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59" r:id="rId17"/>
    <p:sldId id="281" r:id="rId18"/>
    <p:sldId id="266" r:id="rId19"/>
    <p:sldId id="264" r:id="rId20"/>
    <p:sldId id="262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73" autoAdjust="0"/>
    <p:restoredTop sz="94660"/>
  </p:normalViewPr>
  <p:slideViewPr>
    <p:cSldViewPr>
      <p:cViewPr varScale="1">
        <p:scale>
          <a:sx n="67" d="100"/>
          <a:sy n="67" d="100"/>
        </p:scale>
        <p:origin x="-35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312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478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160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8426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11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670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76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603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507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902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6328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6639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wistaczek" TargetMode="External"/><Relationship Id="rId2" Type="http://schemas.openxmlformats.org/officeDocument/2006/relationships/hyperlink" Target="http://www.ernest.bzdury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42633" y="6206070"/>
            <a:ext cx="216024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bg1"/>
                </a:solidFill>
              </a:rPr>
              <a:t>ZACZYNAJMY</a:t>
            </a:r>
            <a:endParaRPr lang="es-ES" sz="1500" b="1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Applety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dirty="0" smtClean="0">
                <a:solidFill>
                  <a:schemeClr val="accent4">
                    <a:lumMod val="75000"/>
                  </a:schemeClr>
                </a:solidFill>
              </a:rPr>
              <a:t>Podstawowe pojęcia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ZACZYNAJMY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Komponenty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Idea bliska wcześniej omawianej bibliotece Qt</a:t>
            </a:r>
          </a:p>
          <a:p>
            <a:r>
              <a:rPr lang="pl-PL" sz="2400" dirty="0" smtClean="0"/>
              <a:t>Udostępniane komponenty</a:t>
            </a:r>
          </a:p>
          <a:p>
            <a:pPr lvl="1"/>
            <a:r>
              <a:rPr lang="pl-PL" sz="2000" dirty="0" smtClean="0"/>
              <a:t>Przyciski (javax.swing.JButton)</a:t>
            </a:r>
          </a:p>
          <a:p>
            <a:pPr lvl="1"/>
            <a:r>
              <a:rPr lang="pl-PL" sz="2000" dirty="0" smtClean="0"/>
              <a:t>Boksy do zaznaczenia (javax.swing.JCheckBox)</a:t>
            </a:r>
          </a:p>
          <a:p>
            <a:pPr lvl="1"/>
            <a:r>
              <a:rPr lang="pl-PL" sz="2000" dirty="0" smtClean="0"/>
              <a:t>Pola tekstowe (javax.swing.JTextField, javax.swing.JTextArea)</a:t>
            </a:r>
          </a:p>
          <a:p>
            <a:pPr lvl="1"/>
            <a:r>
              <a:rPr lang="pl-PL" sz="2000" dirty="0" smtClean="0"/>
              <a:t>Etykiety (javax.swing.JLabel)</a:t>
            </a:r>
          </a:p>
          <a:p>
            <a:pPr lvl="1"/>
            <a:r>
              <a:rPr lang="pl-PL" sz="2000" dirty="0" smtClean="0"/>
              <a:t>Okna pop-up (javax.swing.JPopup)</a:t>
            </a:r>
          </a:p>
          <a:p>
            <a:pPr lvl="1"/>
            <a:r>
              <a:rPr lang="pl-PL" sz="2000" dirty="0" smtClean="0"/>
              <a:t>I wiele innych (JScrollBar,JSlider, awt.Canvas, JMenuBar, JMenuItem, JWanel, JWindow)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8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Metody dla komponentów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Wszystkie komponenty mają dostępne metody takie jak:</a:t>
            </a:r>
          </a:p>
          <a:p>
            <a:pPr lvl="1"/>
            <a:r>
              <a:rPr lang="pl-PL" sz="2000" dirty="0" smtClean="0"/>
              <a:t>Add</a:t>
            </a:r>
          </a:p>
          <a:p>
            <a:pPr lvl="2"/>
            <a:r>
              <a:rPr lang="pl-PL" sz="1600" dirty="0" smtClean="0"/>
              <a:t>Dodaje określony komponent</a:t>
            </a:r>
          </a:p>
          <a:p>
            <a:pPr lvl="1"/>
            <a:r>
              <a:rPr lang="pl-PL" sz="2000" dirty="0" smtClean="0"/>
              <a:t>Remove</a:t>
            </a:r>
          </a:p>
          <a:p>
            <a:pPr lvl="2"/>
            <a:r>
              <a:rPr lang="pl-PL" sz="1600" dirty="0" smtClean="0"/>
              <a:t>Usuwa określony komponent</a:t>
            </a:r>
          </a:p>
          <a:p>
            <a:pPr lvl="1"/>
            <a:r>
              <a:rPr lang="pl-PL" sz="2000" dirty="0" smtClean="0"/>
              <a:t>setLayout</a:t>
            </a:r>
          </a:p>
          <a:p>
            <a:pPr lvl="2"/>
            <a:r>
              <a:rPr lang="pl-PL" sz="1600" dirty="0" smtClean="0"/>
              <a:t>Ustawia manager układu graficznego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Uruchamianie appletów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Uruchamianie appletów dla większości przeglądarek</a:t>
            </a:r>
          </a:p>
          <a:p>
            <a:pPr lvl="1"/>
            <a:r>
              <a:rPr lang="pl-PL" sz="2000" dirty="0" smtClean="0"/>
              <a:t>Używając tagu &lt;</a:t>
            </a:r>
            <a:r>
              <a:rPr lang="pl-PL" sz="2000" b="1" dirty="0" smtClean="0"/>
              <a:t>applet</a:t>
            </a:r>
            <a:r>
              <a:rPr lang="pl-PL" sz="2000" dirty="0" smtClean="0"/>
              <a:t>&gt; gdy dostęp do strony jest uzyskiwany z globalnego internetu</a:t>
            </a:r>
          </a:p>
          <a:p>
            <a:pPr lvl="1"/>
            <a:r>
              <a:rPr lang="pl-PL" sz="2000" dirty="0" smtClean="0"/>
              <a:t>Używając tagu &lt;</a:t>
            </a:r>
            <a:r>
              <a:rPr lang="pl-PL" sz="2000" b="1" dirty="0" smtClean="0"/>
              <a:t>object</a:t>
            </a:r>
            <a:r>
              <a:rPr lang="pl-PL" sz="2000" dirty="0" smtClean="0"/>
              <a:t>&gt; albo &lt;</a:t>
            </a:r>
            <a:r>
              <a:rPr lang="pl-PL" sz="2000" b="1" dirty="0" smtClean="0"/>
              <a:t>embed</a:t>
            </a:r>
            <a:r>
              <a:rPr lang="pl-PL" sz="2000" dirty="0" smtClean="0"/>
              <a:t>&gt; gdy strona internetowa jest ładowana poprzez intranet</a:t>
            </a:r>
          </a:p>
          <a:p>
            <a:r>
              <a:rPr lang="pl-PL" sz="2000" dirty="0" smtClean="0"/>
              <a:t>Uruchamianie appletów dla poszczególnych przeglądarek</a:t>
            </a:r>
          </a:p>
          <a:p>
            <a:pPr lvl="1"/>
            <a:r>
              <a:rPr lang="pl-PL" sz="2000" dirty="0" smtClean="0"/>
              <a:t>Internet Exploler: tylko &lt;</a:t>
            </a:r>
            <a:r>
              <a:rPr lang="pl-PL" sz="2000" b="1" dirty="0" smtClean="0"/>
              <a:t>object</a:t>
            </a:r>
            <a:r>
              <a:rPr lang="pl-PL" sz="2000" dirty="0" smtClean="0"/>
              <a:t>&gt; tag</a:t>
            </a:r>
          </a:p>
          <a:p>
            <a:pPr lvl="1"/>
            <a:r>
              <a:rPr lang="pl-PL" sz="2000" dirty="0" smtClean="0"/>
              <a:t>Mozilla: zaleca się używać tagu &lt;</a:t>
            </a:r>
            <a:r>
              <a:rPr lang="pl-PL" sz="2000" b="1" dirty="0" smtClean="0"/>
              <a:t>embed</a:t>
            </a:r>
            <a:r>
              <a:rPr lang="pl-PL" sz="2000" dirty="0" smtClean="0"/>
              <a:t>&gt;</a:t>
            </a:r>
          </a:p>
          <a:p>
            <a:r>
              <a:rPr lang="pl-PL" sz="2000" dirty="0" smtClean="0"/>
              <a:t>Jako klasyczna aplikacja javy </a:t>
            </a:r>
          </a:p>
          <a:p>
            <a:pPr lvl="1"/>
            <a:r>
              <a:rPr lang="pl-PL" sz="2000" dirty="0" smtClean="0"/>
              <a:t>Wymaga specjalnego wywołania w metodzie </a:t>
            </a:r>
            <a:r>
              <a:rPr lang="pl-PL" sz="2000" b="1" dirty="0" smtClean="0"/>
              <a:t>main</a:t>
            </a:r>
            <a:r>
              <a:rPr lang="pl-PL" sz="2000" dirty="0" smtClean="0"/>
              <a:t>()</a:t>
            </a:r>
            <a:endParaRPr lang="pl-PL" sz="2000" dirty="0" smtClean="0"/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Rozmyślania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Ograniczenia bezpieczeństwa</a:t>
            </a:r>
          </a:p>
          <a:p>
            <a:pPr lvl="1"/>
            <a:r>
              <a:rPr lang="pl-PL" sz="2000" dirty="0" smtClean="0"/>
              <a:t>Applety nie mogą ładować bibliotek lub też definiować natywnych metod</a:t>
            </a:r>
          </a:p>
          <a:p>
            <a:pPr lvl="1"/>
            <a:r>
              <a:rPr lang="pl-PL" sz="2000" dirty="0" smtClean="0"/>
              <a:t>Applety nie mogą rozpocząć działania żadnego trzeciego programu na maszynie klienta</a:t>
            </a:r>
          </a:p>
          <a:p>
            <a:pPr lvl="1"/>
            <a:r>
              <a:rPr lang="pl-PL" sz="2000" dirty="0" smtClean="0"/>
              <a:t>Applet nie może wykonywać innych połączeń aniżeli z hostem z którego został uruchomiony (chyba że jest podpisany certyfikatem)</a:t>
            </a:r>
          </a:p>
          <a:p>
            <a:r>
              <a:rPr lang="pl-PL" sz="2400" dirty="0" smtClean="0"/>
              <a:t>Wątki w appletach </a:t>
            </a:r>
          </a:p>
          <a:p>
            <a:pPr lvl="1"/>
            <a:r>
              <a:rPr lang="pl-PL" sz="2000" dirty="0" smtClean="0"/>
              <a:t>Applety są generalnie wielowątkowe – jeden wątek tworzy interfejs użytkownika podczas gdy pozostały pobiera dane albo dokonuje pewnych obliczeń w tle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1772816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code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2412776" y="2636912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Prosty applet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dirty="0" smtClean="0">
                <a:solidFill>
                  <a:schemeClr val="accent4">
                    <a:lumMod val="75000"/>
                  </a:schemeClr>
                </a:solidFill>
              </a:rPr>
              <a:t>Podstawowe działania, obsługa wątków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PAUZA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95736" y="1628800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 masz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348880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pytania?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5196_ece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7424" y="0"/>
            <a:ext cx="9321424" cy="5760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347864" y="1916832"/>
            <a:ext cx="5307024" cy="1143000"/>
          </a:xfrm>
        </p:spPr>
        <p:txBody>
          <a:bodyPr>
            <a:noAutofit/>
          </a:bodyPr>
          <a:lstStyle/>
          <a:p>
            <a:pPr algn="r"/>
            <a:r>
              <a:rPr lang="pl-P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kod </a:t>
            </a:r>
            <a:r>
              <a:rPr lang="pl-PL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źródłowy</a:t>
            </a:r>
            <a:endParaRPr lang="es-E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492896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6600" b="1" dirty="0" smtClean="0">
                <a:solidFill>
                  <a:schemeClr val="accent4">
                    <a:lumMod val="75000"/>
                  </a:schemeClr>
                </a:solidFill>
              </a:rPr>
              <a:t>github.com/swistaczek</a:t>
            </a:r>
            <a:endParaRPr lang="es-ES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45091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/Java-Applets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Kontakt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Internet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  <a:hlinkClick r:id="rId2"/>
              </a:rPr>
              <a:t>www.ernest.bzdury.pl</a:t>
            </a:r>
            <a:r>
              <a:rPr lang="pl-PL" sz="1400" dirty="0" smtClean="0">
                <a:solidFill>
                  <a:srgbClr val="5F5F5F"/>
                </a:solidFill>
              </a:rPr>
              <a:t/>
            </a:r>
            <a:br>
              <a:rPr lang="pl-PL" sz="1400" dirty="0" smtClean="0">
                <a:solidFill>
                  <a:srgbClr val="5F5F5F"/>
                </a:solidFill>
              </a:rPr>
            </a:br>
            <a:r>
              <a:rPr lang="pl-PL" sz="1400" dirty="0" smtClean="0">
                <a:hlinkClick r:id="rId3"/>
              </a:rPr>
              <a:t>www.github.com/swistaczek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Telefon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5F5F5F"/>
                </a:solidFill>
              </a:rPr>
              <a:t>+</a:t>
            </a:r>
            <a:r>
              <a:rPr lang="pl-PL" sz="1400" dirty="0" smtClean="0">
                <a:solidFill>
                  <a:srgbClr val="5F5F5F"/>
                </a:solidFill>
              </a:rPr>
              <a:t>48 793 376 378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F5F5F"/>
                </a:solidFill>
              </a:rPr>
              <a:t>Email: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</a:rPr>
              <a:t>ernest@bzdury.pl</a:t>
            </a:r>
            <a:endParaRPr lang="es-ES" sz="1400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19</a:t>
            </a:r>
            <a:endParaRPr lang="es-ES" sz="1200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19" name="1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8" name="2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521560" y="1484784"/>
            <a:ext cx="39388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Kontakt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2" descr="C:\Users\Ernest\Pictures\dziki_dzi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564904"/>
            <a:ext cx="2843808" cy="1359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30531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O </a:t>
            </a:r>
            <a:r>
              <a:rPr lang="pl-PL" sz="7000" b="1" dirty="0" smtClean="0">
                <a:solidFill>
                  <a:schemeClr val="bg1"/>
                </a:solidFill>
              </a:rPr>
              <a:t>mnie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Webdeveloper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Python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Ruby 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sz="2500" dirty="0" smtClean="0">
                <a:solidFill>
                  <a:srgbClr val="5F5F5F"/>
                </a:solidFill>
              </a:rPr>
              <a:t>Client side (javascript, html5, css3)</a:t>
            </a:r>
            <a:endParaRPr lang="pl-PL" dirty="0" smtClean="0">
              <a:solidFill>
                <a:srgbClr val="5F5F5F"/>
              </a:solidFill>
            </a:endParaRPr>
          </a:p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Student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C++, C#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b="1" dirty="0" smtClean="0">
                <a:solidFill>
                  <a:srgbClr val="5F5F5F"/>
                </a:solidFill>
              </a:rPr>
              <a:t>Java</a:t>
            </a:r>
            <a:endParaRPr lang="es-ES" b="1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1</a:t>
            </a:r>
            <a:endParaRPr lang="es-ES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683568" y="2204863"/>
            <a:ext cx="3096344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9" name="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521560" y="1484784"/>
            <a:ext cx="3744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pl-PL" sz="7000" b="1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mnie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a7.sphotos.ak.fbcdn.net/hphotos-ak-ash4/217348_1663404631710_1435069919_31342914_7330511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3072341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3594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095179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źródła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3528" y="3216213"/>
            <a:ext cx="2088232" cy="252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050" dirty="0" smtClean="0">
                <a:solidFill>
                  <a:srgbClr val="5F5F5F"/>
                </a:solidFill>
              </a:rPr>
              <a:t>2001</a:t>
            </a:r>
            <a:endParaRPr lang="en-US" sz="1050" dirty="0" smtClean="0">
              <a:solidFill>
                <a:srgbClr val="5F5F5F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2: The complete Reference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Schildt, Herbert, TMH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55577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SUN website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9553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55577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71601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83635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Java.sun.com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60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1549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2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315343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Applety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CZYM </a:t>
            </a:r>
            <a:r>
              <a:rPr lang="pl-PL" b="1" smtClean="0">
                <a:solidFill>
                  <a:schemeClr val="bg1">
                    <a:lumMod val="65000"/>
                  </a:schemeClr>
                </a:solidFill>
              </a:rPr>
              <a:t>SĄ APPLETY</a:t>
            </a:r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Applety to małe aplikacje dostępne przez internet. Automatycznie instalowane, uruchamiane jako część dokumentu strony internetowej.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Applet to program napisany w języku Java, może być dołączony do dokumentu HTML. Kod apletu jest transferowany do systemu i wykonany przez Wirutlaną Maszynę Javy (JVM) przeglądarki internetowej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to program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Dzięki Appletom możemy próbować dostać się do warstwy sprzętowej użytkownika, uzyskać dostęp do plików (wymaga podpisanego apletu – certyfikacja) a także przerzucić ciężar obliczeń na maszynę użytkownika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PO CO?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Obsługa sprzętu użytkownika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6751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3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899593" y="573826"/>
            <a:ext cx="806903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Architektura appletu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ZDARZENIA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oczekuje na pojawienie się zdarzenia (wywołanego przez AWT) bądź użytkownika)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600" dirty="0" smtClean="0">
                <a:solidFill>
                  <a:srgbClr val="5F5F5F"/>
                </a:solidFill>
              </a:rPr>
              <a:t>API dostarczane jest przez klase </a:t>
            </a:r>
            <a:r>
              <a:rPr lang="pl-PL" sz="1600" b="1" dirty="0" smtClean="0">
                <a:solidFill>
                  <a:srgbClr val="5F5F5F"/>
                </a:solidFill>
              </a:rPr>
              <a:t>javax.swing.jApplet</a:t>
            </a:r>
            <a:r>
              <a:rPr lang="pl-PL" sz="1600" dirty="0" smtClean="0">
                <a:solidFill>
                  <a:srgbClr val="5F5F5F"/>
                </a:solidFill>
              </a:rPr>
              <a:t> i interfejs </a:t>
            </a:r>
            <a:r>
              <a:rPr lang="pl-PL" sz="1600" b="1" dirty="0" smtClean="0">
                <a:solidFill>
                  <a:srgbClr val="5F5F5F"/>
                </a:solidFill>
              </a:rPr>
              <a:t>java.applet.AppletContext</a:t>
            </a:r>
            <a:r>
              <a:rPr lang="pl-PL" sz="1600" dirty="0" smtClean="0">
                <a:solidFill>
                  <a:srgbClr val="5F5F5F"/>
                </a:solidFill>
              </a:rPr>
              <a:t> .</a:t>
            </a:r>
            <a:endParaRPr lang="es-ES" sz="16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API dla appletów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NA CO POZWALA</a:t>
            </a:r>
            <a:br>
              <a:rPr lang="pl-PL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1575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Ładowanie „relatywnych ścieżek” dla stron ładujących aplet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Uruchamianie funkcji przeglądarek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Wyszukiwanie innych apletów na wywołującej stronie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Odtwarzanie dźwięków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6751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225739" y="573826"/>
            <a:ext cx="452272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Cykl życia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zostaje przeciążona na potrzeby apletu, jest ładowana zaraz po atrybucie param tagu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INIT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START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1" name="2 Marcador de contenido"/>
          <p:cNvSpPr txBox="1">
            <a:spLocks/>
          </p:cNvSpPr>
          <p:nvPr/>
        </p:nvSpPr>
        <p:spPr>
          <a:xfrm>
            <a:off x="323528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STOP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3" name="2 Marcador de contenido"/>
          <p:cNvSpPr txBox="1">
            <a:spLocks/>
          </p:cNvSpPr>
          <p:nvPr/>
        </p:nvSpPr>
        <p:spPr>
          <a:xfrm>
            <a:off x="2501702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DESTROY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11 Rectángulo"/>
          <p:cNvSpPr/>
          <p:nvPr/>
        </p:nvSpPr>
        <p:spPr>
          <a:xfrm>
            <a:off x="2555776" y="1484784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automatycznie ładowana po INIT, wywoływana także po tym gdy użytkownik powróci do strony zawierającej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11 Rectángulo"/>
          <p:cNvSpPr/>
          <p:nvPr/>
        </p:nvSpPr>
        <p:spPr>
          <a:xfrm>
            <a:off x="395536" y="3588059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automatycznie po tym jak użytkownik usunie kursor z aktywnego obszaru, możesz użyć tej metody by np. zatrzymać animację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11 Rectángulo"/>
          <p:cNvSpPr/>
          <p:nvPr/>
        </p:nvSpPr>
        <p:spPr>
          <a:xfrm>
            <a:off x="2555776" y="3573016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gdy użytkownik zamknie przeglądarke w normalny sposób.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602" name="Picture 2" descr="http://www.joe-ks.com/archives_jan2006/ChickenLifeCyc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086817"/>
            <a:ext cx="2016224" cy="2710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11549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Przeciążanie metod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sz="1800" dirty="0" smtClean="0"/>
          </a:p>
          <a:p>
            <a:r>
              <a:rPr lang="pl-PL" sz="1800" dirty="0" smtClean="0"/>
              <a:t>Nie każdy applet wymaga przeciążania wszystkich metod</a:t>
            </a:r>
          </a:p>
          <a:p>
            <a:r>
              <a:rPr lang="pl-PL" sz="1800" dirty="0" smtClean="0"/>
              <a:t>Operacje wyjścia/wyjścia dokonuje się za pomoca interfejsu dostarczonego przez AWT</a:t>
            </a:r>
            <a:endParaRPr lang="en-US" sz="1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7" y="1628800"/>
            <a:ext cx="5112568" cy="1948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5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Obsługa zdarzeń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Applet dziedziczy grupę metod do obsługi zdarzeń z klasy Container</a:t>
            </a:r>
          </a:p>
          <a:p>
            <a:r>
              <a:rPr lang="pl-PL" sz="2800" dirty="0" smtClean="0"/>
              <a:t>Klasa Container definiuje kilka metod takich jak:</a:t>
            </a:r>
          </a:p>
          <a:p>
            <a:pPr lvl="1"/>
            <a:r>
              <a:rPr lang="pl-PL" sz="2400" dirty="0" smtClean="0"/>
              <a:t>processKeyEvent</a:t>
            </a:r>
          </a:p>
          <a:p>
            <a:pPr lvl="1"/>
            <a:r>
              <a:rPr lang="pl-PL" sz="2400" dirty="0" smtClean="0"/>
              <a:t>processMouseEvent</a:t>
            </a:r>
          </a:p>
          <a:p>
            <a:pPr lvl="1"/>
            <a:r>
              <a:rPr lang="pl-PL" sz="2400" dirty="0" smtClean="0"/>
              <a:t>processEvent jako metoda zbiorcza</a:t>
            </a:r>
          </a:p>
          <a:p>
            <a:r>
              <a:rPr lang="pl-PL" sz="2800" dirty="0" smtClean="0"/>
              <a:t>Aby zareagować na zdarzenie należy przeładować poszczególną metodę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6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800" dirty="0" smtClean="0"/>
          </a:p>
          <a:p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endParaRPr lang="pl-PL" sz="2800" dirty="0" smtClean="0"/>
          </a:p>
          <a:p>
            <a:endParaRPr lang="pl-PL" sz="2800" dirty="0" smtClean="0"/>
          </a:p>
          <a:p>
            <a:r>
              <a:rPr lang="pl-PL" sz="2800" dirty="0" smtClean="0"/>
              <a:t>Swing to biblioteka graficzna dla Javy, ulepszona wersja AWT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7650" name="Picture 2" descr="JCheck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08720"/>
            <a:ext cx="2667000" cy="1905000"/>
          </a:xfrm>
          <a:prstGeom prst="rect">
            <a:avLst/>
          </a:prstGeom>
          <a:noFill/>
        </p:spPr>
      </p:pic>
      <p:pic>
        <p:nvPicPr>
          <p:cNvPr id="27652" name="Picture 4" descr="JSli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060848"/>
            <a:ext cx="2486025" cy="1352550"/>
          </a:xfrm>
          <a:prstGeom prst="rect">
            <a:avLst/>
          </a:prstGeom>
          <a:noFill/>
        </p:spPr>
      </p:pic>
      <p:pic>
        <p:nvPicPr>
          <p:cNvPr id="27654" name="Picture 6" descr="JCombo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692696"/>
            <a:ext cx="2304256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6" name="Picture 8" descr="JProgressB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1988840"/>
            <a:ext cx="2571750" cy="1943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 – hello world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8496944" cy="27633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588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de Office</vt:lpstr>
      <vt:lpstr>Applety w Javie Podstawowe pojęcia</vt:lpstr>
      <vt:lpstr>Slide 2</vt:lpstr>
      <vt:lpstr>Slide 3</vt:lpstr>
      <vt:lpstr>Slide 4</vt:lpstr>
      <vt:lpstr>Slide 5</vt:lpstr>
      <vt:lpstr>Przeciążanie metod</vt:lpstr>
      <vt:lpstr>Obsługa zdarzeń</vt:lpstr>
      <vt:lpstr>Swing</vt:lpstr>
      <vt:lpstr>Swing – hello world</vt:lpstr>
      <vt:lpstr>Komponenty</vt:lpstr>
      <vt:lpstr>Metody dla komponentów</vt:lpstr>
      <vt:lpstr>Uruchamianie appletów</vt:lpstr>
      <vt:lpstr>Rozmyślania</vt:lpstr>
      <vt:lpstr>code</vt:lpstr>
      <vt:lpstr>Prosty applet w Javie Podstawowe działania, obsługa wątków</vt:lpstr>
      <vt:lpstr> masz</vt:lpstr>
      <vt:lpstr>Slide 17</vt:lpstr>
      <vt:lpstr> kod źródłowy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Pedro Sula, Honduras. Copyright 2010</dc:title>
  <dc:creator>Design</dc:creator>
  <cp:lastModifiedBy>Ernest</cp:lastModifiedBy>
  <cp:revision>38</cp:revision>
  <dcterms:created xsi:type="dcterms:W3CDTF">2010-04-20T18:02:53Z</dcterms:created>
  <dcterms:modified xsi:type="dcterms:W3CDTF">2011-06-15T10:54:45Z</dcterms:modified>
</cp:coreProperties>
</file>