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8AA4DA-B201-42E2-A7EA-E8771E245716}">
  <a:tblStyle styleId="{E18AA4DA-B201-42E2-A7EA-E8771E24571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Demographics</a:t>
            </a:r>
            <a:endParaRPr b="0" i="0" sz="7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0" y="4777371"/>
            <a:ext cx="88257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Hewitson</a:t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Tina Lu</a:t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Oday Brahem</a:t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Maria Rodriguez</a:t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590250" y="2857650"/>
            <a:ext cx="5011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i="0" sz="7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005250" y="3989900"/>
            <a:ext cx="43770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West = 1</a:t>
            </a:r>
            <a:endParaRPr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 Delta = 1</a:t>
            </a:r>
            <a:endParaRPr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 Vancouver =1</a:t>
            </a:r>
            <a:endParaRPr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Surrey = 2</a:t>
            </a:r>
            <a:endParaRPr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Vancouver = 2</a:t>
            </a:r>
            <a:endParaRPr i="0" sz="3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Does Everyone Live?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9750" y="4086550"/>
            <a:ext cx="44865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</a:rPr>
              <a:t>Burnaby = 7</a:t>
            </a:r>
            <a:endParaRPr i="0" sz="3000" u="none" cap="none" strike="noStrike">
              <a:solidFill>
                <a:schemeClr val="lt2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</a:rPr>
              <a:t>Coquitlam = 1</a:t>
            </a:r>
            <a:endParaRPr i="0" sz="3000" u="none" cap="none" strike="noStrike">
              <a:solidFill>
                <a:schemeClr val="lt2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</a:rPr>
              <a:t>East Van = 1</a:t>
            </a:r>
            <a:endParaRPr i="0" sz="3000" u="none" cap="none" strike="noStrike">
              <a:solidFill>
                <a:schemeClr val="lt2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Char char="●"/>
            </a:pPr>
            <a:r>
              <a:rPr i="0" lang="en-US" sz="3000" u="none" cap="none" strike="noStrike">
                <a:solidFill>
                  <a:schemeClr val="lt2"/>
                </a:solidFill>
              </a:rPr>
              <a:t>Langley = 1</a:t>
            </a:r>
            <a:endParaRPr i="0" sz="3000" u="none" cap="none" strike="noStrike">
              <a:solidFill>
                <a:schemeClr val="lt2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Shape 15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513" y="1461550"/>
            <a:ext cx="8610975" cy="5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Educational Background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Shape 16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5" y="2554050"/>
            <a:ext cx="6349725" cy="39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475" y="2554050"/>
            <a:ext cx="4960800" cy="3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Personal Achievements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Shape 16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18" y="1578225"/>
            <a:ext cx="7539744" cy="46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0460000" dist="19050">
              <a:srgbClr val="FFFFFF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740725" y="1956275"/>
            <a:ext cx="8710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Technology : 31.6%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Finance and Banking Industry : 26.3%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Inventory Management : 5.3%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Printing: 5.3%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Warehouse : 5.3%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Development : 5.3%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 : 10.5%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 : 5.3%</a:t>
            </a:r>
            <a:endParaRPr b="0" i="0" sz="3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Shape 175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775" y="1467375"/>
            <a:ext cx="8548449" cy="51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Industry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Hobbies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103312" y="1612900"/>
            <a:ext cx="8946541" cy="463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popular : </a:t>
            </a:r>
            <a:r>
              <a:rPr b="1" i="1" lang="en-US" sz="30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Travel</a:t>
            </a:r>
            <a:r>
              <a:rPr b="1" i="1" lang="en-US" sz="3000">
                <a:solidFill>
                  <a:srgbClr val="FFFF00"/>
                </a:solidFill>
              </a:rPr>
              <a:t> </a:t>
            </a:r>
            <a:r>
              <a:rPr b="1" i="1" lang="en-US" sz="30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(31%)</a:t>
            </a:r>
            <a:endParaRPr sz="3000">
              <a:solidFill>
                <a:srgbClr val="FFFF00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Interesting group:</a:t>
            </a:r>
            <a:endParaRPr>
              <a:solidFill>
                <a:schemeClr val="lt2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83" name="Shape 183"/>
          <p:cNvGraphicFramePr/>
          <p:nvPr/>
        </p:nvGraphicFramePr>
        <p:xfrm>
          <a:off x="1103312" y="3145367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{E18AA4DA-B201-42E2-A7EA-E8771E245716}</a:tableStyleId>
              </a:tblPr>
              <a:tblGrid>
                <a:gridCol w="2365775"/>
                <a:gridCol w="2490225"/>
                <a:gridCol w="2241325"/>
                <a:gridCol w="2365775"/>
              </a:tblGrid>
              <a:tr h="51725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Cooking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Trevor Chapman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Ronyta Dhununjoy</a:t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46390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Music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Kashton Chueden</a:t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Andrew Wu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Maria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60595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Book Club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Ronyta Dhununjoy</a:t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Tina Lu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Trevor Chapman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(writing)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60595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Technique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Victor Siu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(webdev)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Oday Braham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(robots 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Jeffrey Zhu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(algorithms 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607775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Biking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Samantha Nelson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Andrew Hewitson</a:t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64510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Hiking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Ronyta Dhununjoy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Nishil</a:t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were you born?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867650" y="2637750"/>
            <a:ext cx="4114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41% fluent in English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59% ESL students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512468"/>
            <a:ext cx="7562850" cy="467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Commute to BCIT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03312" y="1701800"/>
            <a:ext cx="8946541" cy="45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Commute way: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en-US" sz="30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47%,   Transit 37%</a:t>
            </a:r>
            <a:endParaRPr sz="3000">
              <a:solidFill>
                <a:srgbClr val="FFFF00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Carpool or accompany choice:</a:t>
            </a:r>
            <a:endParaRPr>
              <a:solidFill>
                <a:schemeClr val="lt2"/>
              </a:solidFill>
            </a:endParaRPr>
          </a:p>
          <a:p>
            <a:pPr indent="-3556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Shape 197"/>
          <p:cNvGraphicFramePr/>
          <p:nvPr/>
        </p:nvGraphicFramePr>
        <p:xfrm>
          <a:off x="1284472" y="3225801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{E18AA4DA-B201-42E2-A7EA-E8771E245716}</a:tableStyleId>
              </a:tblPr>
              <a:tblGrid>
                <a:gridCol w="2709325"/>
                <a:gridCol w="2709325"/>
                <a:gridCol w="2709325"/>
              </a:tblGrid>
              <a:tr h="459225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West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Nishil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Oday Braham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53435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Surrey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Hans Hwang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Li Wang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51670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Vancouver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Maria</a:t>
                      </a:r>
                      <a:endParaRPr i="0" sz="20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Jeffrey Zhu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470925">
                <a:tc rowSpan="4"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Roboto"/>
                        <a:buChar char="❖"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Burnaby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Allan Marcel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Jason Zhu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45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Mengjun Wang ( Ivan)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Tina Lu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4424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Trevor Chapman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Victor Siu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</a:tr>
              <a:tr h="51975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0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Ronyta Dhununjoy</a:t>
                      </a:r>
                      <a:endParaRPr i="0" sz="20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0" marR="9525" marL="95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General Goals</a:t>
            </a:r>
            <a:endParaRPr b="0" i="0" sz="42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8745425" y="1531325"/>
            <a:ext cx="31653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kills:</a:t>
            </a:r>
            <a:r>
              <a:rPr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0" lang="en-US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in team, learn AGILE, communication</a:t>
            </a:r>
            <a:endParaRPr i="0" sz="24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Work:</a:t>
            </a:r>
            <a:r>
              <a:rPr i="0" lang="en-US" sz="2400" u="none" cap="none" strike="noStrike">
                <a:solidFill>
                  <a:srgbClr val="CFE2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0" lang="en-US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new opportunities, improve practices with team, understand clients needs </a:t>
            </a:r>
            <a:endParaRPr i="0" sz="24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058275" y="2786250"/>
            <a:ext cx="26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7777150" y="3408425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75" y="1531325"/>
            <a:ext cx="8071450" cy="47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967550" y="3209550"/>
            <a:ext cx="326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961450" y="2499600"/>
            <a:ext cx="184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870175" y="2499600"/>
            <a:ext cx="26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949275" y="3479325"/>
            <a:ext cx="1845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444200" y="4601025"/>
            <a:ext cx="268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