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468"/>
    <a:srgbClr val="363264"/>
    <a:srgbClr val="003064"/>
    <a:srgbClr val="A7C4FF"/>
    <a:srgbClr val="EAEAEA"/>
    <a:srgbClr val="38476A"/>
    <a:srgbClr val="0F113D"/>
    <a:srgbClr val="C0C0C0"/>
    <a:srgbClr val="0046D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77" autoAdjust="0"/>
    <p:restoredTop sz="94660"/>
  </p:normalViewPr>
  <p:slideViewPr>
    <p:cSldViewPr snapToGrid="0">
      <p:cViewPr varScale="1">
        <p:scale>
          <a:sx n="17" d="100"/>
          <a:sy n="17" d="100"/>
        </p:scale>
        <p:origin x="1896" y="110"/>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a:solidFill>
                  <a:schemeClr val="bg1"/>
                </a:solidFill>
              </a:rPr>
              <a:t>www.postersession.com</a:t>
            </a:r>
          </a:p>
        </p:txBody>
      </p:sp>
      <p:sp>
        <p:nvSpPr>
          <p:cNvPr id="4" name="TextBox 3">
            <a:extLst>
              <a:ext uri="{FF2B5EF4-FFF2-40B4-BE49-F238E27FC236}">
                <a16:creationId xmlns:a16="http://schemas.microsoft.com/office/drawing/2014/main" id="{4839A897-3608-4B3C-B0EF-8356550C6F0C}"/>
              </a:ext>
            </a:extLst>
          </p:cNvPr>
          <p:cNvSpPr txBox="1"/>
          <p:nvPr userDrawn="1"/>
        </p:nvSpPr>
        <p:spPr>
          <a:xfrm>
            <a:off x="-45027" y="32816720"/>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layoffs.fyi/"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github.com/switchtosumit/job_layoffs_prediction_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5000"/>
                <a:lumOff val="5000"/>
              </a:schemeClr>
            </a:gs>
            <a:gs pos="75000">
              <a:srgbClr val="213132"/>
            </a:gs>
            <a:gs pos="100000">
              <a:schemeClr val="accent1">
                <a:lumMod val="75000"/>
              </a:schemeClr>
            </a:gs>
          </a:gsLst>
          <a:lin ang="14400000" scaled="0"/>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2793384" y="5943600"/>
            <a:ext cx="10363200" cy="2676378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229298" y="6096000"/>
            <a:ext cx="10789019" cy="2661138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123057" y="6035383"/>
            <a:ext cx="10557863" cy="2661138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82116" y="6095999"/>
            <a:ext cx="10363200" cy="2661138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1041389" y="7533119"/>
            <a:ext cx="9779000" cy="25120723"/>
          </a:xfrm>
          <a:prstGeom prst="rect">
            <a:avLst/>
          </a:prstGeom>
          <a:noFill/>
          <a:ln w="9525">
            <a:noFill/>
            <a:miter lim="800000"/>
            <a:headEnd/>
            <a:tailEnd/>
          </a:ln>
          <a:effectLst/>
        </p:spPr>
        <p:txBody>
          <a:bodyPr>
            <a:spAutoFit/>
          </a:bodyPr>
          <a:lstStyle/>
          <a:p>
            <a:pPr algn="l" defTabSz="4389438" eaLnBrk="0" hangingPunct="0">
              <a:lnSpc>
                <a:spcPct val="95000"/>
              </a:lnSpc>
            </a:pPr>
            <a:r>
              <a:rPr lang="en-US" sz="2800" dirty="0">
                <a:latin typeface="Times New Roman" pitchFamily="18" charset="0"/>
              </a:rPr>
              <a:t>In response to the escalating uncertainty in the job market and the prevalence of sudden layoffs across industries, the imperative for a robust layoff prediction model has become increasingly evident. Despite the scale of the problem, there is a notable lack of systematic study in this area. This study is attempting to close this significant gap by proposing a sophisticated categorization algorithm for forecasting staff layoffs.</a:t>
            </a:r>
          </a:p>
          <a:p>
            <a:pPr algn="l" defTabSz="4389438" eaLnBrk="0" hangingPunct="0">
              <a:lnSpc>
                <a:spcPct val="95000"/>
              </a:lnSpc>
            </a:pPr>
            <a:r>
              <a:rPr lang="en-US" sz="2800" dirty="0">
                <a:latin typeface="Times New Roman" pitchFamily="18" charset="0"/>
              </a:rPr>
              <a:t>This study describes and evaluates the use of two renowned classification models, Random Forest and </a:t>
            </a:r>
            <a:r>
              <a:rPr lang="en-US" sz="2800" dirty="0" err="1">
                <a:latin typeface="Times New Roman" pitchFamily="18" charset="0"/>
              </a:rPr>
              <a:t>XGBoost</a:t>
            </a:r>
            <a:r>
              <a:rPr lang="en-US" sz="2800" dirty="0">
                <a:latin typeface="Times New Roman" pitchFamily="18" charset="0"/>
              </a:rPr>
              <a:t>, in the context of layoff prediction. The inquiry includes a thorough performance analysis of both models, revealing their different strengths and drawbacks. Furthermore, the article digs into the identification of important variables critical for accurate layoff forecasts, applying model interpretation approaches such as Lime, SHAP, and Eli5.</a:t>
            </a:r>
          </a:p>
          <a:p>
            <a:pPr algn="l" defTabSz="4389438" eaLnBrk="0" hangingPunct="0">
              <a:lnSpc>
                <a:spcPct val="95000"/>
              </a:lnSpc>
            </a:pPr>
            <a:r>
              <a:rPr lang="en-US" sz="2800" dirty="0">
                <a:latin typeface="Times New Roman" pitchFamily="18" charset="0"/>
              </a:rPr>
              <a:t>The models are evaluated on a dedicated dataset that includes employee variables such as age, gender, job engagement, and years of experience. To assess the efficiency of the models, performance indicators such as accuracy score, AUC-ROC, confusion matrix, and classification report are rigorously used. The observed findings highlight both models' excellent performance, with accuracy values over 90%.</a:t>
            </a:r>
          </a:p>
          <a:p>
            <a:pPr algn="l" defTabSz="4389438" eaLnBrk="0" hangingPunct="0">
              <a:lnSpc>
                <a:spcPct val="95000"/>
              </a:lnSpc>
            </a:pPr>
            <a:r>
              <a:rPr lang="en-US" sz="2800" dirty="0">
                <a:latin typeface="Times New Roman" pitchFamily="18" charset="0"/>
              </a:rPr>
              <a:t>This research not only addresses a significant void in current literature but also serves as a catalyst for further exploration within this untapped domain. The findings pave the way for advanced analyses, enabling the development of even more accurate models and fostering future research avenues. In essence, this study represents a foundational step towards enhancing our understanding of layoff prediction and propelling the field towards new realms of inquiry.</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4400" b="1" dirty="0">
                <a:latin typeface="Aptos Narrow" panose="020B0004020202020204" pitchFamily="34" charset="0"/>
              </a:rPr>
              <a:t>Research Question</a:t>
            </a:r>
            <a:endParaRPr lang="en-US" sz="4400" dirty="0">
              <a:latin typeface="Aptos Narrow" panose="020B0004020202020204" pitchFamily="34"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Que 1- W</a:t>
            </a:r>
            <a:r>
              <a:rPr lang="en-US" sz="2800" dirty="0">
                <a:latin typeface="Times New Roman" pitchFamily="18" charset="0"/>
              </a:rPr>
              <a:t>hat are the key features influencing layoff predictions, and how can advanced interpretability techniques such as Lime, SHAP, and Eli5 contribute to a deeper understanding of model decision-making processes in the context of job layoffs?</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Que 2</a:t>
            </a:r>
            <a:r>
              <a:rPr lang="en-US" sz="2800" dirty="0">
                <a:latin typeface="Times New Roman" pitchFamily="18" charset="0"/>
              </a:rPr>
              <a:t>- Can we predict the job layoff for an employee  based on factors like Age, Sex, Skills, Experience , work preference , Job Title, location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4400" b="1" dirty="0">
                <a:latin typeface="Aptos Narrow" panose="020B0004020202020204" pitchFamily="34" charset="0"/>
              </a:rPr>
              <a:t>Dataset:</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dirty="0">
                <a:latin typeface="Times New Roman" pitchFamily="18" charset="0"/>
              </a:rPr>
              <a:t>We've compiled a dataset of 3,101 records from layoffs.fyi, a source aggregating global layoff data. Furthermore, our exclusive training dataset, which includes 3,067 items and 16 columns, is designed for predictive model training.</a:t>
            </a:r>
            <a:r>
              <a:rPr lang="en-US" sz="2800" b="1" dirty="0">
                <a:latin typeface="Times New Roman" pitchFamily="18" charset="0"/>
              </a:rPr>
              <a:t> </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Key Points:</a:t>
            </a:r>
          </a:p>
          <a:p>
            <a:pPr algn="l" defTabSz="4389438" eaLnBrk="0" hangingPunct="0">
              <a:lnSpc>
                <a:spcPct val="95000"/>
              </a:lnSpc>
            </a:pPr>
            <a:r>
              <a:rPr lang="en-US" sz="2800" b="1" dirty="0">
                <a:latin typeface="Times New Roman" pitchFamily="18" charset="0"/>
              </a:rPr>
              <a:t>Source</a:t>
            </a:r>
            <a:r>
              <a:rPr lang="en-US" sz="2800" dirty="0">
                <a:latin typeface="Times New Roman" pitchFamily="18" charset="0"/>
              </a:rPr>
              <a:t>:  </a:t>
            </a:r>
            <a:r>
              <a:rPr lang="en-US" sz="2800" dirty="0">
                <a:solidFill>
                  <a:srgbClr val="00B0F0"/>
                </a:solidFill>
                <a:latin typeface="Times New Roman" pitchFamily="18" charset="0"/>
                <a:hlinkClick r:id="rId3">
                  <a:extLst>
                    <a:ext uri="{A12FA001-AC4F-418D-AE19-62706E023703}">
                      <ahyp:hlinkClr xmlns:ahyp="http://schemas.microsoft.com/office/drawing/2018/hyperlinkcolor" val="tx"/>
                    </a:ext>
                  </a:extLst>
                </a:hlinkClick>
              </a:rPr>
              <a:t>layoffs.fyi</a:t>
            </a:r>
            <a:endParaRPr lang="en-US" sz="2800" dirty="0">
              <a:solidFill>
                <a:srgbClr val="00B0F0"/>
              </a:solidFill>
              <a:latin typeface="Times New Roman" pitchFamily="18" charset="0"/>
            </a:endParaRPr>
          </a:p>
          <a:p>
            <a:pPr algn="l" defTabSz="4389438" eaLnBrk="0" hangingPunct="0">
              <a:lnSpc>
                <a:spcPct val="95000"/>
              </a:lnSpc>
            </a:pPr>
            <a:r>
              <a:rPr lang="en-US" sz="2800" b="1" dirty="0">
                <a:latin typeface="Times New Roman" pitchFamily="18" charset="0"/>
              </a:rPr>
              <a:t>Records</a:t>
            </a:r>
            <a:r>
              <a:rPr lang="en-US" sz="2800" dirty="0">
                <a:latin typeface="Times New Roman" pitchFamily="18" charset="0"/>
              </a:rPr>
              <a:t>: 3,101 (Extracted), 3,067 (Training)</a:t>
            </a:r>
          </a:p>
          <a:p>
            <a:pPr algn="l" defTabSz="4389438" eaLnBrk="0" hangingPunct="0">
              <a:lnSpc>
                <a:spcPct val="95000"/>
              </a:lnSpc>
            </a:pPr>
            <a:r>
              <a:rPr lang="en-US" sz="2800" b="1" dirty="0">
                <a:latin typeface="Times New Roman" pitchFamily="18" charset="0"/>
              </a:rPr>
              <a:t>Purpose</a:t>
            </a:r>
            <a:r>
              <a:rPr lang="en-US" sz="2800" dirty="0">
                <a:latin typeface="Times New Roman" pitchFamily="18" charset="0"/>
              </a:rPr>
              <a:t>: Training predictive models on employee layoffs.</a:t>
            </a:r>
          </a:p>
          <a:p>
            <a:pPr algn="l" defTabSz="4389438" eaLnBrk="0" hangingPunct="0">
              <a:lnSpc>
                <a:spcPct val="95000"/>
              </a:lnSpc>
            </a:pPr>
            <a:r>
              <a:rPr lang="en-US" sz="2800" b="1" dirty="0">
                <a:latin typeface="Times New Roman" pitchFamily="18" charset="0"/>
              </a:rPr>
              <a:t>Features Example:</a:t>
            </a:r>
          </a:p>
          <a:p>
            <a:pPr marL="971550" lvl="1" indent="-514350" algn="l" defTabSz="4389438" eaLnBrk="0" hangingPunct="0">
              <a:lnSpc>
                <a:spcPct val="95000"/>
              </a:lnSpc>
              <a:buAutoNum type="arabicPeriod"/>
            </a:pPr>
            <a:r>
              <a:rPr lang="en-US" sz="2800" dirty="0">
                <a:latin typeface="Times New Roman" pitchFamily="18" charset="0"/>
              </a:rPr>
              <a:t>Age</a:t>
            </a:r>
          </a:p>
          <a:p>
            <a:pPr marL="971550" lvl="1" indent="-514350" algn="l" defTabSz="4389438" eaLnBrk="0" hangingPunct="0">
              <a:lnSpc>
                <a:spcPct val="95000"/>
              </a:lnSpc>
              <a:buAutoNum type="arabicPeriod"/>
            </a:pPr>
            <a:r>
              <a:rPr lang="en-US" sz="2800" dirty="0">
                <a:latin typeface="Times New Roman" pitchFamily="18" charset="0"/>
              </a:rPr>
              <a:t>Job Involvement</a:t>
            </a:r>
          </a:p>
          <a:p>
            <a:pPr marL="971550" lvl="1" indent="-514350" algn="l" defTabSz="4389438" eaLnBrk="0" hangingPunct="0">
              <a:lnSpc>
                <a:spcPct val="95000"/>
              </a:lnSpc>
              <a:buAutoNum type="arabicPeriod"/>
            </a:pPr>
            <a:r>
              <a:rPr lang="en-US" sz="2800" dirty="0">
                <a:latin typeface="Times New Roman" pitchFamily="18" charset="0"/>
              </a:rPr>
              <a:t>Performance rating</a:t>
            </a:r>
          </a:p>
          <a:p>
            <a:pPr marL="971550" lvl="1" indent="-514350" algn="l" defTabSz="4389438" eaLnBrk="0" hangingPunct="0">
              <a:lnSpc>
                <a:spcPct val="95000"/>
              </a:lnSpc>
              <a:buAutoNum type="arabicPeriod"/>
            </a:pPr>
            <a:r>
              <a:rPr lang="en-US" sz="2800" dirty="0">
                <a:latin typeface="Times New Roman" pitchFamily="18" charset="0"/>
              </a:rPr>
              <a:t>Years of experience</a:t>
            </a:r>
          </a:p>
          <a:p>
            <a:pPr marL="971550" lvl="1" indent="-514350" algn="l" defTabSz="4389438" eaLnBrk="0" hangingPunct="0">
              <a:lnSpc>
                <a:spcPct val="95000"/>
              </a:lnSpc>
              <a:buAutoNum type="arabicPeriod"/>
            </a:pPr>
            <a:r>
              <a:rPr lang="en-US" sz="2800" dirty="0">
                <a:latin typeface="Times New Roman" pitchFamily="18" charset="0"/>
              </a:rPr>
              <a:t>Hourly wages</a:t>
            </a:r>
          </a:p>
          <a:p>
            <a:pPr marL="971550" lvl="1" indent="-514350" algn="l" defTabSz="4389438" eaLnBrk="0" hangingPunct="0">
              <a:lnSpc>
                <a:spcPct val="95000"/>
              </a:lnSpc>
              <a:buAutoNum type="arabicPeriod"/>
            </a:pPr>
            <a:r>
              <a:rPr lang="en-US" sz="2800" dirty="0">
                <a:latin typeface="Times New Roman" pitchFamily="18" charset="0"/>
              </a:rPr>
              <a:t>Education</a:t>
            </a:r>
          </a:p>
          <a:p>
            <a:pPr marL="971550" lvl="1" indent="-514350" algn="l" defTabSz="4389438" eaLnBrk="0" hangingPunct="0">
              <a:lnSpc>
                <a:spcPct val="95000"/>
              </a:lnSpc>
              <a:buAutoNum type="arabicPeriod"/>
            </a:pPr>
            <a:r>
              <a:rPr lang="en-US" sz="2800" dirty="0">
                <a:latin typeface="Times New Roman" pitchFamily="18" charset="0"/>
              </a:rPr>
              <a:t>Gender</a:t>
            </a:r>
          </a:p>
        </p:txBody>
      </p:sp>
      <p:sp>
        <p:nvSpPr>
          <p:cNvPr id="2058" name="Text Box 10"/>
          <p:cNvSpPr txBox="1">
            <a:spLocks noChangeArrowheads="1"/>
          </p:cNvSpPr>
          <p:nvPr/>
        </p:nvSpPr>
        <p:spPr bwMode="auto">
          <a:xfrm>
            <a:off x="11839305" y="6285342"/>
            <a:ext cx="9829800" cy="1107996"/>
          </a:xfrm>
          <a:prstGeom prst="rect">
            <a:avLst/>
          </a:prstGeom>
          <a:noFill/>
          <a:ln w="9525">
            <a:noFill/>
            <a:miter lim="800000"/>
            <a:headEnd/>
            <a:tailEnd/>
          </a:ln>
          <a:effectLst/>
        </p:spPr>
        <p:txBody>
          <a:bodyPr>
            <a:spAutoFit/>
          </a:bodyPr>
          <a:lstStyle/>
          <a:p>
            <a:pPr defTabSz="4389438">
              <a:spcBef>
                <a:spcPct val="50000"/>
              </a:spcBef>
            </a:pPr>
            <a:r>
              <a:rPr lang="en-US" sz="6600" b="1" dirty="0">
                <a:solidFill>
                  <a:schemeClr val="tx1">
                    <a:lumMod val="95000"/>
                    <a:lumOff val="5000"/>
                  </a:schemeClr>
                </a:solidFill>
                <a:latin typeface="Aptos Narrow" panose="020B0004020202020204" pitchFamily="34" charset="0"/>
                <a:ea typeface="Dotum" panose="020B0503020000020004" pitchFamily="34" charset="-127"/>
              </a:rPr>
              <a:t>Methodology</a:t>
            </a:r>
          </a:p>
        </p:txBody>
      </p:sp>
      <p:sp>
        <p:nvSpPr>
          <p:cNvPr id="2059" name="Text Box 11"/>
          <p:cNvSpPr txBox="1">
            <a:spLocks noChangeArrowheads="1"/>
          </p:cNvSpPr>
          <p:nvPr/>
        </p:nvSpPr>
        <p:spPr bwMode="auto">
          <a:xfrm>
            <a:off x="33112869" y="23687476"/>
            <a:ext cx="9575626"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a:solidFill>
                  <a:schemeClr val="tx1">
                    <a:lumMod val="95000"/>
                    <a:lumOff val="5000"/>
                  </a:schemeClr>
                </a:solidFill>
                <a:latin typeface="Aptos Narrow" panose="020B0004020202020204" pitchFamily="34" charset="0"/>
              </a:rPr>
              <a:t>Conclusions</a:t>
            </a:r>
            <a:r>
              <a:rPr lang="en-US" sz="6600" b="1" dirty="0">
                <a:solidFill>
                  <a:schemeClr val="accent1">
                    <a:lumMod val="50000"/>
                  </a:schemeClr>
                </a:solidFill>
                <a:latin typeface="Aptos Narrow" panose="020B0004020202020204" pitchFamily="34" charset="0"/>
              </a:rPr>
              <a:t> </a:t>
            </a:r>
            <a:r>
              <a:rPr lang="en-US" sz="6600" b="1" dirty="0">
                <a:solidFill>
                  <a:schemeClr val="tx1">
                    <a:lumMod val="95000"/>
                    <a:lumOff val="5000"/>
                  </a:schemeClr>
                </a:solidFill>
                <a:latin typeface="Aptos Narrow" panose="020B0004020202020204" pitchFamily="34" charset="0"/>
              </a:rPr>
              <a:t>&amp;</a:t>
            </a:r>
            <a:r>
              <a:rPr lang="en-US" sz="6600" b="1" dirty="0">
                <a:solidFill>
                  <a:schemeClr val="accent1">
                    <a:lumMod val="50000"/>
                  </a:schemeClr>
                </a:solidFill>
                <a:latin typeface="Aptos Narrow" panose="020B0004020202020204" pitchFamily="34" charset="0"/>
              </a:rPr>
              <a:t> </a:t>
            </a:r>
            <a:r>
              <a:rPr lang="en-US" sz="6600" b="1" dirty="0">
                <a:solidFill>
                  <a:schemeClr val="tx1">
                    <a:lumMod val="95000"/>
                    <a:lumOff val="5000"/>
                  </a:schemeClr>
                </a:solidFill>
                <a:latin typeface="Aptos Narrow" panose="020B0004020202020204" pitchFamily="34" charset="0"/>
              </a:rPr>
              <a:t>Future</a:t>
            </a:r>
            <a:r>
              <a:rPr lang="en-US" sz="6600" b="1" dirty="0">
                <a:solidFill>
                  <a:schemeClr val="accent1">
                    <a:lumMod val="50000"/>
                  </a:schemeClr>
                </a:solidFill>
                <a:latin typeface="Aptos Narrow" panose="020B0004020202020204" pitchFamily="34" charset="0"/>
              </a:rPr>
              <a:t> </a:t>
            </a:r>
            <a:r>
              <a:rPr lang="en-US" sz="6600" b="1" dirty="0">
                <a:solidFill>
                  <a:schemeClr val="tx1">
                    <a:lumMod val="95000"/>
                    <a:lumOff val="5000"/>
                  </a:schemeClr>
                </a:solidFill>
                <a:latin typeface="Aptos Narrow" panose="020B0004020202020204" pitchFamily="34" charset="0"/>
              </a:rPr>
              <a:t>work</a:t>
            </a:r>
          </a:p>
        </p:txBody>
      </p:sp>
      <p:sp>
        <p:nvSpPr>
          <p:cNvPr id="2061" name="AutoShape 13"/>
          <p:cNvSpPr>
            <a:spLocks noChangeArrowheads="1"/>
          </p:cNvSpPr>
          <p:nvPr/>
        </p:nvSpPr>
        <p:spPr bwMode="auto">
          <a:xfrm>
            <a:off x="685800" y="381000"/>
            <a:ext cx="42519600" cy="5257800"/>
          </a:xfrm>
          <a:prstGeom prst="roundRect">
            <a:avLst>
              <a:gd name="adj" fmla="val 10870"/>
            </a:avLst>
          </a:prstGeom>
          <a:gradFill rotWithShape="1">
            <a:gsLst>
              <a:gs pos="0">
                <a:srgbClr val="EAEAEA">
                  <a:lumMod val="0"/>
                  <a:lumOff val="100000"/>
                </a:srgbClr>
              </a:gs>
              <a:gs pos="100000">
                <a:schemeClr val="accent1">
                  <a:lumMod val="79000"/>
                </a:schemeClr>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2076361" y="483209"/>
            <a:ext cx="39526368" cy="4893647"/>
          </a:xfrm>
          <a:prstGeom prst="rect">
            <a:avLst/>
          </a:prstGeom>
          <a:noFill/>
          <a:ln w="9525">
            <a:noFill/>
            <a:miter lim="800000"/>
            <a:headEnd/>
            <a:tailEnd/>
          </a:ln>
          <a:effectLst/>
        </p:spPr>
        <p:txBody>
          <a:bodyPr wrap="square">
            <a:spAutoFit/>
          </a:bodyPr>
          <a:lstStyle/>
          <a:p>
            <a:pPr defTabSz="4389438">
              <a:spcBef>
                <a:spcPct val="50000"/>
              </a:spcBef>
            </a:pPr>
            <a:r>
              <a:rPr lang="en-US" sz="9600" b="1" dirty="0">
                <a:latin typeface="Avenir Next LT Pro Demi" panose="020F0502020204030204" pitchFamily="34" charset="0"/>
              </a:rPr>
              <a:t>Job Layoffs factors: Analysis &amp; Prediction Model </a:t>
            </a:r>
            <a:endParaRPr lang="en-US" sz="9600" b="1" i="1" dirty="0">
              <a:latin typeface="Avenir Next LT Pro Demi" panose="020F0502020204030204" pitchFamily="34" charset="0"/>
            </a:endParaRPr>
          </a:p>
          <a:p>
            <a:pPr defTabSz="4389438">
              <a:spcBef>
                <a:spcPct val="50000"/>
              </a:spcBef>
            </a:pPr>
            <a:r>
              <a:rPr lang="en-US" sz="4800" b="1" i="1" dirty="0"/>
              <a:t> </a:t>
            </a:r>
            <a:r>
              <a:rPr lang="en-US" sz="4800" i="1" dirty="0">
                <a:solidFill>
                  <a:schemeClr val="accent4"/>
                </a:solidFill>
                <a:latin typeface="Aptos Light" panose="020B0004020202020204" pitchFamily="34" charset="0"/>
              </a:rPr>
              <a:t>Sumit Nalwade MS. Data Science ’23</a:t>
            </a:r>
          </a:p>
          <a:p>
            <a:pPr defTabSz="4389438">
              <a:spcBef>
                <a:spcPct val="50000"/>
              </a:spcBef>
            </a:pPr>
            <a:r>
              <a:rPr lang="en-US" sz="4800" i="1" dirty="0">
                <a:solidFill>
                  <a:schemeClr val="accent4"/>
                </a:solidFill>
                <a:latin typeface="Aptos Light" panose="020B0004020202020204" pitchFamily="34" charset="0"/>
              </a:rPr>
              <a:t>Mentor: Dr. Christelle Scharff</a:t>
            </a:r>
          </a:p>
          <a:p>
            <a:pPr defTabSz="4389438">
              <a:spcBef>
                <a:spcPct val="50000"/>
              </a:spcBef>
            </a:pPr>
            <a:r>
              <a:rPr lang="en-US" sz="4800" i="1" dirty="0">
                <a:solidFill>
                  <a:schemeClr val="accent4"/>
                </a:solidFill>
                <a:latin typeface="Aptos Light" panose="020B0004020202020204" pitchFamily="34" charset="0"/>
              </a:rPr>
              <a:t>Pace University, Seidenberg School of CSIS </a:t>
            </a:r>
            <a:endParaRPr lang="en-US" dirty="0">
              <a:solidFill>
                <a:schemeClr val="accent4"/>
              </a:solidFill>
              <a:latin typeface="Aptos Light" panose="020B0004020202020204" pitchFamily="34" charset="0"/>
            </a:endParaRPr>
          </a:p>
        </p:txBody>
      </p:sp>
      <p:sp>
        <p:nvSpPr>
          <p:cNvPr id="2075" name="Text Box 27"/>
          <p:cNvSpPr txBox="1">
            <a:spLocks noChangeArrowheads="1"/>
          </p:cNvSpPr>
          <p:nvPr/>
        </p:nvSpPr>
        <p:spPr bwMode="auto">
          <a:xfrm>
            <a:off x="33747782" y="28203516"/>
            <a:ext cx="8305800" cy="1107996"/>
          </a:xfrm>
          <a:prstGeom prst="rect">
            <a:avLst/>
          </a:prstGeom>
          <a:noFill/>
          <a:ln w="9525">
            <a:noFill/>
            <a:miter lim="800000"/>
            <a:headEnd/>
            <a:tailEnd/>
          </a:ln>
          <a:effectLst/>
        </p:spPr>
        <p:txBody>
          <a:bodyPr>
            <a:spAutoFit/>
          </a:bodyPr>
          <a:lstStyle/>
          <a:p>
            <a:pPr defTabSz="4389438">
              <a:spcBef>
                <a:spcPct val="50000"/>
              </a:spcBef>
            </a:pPr>
            <a:r>
              <a:rPr lang="en-US" sz="6600" b="1" dirty="0">
                <a:solidFill>
                  <a:schemeClr val="tx1">
                    <a:lumMod val="95000"/>
                    <a:lumOff val="5000"/>
                  </a:schemeClr>
                </a:solidFill>
                <a:latin typeface="Aptos Narrow" panose="020B0004020202020204" pitchFamily="34" charset="0"/>
              </a:rPr>
              <a:t>Bibliography</a:t>
            </a:r>
          </a:p>
        </p:txBody>
      </p:sp>
      <p:sp>
        <p:nvSpPr>
          <p:cNvPr id="2086" name="Text Box 38"/>
          <p:cNvSpPr txBox="1">
            <a:spLocks noChangeArrowheads="1"/>
          </p:cNvSpPr>
          <p:nvPr/>
        </p:nvSpPr>
        <p:spPr bwMode="auto">
          <a:xfrm>
            <a:off x="33230342" y="29311512"/>
            <a:ext cx="9646077" cy="2985643"/>
          </a:xfrm>
          <a:prstGeom prst="rect">
            <a:avLst/>
          </a:prstGeom>
          <a:noFill/>
          <a:ln w="57150" cmpd="thinThick">
            <a:noFill/>
            <a:miter lim="800000"/>
            <a:headEnd/>
            <a:tailEnd/>
          </a:ln>
          <a:effectLst/>
        </p:spPr>
        <p:txBody>
          <a:bodyPr wrap="square" lIns="61170" tIns="30584" rIns="61170" bIns="30584">
            <a:spAutoFit/>
          </a:bodyPr>
          <a:lstStyle/>
          <a:p>
            <a:pPr marL="342900" indent="-342900" algn="l" defTabSz="612775" eaLnBrk="0" hangingPunct="0">
              <a:lnSpc>
                <a:spcPct val="95000"/>
              </a:lnSpc>
              <a:buAutoNum type="arabicPeriod"/>
            </a:pPr>
            <a:r>
              <a:rPr lang="en-US" sz="2000" u="sng" dirty="0" err="1">
                <a:latin typeface="Times New Roman" pitchFamily="18" charset="0"/>
              </a:rPr>
              <a:t>Berson</a:t>
            </a:r>
            <a:r>
              <a:rPr lang="en-US" sz="2000" u="sng" dirty="0">
                <a:latin typeface="Times New Roman" pitchFamily="18" charset="0"/>
              </a:rPr>
              <a:t>, S. Smith and K. </a:t>
            </a:r>
            <a:r>
              <a:rPr lang="en-US" sz="2000" u="sng" dirty="0" err="1">
                <a:latin typeface="Times New Roman" pitchFamily="18" charset="0"/>
              </a:rPr>
              <a:t>Thearling</a:t>
            </a:r>
            <a:r>
              <a:rPr lang="en-US" sz="2000" u="sng" dirty="0">
                <a:latin typeface="Times New Roman" pitchFamily="18" charset="0"/>
              </a:rPr>
              <a:t>, Building Data Mining Applications for CRM, New York, </a:t>
            </a:r>
            <a:r>
              <a:rPr lang="en-US" sz="2000" u="sng" dirty="0" err="1">
                <a:latin typeface="Times New Roman" pitchFamily="18" charset="0"/>
              </a:rPr>
              <a:t>NY:McGraw-Hill</a:t>
            </a:r>
            <a:r>
              <a:rPr lang="en-US" sz="2000" u="sng" dirty="0">
                <a:latin typeface="Times New Roman" pitchFamily="18" charset="0"/>
              </a:rPr>
              <a:t>, 2000.</a:t>
            </a:r>
          </a:p>
          <a:p>
            <a:pPr marL="342900" indent="-342900" algn="l" defTabSz="612775" eaLnBrk="0" hangingPunct="0">
              <a:lnSpc>
                <a:spcPct val="95000"/>
              </a:lnSpc>
              <a:buAutoNum type="arabicPeriod"/>
            </a:pPr>
            <a:endParaRPr lang="en-US" sz="2000" u="sng" dirty="0">
              <a:latin typeface="Times New Roman" pitchFamily="18" charset="0"/>
            </a:endParaRPr>
          </a:p>
          <a:p>
            <a:pPr marL="342900" indent="-342900" algn="l" defTabSz="612775" eaLnBrk="0" hangingPunct="0">
              <a:lnSpc>
                <a:spcPct val="95000"/>
              </a:lnSpc>
              <a:buAutoNum type="arabicPeriod"/>
            </a:pPr>
            <a:r>
              <a:rPr lang="en-US" sz="2000" dirty="0">
                <a:latin typeface="Times New Roman" pitchFamily="18" charset="0"/>
              </a:rPr>
              <a:t>M. Kudo and J. </a:t>
            </a:r>
            <a:r>
              <a:rPr lang="en-US" sz="2000" dirty="0" err="1">
                <a:latin typeface="Times New Roman" pitchFamily="18" charset="0"/>
              </a:rPr>
              <a:t>Skalansky</a:t>
            </a:r>
            <a:r>
              <a:rPr lang="en-US" sz="2000" dirty="0">
                <a:latin typeface="Times New Roman" pitchFamily="18" charset="0"/>
              </a:rPr>
              <a:t>, "Comparison of Algorithms That Select Features for Pattern Classifiers", Pattern Recognition, vol. 33, no. 1, pp. 25-41, 2000.</a:t>
            </a:r>
          </a:p>
          <a:p>
            <a:pPr marL="342900" indent="-342900" algn="l" defTabSz="612775" eaLnBrk="0" hangingPunct="0">
              <a:lnSpc>
                <a:spcPct val="95000"/>
              </a:lnSpc>
              <a:buAutoNum type="arabicPeriod"/>
            </a:pPr>
            <a:endParaRPr lang="en-US" sz="2000" dirty="0">
              <a:latin typeface="Times New Roman" pitchFamily="18" charset="0"/>
            </a:endParaRPr>
          </a:p>
          <a:p>
            <a:pPr marL="342900" indent="-342900" algn="l" defTabSz="612775" eaLnBrk="0" hangingPunct="0">
              <a:lnSpc>
                <a:spcPct val="95000"/>
              </a:lnSpc>
              <a:buAutoNum type="arabicPeriod"/>
            </a:pPr>
            <a:r>
              <a:rPr lang="en-US" sz="2000" dirty="0">
                <a:latin typeface="Times New Roman" pitchFamily="18" charset="0"/>
              </a:rPr>
              <a:t>Z. Luo, Y. Li, R. Fu and J. Yin, "Don't Fire Me, a Kernel Autoregressive Hybrid Model for Optimal Layoff Plan," 2016 IEEE International Congress on Big Data (</a:t>
            </a:r>
            <a:r>
              <a:rPr lang="en-US" sz="2000" dirty="0" err="1">
                <a:latin typeface="Times New Roman" pitchFamily="18" charset="0"/>
              </a:rPr>
              <a:t>BigData</a:t>
            </a:r>
            <a:r>
              <a:rPr lang="en-US" sz="2000" dirty="0">
                <a:latin typeface="Times New Roman" pitchFamily="18" charset="0"/>
              </a:rPr>
              <a:t> Congress), San Francisco, CA, USA, 2016, pp. 470-477, </a:t>
            </a:r>
            <a:r>
              <a:rPr lang="en-US" sz="2000" dirty="0" err="1">
                <a:latin typeface="Times New Roman" pitchFamily="18" charset="0"/>
              </a:rPr>
              <a:t>doi</a:t>
            </a:r>
            <a:r>
              <a:rPr lang="en-US" sz="2000" dirty="0">
                <a:latin typeface="Times New Roman" pitchFamily="18" charset="0"/>
              </a:rPr>
              <a:t>: 10.1109/BigDataCongress.2016.72.</a:t>
            </a:r>
          </a:p>
        </p:txBody>
      </p:sp>
      <p:sp>
        <p:nvSpPr>
          <p:cNvPr id="2087" name="Text Box 39"/>
          <p:cNvSpPr txBox="1">
            <a:spLocks noChangeArrowheads="1"/>
          </p:cNvSpPr>
          <p:nvPr/>
        </p:nvSpPr>
        <p:spPr bwMode="auto">
          <a:xfrm>
            <a:off x="11624419" y="20155686"/>
            <a:ext cx="10296509" cy="9885993"/>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en-US" sz="2800" dirty="0">
                <a:latin typeface="Times New Roman" pitchFamily="18" charset="0"/>
              </a:rPr>
              <a:t>The model has revealed the importance of several factors impacting employee layoffs. Here are some noteworthy conclusions from our most recent job layoff data analysis:</a:t>
            </a:r>
          </a:p>
          <a:p>
            <a:pPr algn="l" defTabSz="612775" eaLnBrk="0" hangingPunct="0">
              <a:lnSpc>
                <a:spcPct val="95000"/>
              </a:lnSpc>
            </a:pPr>
            <a:endParaRPr lang="en-US" sz="2800" dirty="0">
              <a:latin typeface="Times New Roman" pitchFamily="18" charset="0"/>
            </a:endParaRPr>
          </a:p>
          <a:p>
            <a:pPr marL="914400" lvl="1" indent="-457200" algn="l" defTabSz="612775" eaLnBrk="0" hangingPunct="0">
              <a:lnSpc>
                <a:spcPct val="95000"/>
              </a:lnSpc>
              <a:buFont typeface="Arial" panose="020B0604020202020204" pitchFamily="34" charset="0"/>
              <a:buChar char="•"/>
            </a:pPr>
            <a:r>
              <a:rPr lang="en-US" sz="2800" dirty="0">
                <a:latin typeface="Times New Roman" pitchFamily="18" charset="0"/>
              </a:rPr>
              <a:t>The highest number of layoffs occurred in 2023 over the past four years.</a:t>
            </a:r>
          </a:p>
          <a:p>
            <a:pPr marL="914400" lvl="1" indent="-457200" algn="l" defTabSz="612775" eaLnBrk="0" hangingPunct="0">
              <a:lnSpc>
                <a:spcPct val="95000"/>
              </a:lnSpc>
              <a:buFont typeface="Arial" panose="020B0604020202020204" pitchFamily="34" charset="0"/>
              <a:buChar char="•"/>
            </a:pPr>
            <a:r>
              <a:rPr lang="en-US" sz="2800" dirty="0">
                <a:latin typeface="Times New Roman" pitchFamily="18" charset="0"/>
              </a:rPr>
              <a:t>The United States experienced the highest number of layoffs compared to any other country.</a:t>
            </a:r>
          </a:p>
          <a:p>
            <a:pPr marL="914400" lvl="1" indent="-457200" algn="l" defTabSz="612775" eaLnBrk="0" hangingPunct="0">
              <a:lnSpc>
                <a:spcPct val="95000"/>
              </a:lnSpc>
              <a:buFont typeface="Arial" panose="020B0604020202020204" pitchFamily="34" charset="0"/>
              <a:buChar char="•"/>
            </a:pPr>
            <a:r>
              <a:rPr lang="en-US" sz="2800" dirty="0">
                <a:latin typeface="Times New Roman" pitchFamily="18" charset="0"/>
              </a:rPr>
              <a:t>Sectors most susceptible to layoffs in the United States: Finance, Real Estate, and Marketing.</a:t>
            </a:r>
          </a:p>
          <a:p>
            <a:pPr marL="914400" lvl="1" indent="-457200" algn="l" defTabSz="612775" eaLnBrk="0" hangingPunct="0">
              <a:lnSpc>
                <a:spcPct val="95000"/>
              </a:lnSpc>
              <a:buFont typeface="Arial" panose="020B0604020202020204" pitchFamily="34" charset="0"/>
              <a:buChar char="•"/>
            </a:pPr>
            <a:r>
              <a:rPr lang="en-US" sz="2800" dirty="0">
                <a:latin typeface="Times New Roman" pitchFamily="18" charset="0"/>
              </a:rPr>
              <a:t>Top three companies with the most significant layoffs: Google, Meta, and Salesforce.</a:t>
            </a:r>
          </a:p>
          <a:p>
            <a:pPr marL="914400" lvl="1" indent="-457200" algn="l" defTabSz="612775" eaLnBrk="0" hangingPunct="0">
              <a:lnSpc>
                <a:spcPct val="95000"/>
              </a:lnSpc>
              <a:buFont typeface="Arial" panose="020B0604020202020204" pitchFamily="34" charset="0"/>
              <a:buChar char="•"/>
            </a:pPr>
            <a:r>
              <a:rPr lang="en-US" sz="2800" dirty="0">
                <a:latin typeface="Times New Roman" pitchFamily="18" charset="0"/>
              </a:rPr>
              <a:t>Employees aged 30-35 and younger individuals (19-22 years) face a higher risk of layoffs, the latter possibly due to limited experience.</a:t>
            </a:r>
          </a:p>
          <a:p>
            <a:pPr marL="914400" lvl="1" indent="-457200" algn="l" defTabSz="612775" eaLnBrk="0" hangingPunct="0">
              <a:lnSpc>
                <a:spcPct val="95000"/>
              </a:lnSpc>
              <a:buFont typeface="Arial" panose="020B0604020202020204" pitchFamily="34" charset="0"/>
              <a:buChar char="•"/>
            </a:pPr>
            <a:r>
              <a:rPr lang="en-US" sz="2800" dirty="0">
                <a:latin typeface="Times New Roman" pitchFamily="18" charset="0"/>
              </a:rPr>
              <a:t>The Random Forest model identified Age as the most crucial factor in predicting layoffs.</a:t>
            </a:r>
          </a:p>
          <a:p>
            <a:pPr marL="914400" lvl="1" indent="-457200" algn="l" defTabSz="612775" eaLnBrk="0" hangingPunct="0">
              <a:lnSpc>
                <a:spcPct val="95000"/>
              </a:lnSpc>
              <a:buFont typeface="Arial" panose="020B0604020202020204" pitchFamily="34" charset="0"/>
              <a:buChar char="•"/>
            </a:pPr>
            <a:endParaRPr lang="en-US" sz="2800" dirty="0">
              <a:latin typeface="Times New Roman" pitchFamily="18" charset="0"/>
            </a:endParaRPr>
          </a:p>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800" b="1" dirty="0">
              <a:latin typeface="Times New Roman" pitchFamily="18" charset="0"/>
            </a:endParaRPr>
          </a:p>
          <a:p>
            <a:pPr marL="457200" indent="-457200" algn="l" defTabSz="612775" eaLnBrk="0" hangingPunct="0">
              <a:lnSpc>
                <a:spcPct val="95000"/>
              </a:lnSpc>
              <a:buFont typeface="Arial" panose="020B0604020202020204" pitchFamily="34" charset="0"/>
              <a:buChar char="•"/>
            </a:pPr>
            <a:endParaRPr lang="en-US" sz="2800" b="1" dirty="0">
              <a:latin typeface="Times New Roman" pitchFamily="18" charset="0"/>
            </a:endParaRPr>
          </a:p>
          <a:p>
            <a:pPr marL="457200" indent="-457200" algn="l" defTabSz="612775" eaLnBrk="0" hangingPunct="0">
              <a:lnSpc>
                <a:spcPct val="95000"/>
              </a:lnSpc>
              <a:buFont typeface="Arial" panose="020B0604020202020204" pitchFamily="34" charset="0"/>
              <a:buChar char="•"/>
            </a:pPr>
            <a:endParaRPr lang="en-US" sz="2800" b="1" dirty="0">
              <a:latin typeface="Times New Roman" pitchFamily="18" charset="0"/>
            </a:endParaRPr>
          </a:p>
          <a:p>
            <a:pPr algn="l" defTabSz="612775" eaLnBrk="0" hangingPunct="0">
              <a:lnSpc>
                <a:spcPct val="95000"/>
              </a:lnSpc>
            </a:pPr>
            <a:endParaRPr lang="en-US" sz="2800" b="1" dirty="0">
              <a:latin typeface="Times New Roman" pitchFamily="18" charset="0"/>
            </a:endParaRPr>
          </a:p>
        </p:txBody>
      </p:sp>
      <p:sp>
        <p:nvSpPr>
          <p:cNvPr id="2090" name="Text Box 42"/>
          <p:cNvSpPr txBox="1">
            <a:spLocks noChangeArrowheads="1"/>
          </p:cNvSpPr>
          <p:nvPr/>
        </p:nvSpPr>
        <p:spPr bwMode="auto">
          <a:xfrm>
            <a:off x="948816" y="6285342"/>
            <a:ext cx="9829800" cy="1107996"/>
          </a:xfrm>
          <a:prstGeom prst="rect">
            <a:avLst/>
          </a:prstGeom>
          <a:noFill/>
          <a:ln w="9525">
            <a:noFill/>
            <a:miter lim="800000"/>
            <a:headEnd/>
            <a:tailEnd/>
          </a:ln>
          <a:effectLst/>
        </p:spPr>
        <p:txBody>
          <a:bodyPr>
            <a:spAutoFit/>
          </a:bodyPr>
          <a:lstStyle/>
          <a:p>
            <a:pPr defTabSz="4389438">
              <a:spcBef>
                <a:spcPct val="50000"/>
              </a:spcBef>
            </a:pPr>
            <a:r>
              <a:rPr lang="en-US" sz="6600" b="1" dirty="0">
                <a:solidFill>
                  <a:schemeClr val="tx1">
                    <a:lumMod val="95000"/>
                    <a:lumOff val="5000"/>
                  </a:schemeClr>
                </a:solidFill>
                <a:latin typeface="Aptos Narrow" panose="020B0004020202020204" pitchFamily="34" charset="0"/>
              </a:rPr>
              <a:t>Abstract</a:t>
            </a:r>
          </a:p>
        </p:txBody>
      </p:sp>
      <p:sp>
        <p:nvSpPr>
          <p:cNvPr id="2" name="Text Box 9">
            <a:extLst>
              <a:ext uri="{FF2B5EF4-FFF2-40B4-BE49-F238E27FC236}">
                <a16:creationId xmlns:a16="http://schemas.microsoft.com/office/drawing/2014/main" id="{BAC915B2-D049-374A-4561-FF539755D2D1}"/>
              </a:ext>
            </a:extLst>
          </p:cNvPr>
          <p:cNvSpPr txBox="1">
            <a:spLocks noChangeArrowheads="1"/>
          </p:cNvSpPr>
          <p:nvPr/>
        </p:nvSpPr>
        <p:spPr bwMode="auto">
          <a:xfrm>
            <a:off x="11361366" y="7533119"/>
            <a:ext cx="10495423" cy="11592058"/>
          </a:xfrm>
          <a:prstGeom prst="rect">
            <a:avLst/>
          </a:prstGeom>
          <a:noFill/>
          <a:ln w="9525">
            <a:noFill/>
            <a:miter lim="800000"/>
            <a:headEnd/>
            <a:tailEnd/>
          </a:ln>
          <a:effectLst/>
        </p:spPr>
        <p:txBody>
          <a:bodyPr wrap="square" numCol="2">
            <a:spAutoFit/>
          </a:bodyPr>
          <a:lstStyle/>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Data Collection and Preprocessing:</a:t>
            </a:r>
          </a:p>
          <a:p>
            <a:pPr algn="l" defTabSz="4389438" eaLnBrk="0" hangingPunct="0">
              <a:lnSpc>
                <a:spcPct val="95000"/>
              </a:lnSpc>
            </a:pPr>
            <a:endParaRPr lang="en-US" sz="2400" b="1" dirty="0">
              <a:latin typeface="Times New Roman" pitchFamily="18" charset="0"/>
            </a:endParaRPr>
          </a:p>
          <a:p>
            <a:pPr marL="914400" lvl="1" indent="-457200" algn="l" defTabSz="4389438" eaLnBrk="0" hangingPunct="0">
              <a:lnSpc>
                <a:spcPct val="95000"/>
              </a:lnSpc>
              <a:buFont typeface="Wingdings" panose="05000000000000000000" pitchFamily="2" charset="2"/>
              <a:buChar char="Ø"/>
            </a:pPr>
            <a:r>
              <a:rPr lang="en-US" sz="2200" dirty="0">
                <a:latin typeface="Times New Roman" pitchFamily="18" charset="0"/>
              </a:rPr>
              <a:t>Aggregated data from diverse sources.</a:t>
            </a:r>
          </a:p>
          <a:p>
            <a:pPr marL="914400" lvl="1" indent="-457200" algn="l" defTabSz="4389438" eaLnBrk="0" hangingPunct="0">
              <a:lnSpc>
                <a:spcPct val="95000"/>
              </a:lnSpc>
              <a:buFont typeface="Wingdings" panose="05000000000000000000" pitchFamily="2" charset="2"/>
              <a:buChar char="Ø"/>
            </a:pPr>
            <a:r>
              <a:rPr lang="en-US" sz="2200" dirty="0">
                <a:latin typeface="Times New Roman" pitchFamily="18" charset="0"/>
              </a:rPr>
              <a:t>Merged datasets into a unified dataset.</a:t>
            </a:r>
          </a:p>
          <a:p>
            <a:pPr marL="914400" lvl="1" indent="-457200" algn="l" defTabSz="4389438" eaLnBrk="0" hangingPunct="0">
              <a:lnSpc>
                <a:spcPct val="95000"/>
              </a:lnSpc>
              <a:buFont typeface="Wingdings" panose="05000000000000000000" pitchFamily="2" charset="2"/>
              <a:buChar char="Ø"/>
            </a:pPr>
            <a:r>
              <a:rPr lang="en-US" sz="2200" dirty="0">
                <a:latin typeface="Times New Roman" pitchFamily="18" charset="0"/>
              </a:rPr>
              <a:t>Applied data cleaning and manipulation techniques to ensure data quality.</a:t>
            </a:r>
          </a:p>
          <a:p>
            <a:pPr algn="l" defTabSz="4389438" eaLnBrk="0" hangingPunct="0">
              <a:lnSpc>
                <a:spcPct val="95000"/>
              </a:lnSpc>
            </a:pPr>
            <a:endParaRPr lang="en-US" sz="2400" dirty="0">
              <a:latin typeface="Times New Roman" pitchFamily="18" charset="0"/>
            </a:endParaRPr>
          </a:p>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Exploratory Data Analysis (EDA) with Visualization:</a:t>
            </a:r>
          </a:p>
          <a:p>
            <a:pPr algn="l" defTabSz="4389438" eaLnBrk="0" hangingPunct="0">
              <a:lnSpc>
                <a:spcPct val="95000"/>
              </a:lnSpc>
            </a:pPr>
            <a:endParaRPr lang="en-US" sz="2400" b="1" dirty="0">
              <a:latin typeface="Times New Roman" pitchFamily="18" charset="0"/>
            </a:endParaRPr>
          </a:p>
          <a:p>
            <a:pPr marL="800100" lvl="1" indent="-342900" algn="l" defTabSz="4389438" eaLnBrk="0" hangingPunct="0">
              <a:lnSpc>
                <a:spcPct val="95000"/>
              </a:lnSpc>
              <a:buFont typeface="Wingdings" panose="05000000000000000000" pitchFamily="2" charset="2"/>
              <a:buChar char="Ø"/>
            </a:pPr>
            <a:r>
              <a:rPr lang="en-US" sz="2400" dirty="0">
                <a:latin typeface="Times New Roman" pitchFamily="18" charset="0"/>
              </a:rPr>
              <a:t>Conducted detailed data analysis using visualization libraries like seaborn and matplotlib .</a:t>
            </a:r>
          </a:p>
          <a:p>
            <a:pPr marL="800100" lvl="1" indent="-342900" algn="l" defTabSz="4389438" eaLnBrk="0" hangingPunct="0">
              <a:lnSpc>
                <a:spcPct val="95000"/>
              </a:lnSpc>
              <a:buFont typeface="Wingdings" panose="05000000000000000000" pitchFamily="2" charset="2"/>
              <a:buChar char="Ø"/>
            </a:pPr>
            <a:r>
              <a:rPr lang="en-US" sz="2400" dirty="0">
                <a:latin typeface="Times New Roman" pitchFamily="18" charset="0"/>
              </a:rPr>
              <a:t>Explored patterns and insights from the data.</a:t>
            </a:r>
          </a:p>
          <a:p>
            <a:pPr marL="457200" indent="-457200" algn="l" defTabSz="4389438" eaLnBrk="0" hangingPunct="0">
              <a:lnSpc>
                <a:spcPct val="95000"/>
              </a:lnSpc>
              <a:buFont typeface="Arial" panose="020B0604020202020204" pitchFamily="34" charset="0"/>
              <a:buChar char="•"/>
            </a:pPr>
            <a:endParaRPr lang="en-US" sz="2400" dirty="0">
              <a:latin typeface="Times New Roman" pitchFamily="18" charset="0"/>
            </a:endParaRPr>
          </a:p>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Feature Encoding:</a:t>
            </a:r>
          </a:p>
          <a:p>
            <a:pPr marL="457200" indent="-457200" algn="l" defTabSz="4389438" eaLnBrk="0" hangingPunct="0">
              <a:lnSpc>
                <a:spcPct val="95000"/>
              </a:lnSpc>
              <a:buFont typeface="Arial" panose="020B0604020202020204" pitchFamily="34" charset="0"/>
              <a:buChar char="•"/>
            </a:pPr>
            <a:endParaRPr lang="en-US" sz="2400" dirty="0">
              <a:latin typeface="Times New Roman" pitchFamily="18" charset="0"/>
            </a:endParaRPr>
          </a:p>
          <a:p>
            <a:pPr marL="914400" lvl="1" indent="-457200" algn="l" defTabSz="4389438" eaLnBrk="0" hangingPunct="0">
              <a:lnSpc>
                <a:spcPct val="95000"/>
              </a:lnSpc>
              <a:buFont typeface="Wingdings" panose="05000000000000000000" pitchFamily="2" charset="2"/>
              <a:buChar char="Ø"/>
            </a:pPr>
            <a:r>
              <a:rPr lang="en-US" sz="2400" dirty="0">
                <a:latin typeface="Times New Roman" pitchFamily="18" charset="0"/>
              </a:rPr>
              <a:t>Utilized Label Encoder library in Python to encode categorical variables.</a:t>
            </a:r>
          </a:p>
          <a:p>
            <a:pPr marL="914400" lvl="1" indent="-457200" algn="l" defTabSz="4389438" eaLnBrk="0" hangingPunct="0">
              <a:lnSpc>
                <a:spcPct val="95000"/>
              </a:lnSpc>
              <a:buFont typeface="Wingdings" panose="05000000000000000000" pitchFamily="2" charset="2"/>
              <a:buChar char="Ø"/>
            </a:pPr>
            <a:r>
              <a:rPr lang="en-US" sz="2400" dirty="0">
                <a:latin typeface="Times New Roman" pitchFamily="18" charset="0"/>
              </a:rPr>
              <a:t>Assigned numerical values to labeled data for model compatibility.</a:t>
            </a:r>
          </a:p>
          <a:p>
            <a:pPr algn="l" defTabSz="4389438" eaLnBrk="0" hangingPunct="0">
              <a:lnSpc>
                <a:spcPct val="95000"/>
              </a:lnSpc>
            </a:pPr>
            <a:endParaRPr lang="en-US" sz="2000" b="1" dirty="0">
              <a:latin typeface="Times New Roman" pitchFamily="18" charset="0"/>
            </a:endParaRPr>
          </a:p>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Data Splitting:</a:t>
            </a:r>
          </a:p>
          <a:p>
            <a:pPr algn="l" defTabSz="4389438" eaLnBrk="0" hangingPunct="0">
              <a:lnSpc>
                <a:spcPct val="95000"/>
              </a:lnSpc>
            </a:pPr>
            <a:endParaRPr lang="en-US" sz="2000" b="1" dirty="0">
              <a:latin typeface="Times New Roman" pitchFamily="18" charset="0"/>
            </a:endParaRPr>
          </a:p>
          <a:p>
            <a:pPr marL="800100" lvl="1" indent="-342900" algn="l" defTabSz="4389438" eaLnBrk="0" hangingPunct="0">
              <a:lnSpc>
                <a:spcPct val="95000"/>
              </a:lnSpc>
              <a:buFont typeface="Wingdings" panose="05000000000000000000" pitchFamily="2" charset="2"/>
              <a:buChar char="Ø"/>
            </a:pPr>
            <a:r>
              <a:rPr lang="en-US" sz="2400" dirty="0">
                <a:latin typeface="Times New Roman" pitchFamily="18" charset="0"/>
              </a:rPr>
              <a:t>Employed Train_test_split library to partition the dataset into an 80:20 ratio for training and testing, respectively.</a:t>
            </a:r>
          </a:p>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Addressing Class Imbalance:</a:t>
            </a:r>
          </a:p>
          <a:p>
            <a:pPr algn="l" defTabSz="4389438" eaLnBrk="0" hangingPunct="0">
              <a:lnSpc>
                <a:spcPct val="95000"/>
              </a:lnSpc>
            </a:pPr>
            <a:endParaRPr lang="en-US" sz="2000" b="1" dirty="0">
              <a:latin typeface="Times New Roman" pitchFamily="18" charset="0"/>
            </a:endParaRPr>
          </a:p>
          <a:p>
            <a:pPr marL="800100" lvl="1" indent="-342900" algn="l" defTabSz="4389438" eaLnBrk="0" hangingPunct="0">
              <a:lnSpc>
                <a:spcPct val="95000"/>
              </a:lnSpc>
              <a:buFont typeface="Wingdings" panose="05000000000000000000" pitchFamily="2" charset="2"/>
              <a:buChar char="Ø"/>
            </a:pPr>
            <a:r>
              <a:rPr lang="en-US" sz="2400" dirty="0">
                <a:latin typeface="Times New Roman" pitchFamily="18" charset="0"/>
              </a:rPr>
              <a:t>Applied Synthetic Minority Over-sampling Technique (SMOTE) on the training dataset to mitigate class imbalance, particularly addressing the overrepresentation of the 'No' class label.</a:t>
            </a:r>
          </a:p>
          <a:p>
            <a:pPr marL="342900" indent="-342900" algn="l" defTabSz="4389438" eaLnBrk="0" hangingPunct="0">
              <a:lnSpc>
                <a:spcPct val="95000"/>
              </a:lnSpc>
              <a:buFont typeface="Arial" panose="020B0604020202020204" pitchFamily="34" charset="0"/>
              <a:buChar char="•"/>
            </a:pPr>
            <a:endParaRPr lang="en-US" sz="2400" dirty="0">
              <a:latin typeface="Times New Roman" pitchFamily="18" charset="0"/>
            </a:endParaRPr>
          </a:p>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Interpretable Model Implementation:</a:t>
            </a:r>
          </a:p>
          <a:p>
            <a:pPr marL="342900" indent="-342900" algn="l" defTabSz="4389438" eaLnBrk="0" hangingPunct="0">
              <a:lnSpc>
                <a:spcPct val="95000"/>
              </a:lnSpc>
              <a:buFont typeface="Wingdings" panose="05000000000000000000" pitchFamily="2" charset="2"/>
              <a:buChar char="v"/>
            </a:pPr>
            <a:endParaRPr lang="en-US" sz="2400" b="1" dirty="0">
              <a:latin typeface="Times New Roman" pitchFamily="18" charset="0"/>
            </a:endParaRPr>
          </a:p>
          <a:p>
            <a:pPr marL="800100" lvl="1" indent="-342900" algn="l" defTabSz="4389438" eaLnBrk="0" hangingPunct="0">
              <a:lnSpc>
                <a:spcPct val="95000"/>
              </a:lnSpc>
              <a:buFont typeface="Wingdings" panose="05000000000000000000" pitchFamily="2" charset="2"/>
              <a:buChar char="Ø"/>
            </a:pPr>
            <a:r>
              <a:rPr lang="en-US" sz="2000" dirty="0">
                <a:latin typeface="Times New Roman" pitchFamily="18" charset="0"/>
              </a:rPr>
              <a:t>Implemented Local Interpretable Model-Agnostic Explanations (LIME) to explain individual predictions.</a:t>
            </a:r>
          </a:p>
          <a:p>
            <a:pPr marL="800100" lvl="1" indent="-342900" algn="l" defTabSz="4389438" eaLnBrk="0" hangingPunct="0">
              <a:lnSpc>
                <a:spcPct val="95000"/>
              </a:lnSpc>
              <a:buFont typeface="Wingdings" panose="05000000000000000000" pitchFamily="2" charset="2"/>
              <a:buChar char="Ø"/>
            </a:pPr>
            <a:r>
              <a:rPr lang="en-US" sz="2000" dirty="0">
                <a:latin typeface="Times New Roman" pitchFamily="18" charset="0"/>
              </a:rPr>
              <a:t>Employed SHAP (Shapley Additive explanations) for global explanations of the models.</a:t>
            </a:r>
          </a:p>
          <a:p>
            <a:pPr marL="342900" indent="-342900" algn="l" defTabSz="4389438" eaLnBrk="0" hangingPunct="0">
              <a:lnSpc>
                <a:spcPct val="95000"/>
              </a:lnSpc>
              <a:buFont typeface="Arial" panose="020B0604020202020204" pitchFamily="34" charset="0"/>
              <a:buChar char="•"/>
            </a:pPr>
            <a:endParaRPr lang="en-US" sz="2000" dirty="0">
              <a:latin typeface="Times New Roman" pitchFamily="18" charset="0"/>
            </a:endParaRPr>
          </a:p>
          <a:p>
            <a:pPr marL="342900" indent="-342900" algn="l" defTabSz="4389438" eaLnBrk="0" hangingPunct="0">
              <a:lnSpc>
                <a:spcPct val="95000"/>
              </a:lnSpc>
              <a:buFont typeface="Wingdings" panose="05000000000000000000" pitchFamily="2" charset="2"/>
              <a:buChar char="q"/>
            </a:pPr>
            <a:r>
              <a:rPr lang="en-US" sz="2400" b="1" dirty="0">
                <a:latin typeface="Times New Roman" pitchFamily="18" charset="0"/>
              </a:rPr>
              <a:t>Performance Evaluation:</a:t>
            </a:r>
          </a:p>
          <a:p>
            <a:pPr algn="l" defTabSz="4389438" eaLnBrk="0" hangingPunct="0">
              <a:lnSpc>
                <a:spcPct val="95000"/>
              </a:lnSpc>
            </a:pPr>
            <a:endParaRPr lang="en-US" sz="2400" b="1" dirty="0">
              <a:latin typeface="Times New Roman" pitchFamily="18" charset="0"/>
            </a:endParaRPr>
          </a:p>
          <a:p>
            <a:pPr marL="800100" lvl="1" indent="-342900" algn="l" defTabSz="4389438" eaLnBrk="0" hangingPunct="0">
              <a:lnSpc>
                <a:spcPct val="95000"/>
              </a:lnSpc>
              <a:buFont typeface="Wingdings" panose="05000000000000000000" pitchFamily="2" charset="2"/>
              <a:buChar char="Ø"/>
            </a:pPr>
            <a:r>
              <a:rPr lang="en-US" sz="2000" dirty="0">
                <a:latin typeface="Times New Roman" pitchFamily="18" charset="0"/>
              </a:rPr>
              <a:t>Evaluated model performances using diverse metrics:</a:t>
            </a:r>
          </a:p>
          <a:p>
            <a:pPr marL="1257300" lvl="2" indent="-342900" algn="l" defTabSz="4389438" eaLnBrk="0" hangingPunct="0">
              <a:lnSpc>
                <a:spcPct val="95000"/>
              </a:lnSpc>
              <a:buFont typeface="Arial" panose="020B0604020202020204" pitchFamily="34" charset="0"/>
              <a:buChar char="•"/>
            </a:pPr>
            <a:r>
              <a:rPr lang="en-US" sz="2000" dirty="0">
                <a:latin typeface="Times New Roman" pitchFamily="18" charset="0"/>
              </a:rPr>
              <a:t>Accuracy_score</a:t>
            </a:r>
          </a:p>
          <a:p>
            <a:pPr marL="1257300" lvl="2" indent="-342900" algn="l" defTabSz="4389438" eaLnBrk="0" hangingPunct="0">
              <a:lnSpc>
                <a:spcPct val="95000"/>
              </a:lnSpc>
              <a:buFont typeface="Arial" panose="020B0604020202020204" pitchFamily="34" charset="0"/>
              <a:buChar char="•"/>
            </a:pPr>
            <a:r>
              <a:rPr lang="en-US" sz="2000" dirty="0">
                <a:latin typeface="Times New Roman" pitchFamily="18" charset="0"/>
              </a:rPr>
              <a:t>Confusion matrix</a:t>
            </a:r>
          </a:p>
          <a:p>
            <a:pPr marL="1257300" lvl="2" indent="-342900" algn="l" defTabSz="4389438" eaLnBrk="0" hangingPunct="0">
              <a:lnSpc>
                <a:spcPct val="95000"/>
              </a:lnSpc>
              <a:buFont typeface="Arial" panose="020B0604020202020204" pitchFamily="34" charset="0"/>
              <a:buChar char="•"/>
            </a:pPr>
            <a:r>
              <a:rPr lang="en-US" sz="2000" dirty="0">
                <a:latin typeface="Times New Roman" pitchFamily="18" charset="0"/>
              </a:rPr>
              <a:t>AUC-ROC</a:t>
            </a:r>
          </a:p>
          <a:p>
            <a:pPr marL="1257300" lvl="2" indent="-342900" algn="l" defTabSz="4389438" eaLnBrk="0" hangingPunct="0">
              <a:lnSpc>
                <a:spcPct val="95000"/>
              </a:lnSpc>
              <a:buFont typeface="Arial" panose="020B0604020202020204" pitchFamily="34" charset="0"/>
              <a:buChar char="•"/>
            </a:pPr>
            <a:r>
              <a:rPr lang="en-US" sz="2000" dirty="0">
                <a:latin typeface="Times New Roman" pitchFamily="18" charset="0"/>
              </a:rPr>
              <a:t>Classification report</a:t>
            </a:r>
          </a:p>
          <a:p>
            <a:pPr marL="800100" lvl="1" indent="-342900" algn="l" defTabSz="4389438" eaLnBrk="0" hangingPunct="0">
              <a:lnSpc>
                <a:spcPct val="95000"/>
              </a:lnSpc>
              <a:buFont typeface="Arial" panose="020B0604020202020204" pitchFamily="34" charset="0"/>
              <a:buChar char="•"/>
            </a:pPr>
            <a:endParaRPr lang="en-US" sz="2000" dirty="0">
              <a:latin typeface="Times New Roman" pitchFamily="18" charset="0"/>
            </a:endParaRPr>
          </a:p>
          <a:p>
            <a:pPr algn="l" defTabSz="4389438" eaLnBrk="0" hangingPunct="0">
              <a:lnSpc>
                <a:spcPct val="95000"/>
              </a:lnSpc>
            </a:pPr>
            <a:r>
              <a:rPr lang="en-US" sz="2000" b="1" dirty="0">
                <a:latin typeface="Times New Roman" pitchFamily="18" charset="0"/>
              </a:rPr>
              <a:t>Note: </a:t>
            </a:r>
            <a:r>
              <a:rPr lang="en-US" sz="2000" dirty="0">
                <a:latin typeface="Times New Roman" pitchFamily="18" charset="0"/>
              </a:rPr>
              <a:t>These steps were executed to ensure robust model training, interpretability, and comprehensive evaluation of the classification models.</a:t>
            </a:r>
          </a:p>
          <a:p>
            <a:pPr algn="l" defTabSz="4389438" eaLnBrk="0" hangingPunct="0">
              <a:lnSpc>
                <a:spcPct val="95000"/>
              </a:lnSpc>
            </a:pPr>
            <a:endParaRPr lang="en-US" sz="2000" dirty="0">
              <a:latin typeface="Times New Roman" pitchFamily="18" charset="0"/>
            </a:endParaRPr>
          </a:p>
          <a:p>
            <a:pPr algn="l" defTabSz="4389438" eaLnBrk="0" hangingPunct="0">
              <a:lnSpc>
                <a:spcPct val="95000"/>
              </a:lnSpc>
            </a:pPr>
            <a:endParaRPr lang="en-US" sz="2000" dirty="0">
              <a:latin typeface="Times New Roman" pitchFamily="18" charset="0"/>
            </a:endParaRPr>
          </a:p>
        </p:txBody>
      </p:sp>
      <p:sp>
        <p:nvSpPr>
          <p:cNvPr id="3" name="Text Box 43">
            <a:extLst>
              <a:ext uri="{FF2B5EF4-FFF2-40B4-BE49-F238E27FC236}">
                <a16:creationId xmlns:a16="http://schemas.microsoft.com/office/drawing/2014/main" id="{E11E2E0F-4899-251E-0823-26D4A44FFC93}"/>
              </a:ext>
            </a:extLst>
          </p:cNvPr>
          <p:cNvSpPr txBox="1">
            <a:spLocks noChangeArrowheads="1"/>
          </p:cNvSpPr>
          <p:nvPr/>
        </p:nvSpPr>
        <p:spPr bwMode="auto">
          <a:xfrm>
            <a:off x="11708906" y="18982949"/>
            <a:ext cx="9829800" cy="1107996"/>
          </a:xfrm>
          <a:prstGeom prst="rect">
            <a:avLst/>
          </a:prstGeom>
          <a:noFill/>
          <a:ln w="9525">
            <a:noFill/>
            <a:miter lim="800000"/>
            <a:headEnd/>
            <a:tailEnd/>
          </a:ln>
          <a:effectLst/>
        </p:spPr>
        <p:txBody>
          <a:bodyPr>
            <a:spAutoFit/>
          </a:bodyPr>
          <a:lstStyle/>
          <a:p>
            <a:pPr defTabSz="4389438">
              <a:spcBef>
                <a:spcPct val="50000"/>
              </a:spcBef>
            </a:pPr>
            <a:r>
              <a:rPr lang="en-US" sz="6600" b="1" dirty="0">
                <a:solidFill>
                  <a:schemeClr val="tx1">
                    <a:lumMod val="95000"/>
                    <a:lumOff val="5000"/>
                  </a:schemeClr>
                </a:solidFill>
                <a:latin typeface="Aptos Narrow" panose="020B0004020202020204" pitchFamily="34" charset="0"/>
              </a:rPr>
              <a:t>Results</a:t>
            </a:r>
          </a:p>
        </p:txBody>
      </p:sp>
      <p:pic>
        <p:nvPicPr>
          <p:cNvPr id="4" name="Picture 3">
            <a:extLst>
              <a:ext uri="{FF2B5EF4-FFF2-40B4-BE49-F238E27FC236}">
                <a16:creationId xmlns:a16="http://schemas.microsoft.com/office/drawing/2014/main" id="{655E11F4-8F22-A468-3F06-7EA1EB9B0F2C}"/>
              </a:ext>
            </a:extLst>
          </p:cNvPr>
          <p:cNvPicPr>
            <a:picLocks noChangeAspect="1"/>
          </p:cNvPicPr>
          <p:nvPr/>
        </p:nvPicPr>
        <p:blipFill>
          <a:blip r:embed="rId4"/>
          <a:stretch>
            <a:fillRect/>
          </a:stretch>
        </p:blipFill>
        <p:spPr>
          <a:xfrm>
            <a:off x="11980369" y="27436592"/>
            <a:ext cx="9286875" cy="5210175"/>
          </a:xfrm>
          <a:prstGeom prst="rect">
            <a:avLst/>
          </a:prstGeom>
        </p:spPr>
      </p:pic>
      <p:sp>
        <p:nvSpPr>
          <p:cNvPr id="5" name="Text Box 9">
            <a:extLst>
              <a:ext uri="{FF2B5EF4-FFF2-40B4-BE49-F238E27FC236}">
                <a16:creationId xmlns:a16="http://schemas.microsoft.com/office/drawing/2014/main" id="{ABC65523-A84F-0A72-2E2A-CE2B27B1A12F}"/>
              </a:ext>
            </a:extLst>
          </p:cNvPr>
          <p:cNvSpPr txBox="1">
            <a:spLocks noChangeArrowheads="1"/>
          </p:cNvSpPr>
          <p:nvPr/>
        </p:nvSpPr>
        <p:spPr bwMode="auto">
          <a:xfrm>
            <a:off x="22516351" y="7127366"/>
            <a:ext cx="9779000" cy="2548390"/>
          </a:xfrm>
          <a:prstGeom prst="rect">
            <a:avLst/>
          </a:prstGeom>
          <a:noFill/>
          <a:ln w="9525">
            <a:noFill/>
            <a:miter lim="800000"/>
            <a:headEnd/>
            <a:tailEnd/>
          </a:ln>
          <a:effectLst/>
        </p:spPr>
        <p:txBody>
          <a:bodyPr>
            <a:spAutoFit/>
          </a:bodyPr>
          <a:lstStyle/>
          <a:p>
            <a:pPr marL="457200" indent="-457200" algn="l" defTabSz="4389438" eaLnBrk="0" hangingPunct="0">
              <a:lnSpc>
                <a:spcPct val="95000"/>
              </a:lnSpc>
              <a:buFont typeface="Arial" panose="020B0604020202020204" pitchFamily="34" charset="0"/>
              <a:buChar char="•"/>
            </a:pPr>
            <a:r>
              <a:rPr lang="en-US" sz="2800" dirty="0">
                <a:latin typeface="Times New Roman" pitchFamily="18" charset="0"/>
              </a:rPr>
              <a:t>We achieved an impressive F1 score of 92 &amp; 90 for the </a:t>
            </a:r>
            <a:r>
              <a:rPr lang="en-US" sz="2800" dirty="0" err="1">
                <a:latin typeface="Times New Roman" pitchFamily="18" charset="0"/>
              </a:rPr>
              <a:t>XGBoost</a:t>
            </a:r>
            <a:r>
              <a:rPr lang="en-US" sz="2800" dirty="0">
                <a:latin typeface="Times New Roman" pitchFamily="18" charset="0"/>
              </a:rPr>
              <a:t> and Random Forest models respectively. Notably, the </a:t>
            </a:r>
            <a:r>
              <a:rPr lang="en-US" sz="2800" dirty="0" err="1">
                <a:latin typeface="Times New Roman" pitchFamily="18" charset="0"/>
              </a:rPr>
              <a:t>XGBoost</a:t>
            </a:r>
            <a:r>
              <a:rPr lang="en-US" sz="2800" dirty="0">
                <a:latin typeface="Times New Roman" pitchFamily="18" charset="0"/>
              </a:rPr>
              <a:t> model demonstrated higher precision scores across both labels compared to the Random Forest model. Below are the detailed classification reports for the Random Forest and </a:t>
            </a:r>
            <a:r>
              <a:rPr lang="en-US" sz="2800" dirty="0" err="1">
                <a:latin typeface="Times New Roman" pitchFamily="18" charset="0"/>
              </a:rPr>
              <a:t>XGBoost</a:t>
            </a:r>
            <a:r>
              <a:rPr lang="en-US" sz="2800" dirty="0">
                <a:latin typeface="Times New Roman" pitchFamily="18" charset="0"/>
              </a:rPr>
              <a:t> models:</a:t>
            </a:r>
          </a:p>
        </p:txBody>
      </p:sp>
      <p:pic>
        <p:nvPicPr>
          <p:cNvPr id="7" name="Picture 6">
            <a:extLst>
              <a:ext uri="{FF2B5EF4-FFF2-40B4-BE49-F238E27FC236}">
                <a16:creationId xmlns:a16="http://schemas.microsoft.com/office/drawing/2014/main" id="{2BEB0AAE-8B63-58AC-D499-F8224FF83F09}"/>
              </a:ext>
            </a:extLst>
          </p:cNvPr>
          <p:cNvPicPr>
            <a:picLocks noChangeAspect="1"/>
          </p:cNvPicPr>
          <p:nvPr/>
        </p:nvPicPr>
        <p:blipFill>
          <a:blip r:embed="rId5"/>
          <a:stretch>
            <a:fillRect/>
          </a:stretch>
        </p:blipFill>
        <p:spPr>
          <a:xfrm>
            <a:off x="22477634" y="9905129"/>
            <a:ext cx="4772212" cy="3570948"/>
          </a:xfrm>
          <a:prstGeom prst="rect">
            <a:avLst/>
          </a:prstGeom>
        </p:spPr>
      </p:pic>
      <p:pic>
        <p:nvPicPr>
          <p:cNvPr id="9" name="Picture 8">
            <a:extLst>
              <a:ext uri="{FF2B5EF4-FFF2-40B4-BE49-F238E27FC236}">
                <a16:creationId xmlns:a16="http://schemas.microsoft.com/office/drawing/2014/main" id="{7C855DAB-0F97-7B1B-A0A3-F6763EDF2D59}"/>
              </a:ext>
            </a:extLst>
          </p:cNvPr>
          <p:cNvPicPr>
            <a:picLocks noChangeAspect="1"/>
          </p:cNvPicPr>
          <p:nvPr/>
        </p:nvPicPr>
        <p:blipFill>
          <a:blip r:embed="rId6"/>
          <a:stretch>
            <a:fillRect/>
          </a:stretch>
        </p:blipFill>
        <p:spPr>
          <a:xfrm>
            <a:off x="27344205" y="9903505"/>
            <a:ext cx="5007965" cy="3445223"/>
          </a:xfrm>
          <a:prstGeom prst="rect">
            <a:avLst/>
          </a:prstGeom>
        </p:spPr>
      </p:pic>
      <p:sp>
        <p:nvSpPr>
          <p:cNvPr id="10" name="Text Box 9">
            <a:extLst>
              <a:ext uri="{FF2B5EF4-FFF2-40B4-BE49-F238E27FC236}">
                <a16:creationId xmlns:a16="http://schemas.microsoft.com/office/drawing/2014/main" id="{D9704247-4AD3-81FA-17BD-99B25836B4D9}"/>
              </a:ext>
            </a:extLst>
          </p:cNvPr>
          <p:cNvSpPr txBox="1">
            <a:spLocks noChangeArrowheads="1"/>
          </p:cNvSpPr>
          <p:nvPr/>
        </p:nvSpPr>
        <p:spPr bwMode="auto">
          <a:xfrm>
            <a:off x="22516351" y="13829552"/>
            <a:ext cx="9779000" cy="2139047"/>
          </a:xfrm>
          <a:prstGeom prst="rect">
            <a:avLst/>
          </a:prstGeom>
          <a:noFill/>
          <a:ln w="9525">
            <a:noFill/>
            <a:miter lim="800000"/>
            <a:headEnd/>
            <a:tailEnd/>
          </a:ln>
          <a:effectLst/>
        </p:spPr>
        <p:txBody>
          <a:bodyPr>
            <a:spAutoFit/>
          </a:bodyPr>
          <a:lstStyle/>
          <a:p>
            <a:pPr marL="457200" indent="-457200" algn="l" defTabSz="4389438" eaLnBrk="0" hangingPunct="0">
              <a:lnSpc>
                <a:spcPct val="95000"/>
              </a:lnSpc>
              <a:buFont typeface="Arial" panose="020B0604020202020204" pitchFamily="34" charset="0"/>
              <a:buChar char="•"/>
            </a:pPr>
            <a:r>
              <a:rPr lang="en-US" sz="2800" dirty="0">
                <a:latin typeface="Times New Roman" pitchFamily="18" charset="0"/>
              </a:rPr>
              <a:t>The </a:t>
            </a:r>
            <a:r>
              <a:rPr lang="en-US" sz="2800" dirty="0" err="1">
                <a:latin typeface="Times New Roman" pitchFamily="18" charset="0"/>
              </a:rPr>
              <a:t>XGBoost</a:t>
            </a:r>
            <a:r>
              <a:rPr lang="en-US" sz="2800" dirty="0">
                <a:latin typeface="Times New Roman" pitchFamily="18" charset="0"/>
              </a:rPr>
              <a:t> model outperforms the Random Forest model in terms of predicting True Positive classes. Additionally, false negative predictions have been substantially decreased by 50%. This is the corresponding confusion matrix for each of the two models:</a:t>
            </a:r>
          </a:p>
        </p:txBody>
      </p:sp>
      <p:pic>
        <p:nvPicPr>
          <p:cNvPr id="11" name="Picture 10">
            <a:extLst>
              <a:ext uri="{FF2B5EF4-FFF2-40B4-BE49-F238E27FC236}">
                <a16:creationId xmlns:a16="http://schemas.microsoft.com/office/drawing/2014/main" id="{8BBD04FA-E6D8-75D6-BE69-F4314C44B4C0}"/>
              </a:ext>
            </a:extLst>
          </p:cNvPr>
          <p:cNvPicPr>
            <a:picLocks noChangeAspect="1"/>
          </p:cNvPicPr>
          <p:nvPr/>
        </p:nvPicPr>
        <p:blipFill>
          <a:blip r:embed="rId7"/>
          <a:stretch>
            <a:fillRect/>
          </a:stretch>
        </p:blipFill>
        <p:spPr>
          <a:xfrm>
            <a:off x="22593696" y="16138706"/>
            <a:ext cx="9556750" cy="4783256"/>
          </a:xfrm>
          <a:prstGeom prst="rect">
            <a:avLst/>
          </a:prstGeom>
        </p:spPr>
      </p:pic>
      <p:pic>
        <p:nvPicPr>
          <p:cNvPr id="13" name="Picture 12">
            <a:extLst>
              <a:ext uri="{FF2B5EF4-FFF2-40B4-BE49-F238E27FC236}">
                <a16:creationId xmlns:a16="http://schemas.microsoft.com/office/drawing/2014/main" id="{51131B8C-CA18-AAFF-1C46-41F228CAE89B}"/>
              </a:ext>
            </a:extLst>
          </p:cNvPr>
          <p:cNvPicPr>
            <a:picLocks noChangeAspect="1"/>
          </p:cNvPicPr>
          <p:nvPr/>
        </p:nvPicPr>
        <p:blipFill>
          <a:blip r:embed="rId8"/>
          <a:stretch>
            <a:fillRect/>
          </a:stretch>
        </p:blipFill>
        <p:spPr>
          <a:xfrm>
            <a:off x="23131695" y="22548989"/>
            <a:ext cx="8548311" cy="2939803"/>
          </a:xfrm>
          <a:prstGeom prst="rect">
            <a:avLst/>
          </a:prstGeom>
        </p:spPr>
      </p:pic>
      <p:sp>
        <p:nvSpPr>
          <p:cNvPr id="14" name="Text Box 9">
            <a:extLst>
              <a:ext uri="{FF2B5EF4-FFF2-40B4-BE49-F238E27FC236}">
                <a16:creationId xmlns:a16="http://schemas.microsoft.com/office/drawing/2014/main" id="{784819C9-97BF-3B11-EEC3-91A42E9E97A7}"/>
              </a:ext>
            </a:extLst>
          </p:cNvPr>
          <p:cNvSpPr txBox="1">
            <a:spLocks noChangeArrowheads="1"/>
          </p:cNvSpPr>
          <p:nvPr/>
        </p:nvSpPr>
        <p:spPr bwMode="auto">
          <a:xfrm>
            <a:off x="22627476" y="21190086"/>
            <a:ext cx="9779000" cy="1320361"/>
          </a:xfrm>
          <a:prstGeom prst="rect">
            <a:avLst/>
          </a:prstGeom>
          <a:noFill/>
          <a:ln w="9525">
            <a:noFill/>
            <a:miter lim="800000"/>
            <a:headEnd/>
            <a:tailEnd/>
          </a:ln>
          <a:effectLst/>
        </p:spPr>
        <p:txBody>
          <a:bodyPr>
            <a:spAutoFit/>
          </a:bodyPr>
          <a:lstStyle/>
          <a:p>
            <a:pPr marL="457200" indent="-457200" algn="l" defTabSz="4389438" eaLnBrk="0" hangingPunct="0">
              <a:lnSpc>
                <a:spcPct val="95000"/>
              </a:lnSpc>
              <a:buFont typeface="Arial" panose="020B0604020202020204" pitchFamily="34" charset="0"/>
              <a:buChar char="•"/>
            </a:pPr>
            <a:r>
              <a:rPr lang="en-US" sz="2800" dirty="0">
                <a:latin typeface="Times New Roman" pitchFamily="18" charset="0"/>
              </a:rPr>
              <a:t>Here is a comparison of the </a:t>
            </a:r>
            <a:r>
              <a:rPr lang="en-US" sz="2800" dirty="0" err="1">
                <a:latin typeface="Times New Roman" pitchFamily="18" charset="0"/>
              </a:rPr>
              <a:t>XGBoost</a:t>
            </a:r>
            <a:r>
              <a:rPr lang="en-US" sz="2800" dirty="0">
                <a:latin typeface="Times New Roman" pitchFamily="18" charset="0"/>
              </a:rPr>
              <a:t> and Random forest models' accuracy and AUC_ROC scores. Comparing the </a:t>
            </a:r>
            <a:r>
              <a:rPr lang="en-US" sz="2800" dirty="0" err="1">
                <a:latin typeface="Times New Roman" pitchFamily="18" charset="0"/>
              </a:rPr>
              <a:t>XGBoost</a:t>
            </a:r>
            <a:r>
              <a:rPr lang="en-US" sz="2800" dirty="0">
                <a:latin typeface="Times New Roman" pitchFamily="18" charset="0"/>
              </a:rPr>
              <a:t> model to Random Forest, it is more accurate.</a:t>
            </a:r>
          </a:p>
        </p:txBody>
      </p:sp>
      <p:sp>
        <p:nvSpPr>
          <p:cNvPr id="15" name="Text Box 9">
            <a:extLst>
              <a:ext uri="{FF2B5EF4-FFF2-40B4-BE49-F238E27FC236}">
                <a16:creationId xmlns:a16="http://schemas.microsoft.com/office/drawing/2014/main" id="{07AE8C68-3CE8-CEA8-2B27-91331A9DC33C}"/>
              </a:ext>
            </a:extLst>
          </p:cNvPr>
          <p:cNvSpPr txBox="1">
            <a:spLocks noChangeArrowheads="1"/>
          </p:cNvSpPr>
          <p:nvPr/>
        </p:nvSpPr>
        <p:spPr bwMode="auto">
          <a:xfrm>
            <a:off x="22627476" y="25751924"/>
            <a:ext cx="9779000" cy="2548390"/>
          </a:xfrm>
          <a:prstGeom prst="rect">
            <a:avLst/>
          </a:prstGeom>
          <a:noFill/>
          <a:ln w="9525">
            <a:noFill/>
            <a:miter lim="800000"/>
            <a:headEnd/>
            <a:tailEnd/>
          </a:ln>
          <a:effectLst/>
        </p:spPr>
        <p:txBody>
          <a:bodyPr>
            <a:spAutoFit/>
          </a:bodyPr>
          <a:lstStyle/>
          <a:p>
            <a:pPr marL="457200" indent="-457200" algn="l" defTabSz="4389438" eaLnBrk="0" hangingPunct="0">
              <a:lnSpc>
                <a:spcPct val="95000"/>
              </a:lnSpc>
              <a:buFont typeface="Arial" panose="020B0604020202020204" pitchFamily="34" charset="0"/>
              <a:buChar char="•"/>
            </a:pPr>
            <a:r>
              <a:rPr lang="en-US" sz="2800" dirty="0">
                <a:latin typeface="Times New Roman" pitchFamily="18" charset="0"/>
              </a:rPr>
              <a:t>Eli5 elucidates the influential factors behind predictions made by the random forest model. It identifies the feature "&lt;BIAS&gt;" as the predominant contributor to both "1" and "0" labels. Additionally, Eli5 emphasizes the substantial positive influence of the "Job Involvement" feature on the model's label predictions.</a:t>
            </a:r>
          </a:p>
        </p:txBody>
      </p:sp>
      <p:pic>
        <p:nvPicPr>
          <p:cNvPr id="17" name="Picture 16">
            <a:extLst>
              <a:ext uri="{FF2B5EF4-FFF2-40B4-BE49-F238E27FC236}">
                <a16:creationId xmlns:a16="http://schemas.microsoft.com/office/drawing/2014/main" id="{E34FA609-DBCB-B78B-2576-84045AEBBF85}"/>
              </a:ext>
            </a:extLst>
          </p:cNvPr>
          <p:cNvPicPr>
            <a:picLocks noChangeAspect="1"/>
          </p:cNvPicPr>
          <p:nvPr/>
        </p:nvPicPr>
        <p:blipFill>
          <a:blip r:embed="rId9"/>
          <a:stretch>
            <a:fillRect/>
          </a:stretch>
        </p:blipFill>
        <p:spPr>
          <a:xfrm>
            <a:off x="22316049" y="28640528"/>
            <a:ext cx="3159162" cy="3792779"/>
          </a:xfrm>
          <a:prstGeom prst="rect">
            <a:avLst/>
          </a:prstGeom>
        </p:spPr>
      </p:pic>
      <p:pic>
        <p:nvPicPr>
          <p:cNvPr id="19" name="Picture 18">
            <a:extLst>
              <a:ext uri="{FF2B5EF4-FFF2-40B4-BE49-F238E27FC236}">
                <a16:creationId xmlns:a16="http://schemas.microsoft.com/office/drawing/2014/main" id="{F58AB409-F09B-12AF-7AB4-456A2BBCAC20}"/>
              </a:ext>
            </a:extLst>
          </p:cNvPr>
          <p:cNvPicPr>
            <a:picLocks noChangeAspect="1"/>
          </p:cNvPicPr>
          <p:nvPr/>
        </p:nvPicPr>
        <p:blipFill>
          <a:blip r:embed="rId10"/>
          <a:stretch>
            <a:fillRect/>
          </a:stretch>
        </p:blipFill>
        <p:spPr>
          <a:xfrm>
            <a:off x="25612476" y="28640528"/>
            <a:ext cx="3274740" cy="3792778"/>
          </a:xfrm>
          <a:prstGeom prst="rect">
            <a:avLst/>
          </a:prstGeom>
        </p:spPr>
      </p:pic>
      <p:pic>
        <p:nvPicPr>
          <p:cNvPr id="34" name="Picture 33">
            <a:extLst>
              <a:ext uri="{FF2B5EF4-FFF2-40B4-BE49-F238E27FC236}">
                <a16:creationId xmlns:a16="http://schemas.microsoft.com/office/drawing/2014/main" id="{8F95091F-D2AE-B0D2-FFAF-D4C20C7EE398}"/>
              </a:ext>
            </a:extLst>
          </p:cNvPr>
          <p:cNvPicPr>
            <a:picLocks noChangeAspect="1"/>
          </p:cNvPicPr>
          <p:nvPr/>
        </p:nvPicPr>
        <p:blipFill>
          <a:blip r:embed="rId11"/>
          <a:stretch>
            <a:fillRect/>
          </a:stretch>
        </p:blipFill>
        <p:spPr>
          <a:xfrm>
            <a:off x="29002102" y="28757514"/>
            <a:ext cx="3566355" cy="3602508"/>
          </a:xfrm>
          <a:prstGeom prst="rect">
            <a:avLst/>
          </a:prstGeom>
        </p:spPr>
      </p:pic>
      <p:sp>
        <p:nvSpPr>
          <p:cNvPr id="35" name="TextBox 34">
            <a:extLst>
              <a:ext uri="{FF2B5EF4-FFF2-40B4-BE49-F238E27FC236}">
                <a16:creationId xmlns:a16="http://schemas.microsoft.com/office/drawing/2014/main" id="{0C60C5C8-006C-9125-8492-AD4D9D05F2FC}"/>
              </a:ext>
            </a:extLst>
          </p:cNvPr>
          <p:cNvSpPr txBox="1"/>
          <p:nvPr/>
        </p:nvSpPr>
        <p:spPr>
          <a:xfrm>
            <a:off x="28566238" y="28224892"/>
            <a:ext cx="409617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Weight of each feature globally in prediction</a:t>
            </a:r>
          </a:p>
        </p:txBody>
      </p:sp>
      <p:pic>
        <p:nvPicPr>
          <p:cNvPr id="36" name="Picture 35">
            <a:extLst>
              <a:ext uri="{FF2B5EF4-FFF2-40B4-BE49-F238E27FC236}">
                <a16:creationId xmlns:a16="http://schemas.microsoft.com/office/drawing/2014/main" id="{95B7E530-4DA0-A27A-B793-1C5D62903B0A}"/>
              </a:ext>
            </a:extLst>
          </p:cNvPr>
          <p:cNvPicPr>
            <a:picLocks noChangeAspect="1"/>
          </p:cNvPicPr>
          <p:nvPr/>
        </p:nvPicPr>
        <p:blipFill>
          <a:blip r:embed="rId12"/>
          <a:stretch>
            <a:fillRect/>
          </a:stretch>
        </p:blipFill>
        <p:spPr>
          <a:xfrm>
            <a:off x="33495571" y="11649146"/>
            <a:ext cx="9186862" cy="7048500"/>
          </a:xfrm>
          <a:prstGeom prst="rect">
            <a:avLst/>
          </a:prstGeom>
        </p:spPr>
      </p:pic>
      <p:sp>
        <p:nvSpPr>
          <p:cNvPr id="37" name="Text Box 9">
            <a:extLst>
              <a:ext uri="{FF2B5EF4-FFF2-40B4-BE49-F238E27FC236}">
                <a16:creationId xmlns:a16="http://schemas.microsoft.com/office/drawing/2014/main" id="{A5D0FA18-4EF6-71D6-F5A3-C5882C0D36EE}"/>
              </a:ext>
            </a:extLst>
          </p:cNvPr>
          <p:cNvSpPr txBox="1">
            <a:spLocks noChangeArrowheads="1"/>
          </p:cNvSpPr>
          <p:nvPr/>
        </p:nvSpPr>
        <p:spPr bwMode="auto">
          <a:xfrm>
            <a:off x="33112869" y="6737991"/>
            <a:ext cx="9779000" cy="5004447"/>
          </a:xfrm>
          <a:prstGeom prst="rect">
            <a:avLst/>
          </a:prstGeom>
          <a:noFill/>
          <a:ln w="9525">
            <a:noFill/>
            <a:miter lim="800000"/>
            <a:headEnd/>
            <a:tailEnd/>
          </a:ln>
          <a:effectLst/>
        </p:spPr>
        <p:txBody>
          <a:bodyPr>
            <a:spAutoFit/>
          </a:bodyPr>
          <a:lstStyle/>
          <a:p>
            <a:pPr marL="457200" indent="-457200" algn="l" defTabSz="4389438" eaLnBrk="0" hangingPunct="0">
              <a:lnSpc>
                <a:spcPct val="95000"/>
              </a:lnSpc>
              <a:buFont typeface="Arial" panose="020B0604020202020204" pitchFamily="34" charset="0"/>
              <a:buChar char="•"/>
            </a:pPr>
            <a:r>
              <a:rPr lang="en-US" sz="2800" dirty="0">
                <a:latin typeface="Times New Roman" pitchFamily="18" charset="0"/>
              </a:rPr>
              <a:t>Interpreting SHAP Summary for </a:t>
            </a:r>
            <a:r>
              <a:rPr lang="en-US" sz="2800" dirty="0" err="1">
                <a:latin typeface="Times New Roman" pitchFamily="18" charset="0"/>
              </a:rPr>
              <a:t>XGBoost</a:t>
            </a:r>
            <a:r>
              <a:rPr lang="en-US" sz="2800" dirty="0">
                <a:latin typeface="Times New Roman" pitchFamily="18" charset="0"/>
              </a:rPr>
              <a:t> Model</a:t>
            </a:r>
          </a:p>
          <a:p>
            <a:pPr marL="457200" indent="-457200" algn="l" defTabSz="4389438" eaLnBrk="0" hangingPunct="0">
              <a:lnSpc>
                <a:spcPct val="95000"/>
              </a:lnSpc>
              <a:buFont typeface="Arial" panose="020B0604020202020204" pitchFamily="34" charset="0"/>
              <a:buChar char="•"/>
            </a:pPr>
            <a:endParaRPr lang="en-US" sz="2800" b="1" dirty="0">
              <a:latin typeface="Times New Roman" pitchFamily="18" charset="0"/>
            </a:endParaRPr>
          </a:p>
          <a:p>
            <a:pPr marL="914400" lvl="1" indent="-457200" algn="l" defTabSz="4389438" eaLnBrk="0" hangingPunct="0">
              <a:lnSpc>
                <a:spcPct val="95000"/>
              </a:lnSpc>
              <a:buFont typeface="Courier New" panose="02070309020205020404" pitchFamily="49" charset="0"/>
              <a:buChar char="o"/>
            </a:pPr>
            <a:r>
              <a:rPr lang="en-US" sz="2800" b="1" dirty="0">
                <a:latin typeface="Times New Roman" pitchFamily="18" charset="0"/>
              </a:rPr>
              <a:t>Key Contributors:</a:t>
            </a:r>
          </a:p>
          <a:p>
            <a:pPr marL="1371600" lvl="2" indent="-457200" algn="l" defTabSz="4389438" eaLnBrk="0" hangingPunct="0">
              <a:lnSpc>
                <a:spcPct val="95000"/>
              </a:lnSpc>
              <a:buFont typeface="Wingdings" panose="05000000000000000000" pitchFamily="2" charset="2"/>
              <a:buChar char="ü"/>
            </a:pPr>
            <a:r>
              <a:rPr lang="en-US" sz="2800" dirty="0">
                <a:latin typeface="Times New Roman" pitchFamily="18" charset="0"/>
              </a:rPr>
              <a:t>The SHAP summary plot highlights that "Job Involvement," "Age," "Job Level," and "Overtime" are the most influential features shaping the </a:t>
            </a:r>
            <a:r>
              <a:rPr lang="en-US" sz="2800" dirty="0" err="1">
                <a:latin typeface="Times New Roman" pitchFamily="18" charset="0"/>
              </a:rPr>
              <a:t>XGBoost</a:t>
            </a:r>
            <a:r>
              <a:rPr lang="en-US" sz="2800" dirty="0">
                <a:latin typeface="Times New Roman" pitchFamily="18" charset="0"/>
              </a:rPr>
              <a:t> model's predictions.</a:t>
            </a:r>
          </a:p>
          <a:p>
            <a:pPr marL="457200" indent="-457200" algn="l" defTabSz="4389438" eaLnBrk="0" hangingPunct="0">
              <a:lnSpc>
                <a:spcPct val="95000"/>
              </a:lnSpc>
              <a:buFont typeface="Arial" panose="020B0604020202020204" pitchFamily="34" charset="0"/>
              <a:buChar char="•"/>
            </a:pPr>
            <a:endParaRPr lang="en-US" sz="2800" b="1" dirty="0">
              <a:latin typeface="Times New Roman" pitchFamily="18" charset="0"/>
            </a:endParaRPr>
          </a:p>
          <a:p>
            <a:pPr marL="914400" lvl="1" indent="-457200" algn="l" defTabSz="4389438" eaLnBrk="0" hangingPunct="0">
              <a:lnSpc>
                <a:spcPct val="95000"/>
              </a:lnSpc>
              <a:buFont typeface="Courier New" panose="02070309020205020404" pitchFamily="49" charset="0"/>
              <a:buChar char="o"/>
            </a:pPr>
            <a:r>
              <a:rPr lang="en-US" sz="2800" b="1" dirty="0">
                <a:latin typeface="Times New Roman" pitchFamily="18" charset="0"/>
              </a:rPr>
              <a:t>Direction of Impact:</a:t>
            </a:r>
          </a:p>
          <a:p>
            <a:pPr marL="1371600" lvl="2" indent="-457200" algn="l" defTabSz="4389438" eaLnBrk="0" hangingPunct="0">
              <a:lnSpc>
                <a:spcPct val="95000"/>
              </a:lnSpc>
              <a:buFont typeface="Wingdings" panose="05000000000000000000" pitchFamily="2" charset="2"/>
              <a:buChar char="ü"/>
            </a:pPr>
            <a:r>
              <a:rPr lang="en-US" sz="2800" dirty="0">
                <a:latin typeface="Times New Roman" pitchFamily="18" charset="0"/>
              </a:rPr>
              <a:t>Specifically, the positive impact of "Job Involvement" indicates a favorable contribution towards predicting class label 1.</a:t>
            </a:r>
          </a:p>
        </p:txBody>
      </p:sp>
      <p:sp>
        <p:nvSpPr>
          <p:cNvPr id="38" name="Text Box 11">
            <a:extLst>
              <a:ext uri="{FF2B5EF4-FFF2-40B4-BE49-F238E27FC236}">
                <a16:creationId xmlns:a16="http://schemas.microsoft.com/office/drawing/2014/main" id="{86859525-1AD5-A70B-4571-C61EBD54FC79}"/>
              </a:ext>
            </a:extLst>
          </p:cNvPr>
          <p:cNvSpPr txBox="1">
            <a:spLocks noChangeArrowheads="1"/>
          </p:cNvSpPr>
          <p:nvPr/>
        </p:nvSpPr>
        <p:spPr bwMode="auto">
          <a:xfrm>
            <a:off x="32738615" y="18982949"/>
            <a:ext cx="9829800" cy="1107996"/>
          </a:xfrm>
          <a:prstGeom prst="rect">
            <a:avLst/>
          </a:prstGeom>
          <a:noFill/>
          <a:ln w="9525">
            <a:noFill/>
            <a:miter lim="800000"/>
            <a:headEnd/>
            <a:tailEnd/>
          </a:ln>
          <a:effectLst/>
        </p:spPr>
        <p:txBody>
          <a:bodyPr>
            <a:spAutoFit/>
          </a:bodyPr>
          <a:lstStyle/>
          <a:p>
            <a:pPr defTabSz="4389438">
              <a:spcBef>
                <a:spcPct val="50000"/>
              </a:spcBef>
            </a:pPr>
            <a:r>
              <a:rPr lang="en-US" sz="6600" b="1" dirty="0">
                <a:solidFill>
                  <a:schemeClr val="tx1">
                    <a:lumMod val="95000"/>
                    <a:lumOff val="5000"/>
                  </a:schemeClr>
                </a:solidFill>
                <a:latin typeface="Aptos Narrow" panose="020B0004020202020204" pitchFamily="34" charset="0"/>
              </a:rPr>
              <a:t>Limitations</a:t>
            </a:r>
          </a:p>
        </p:txBody>
      </p:sp>
      <p:sp>
        <p:nvSpPr>
          <p:cNvPr id="39" name="Text Box 38">
            <a:extLst>
              <a:ext uri="{FF2B5EF4-FFF2-40B4-BE49-F238E27FC236}">
                <a16:creationId xmlns:a16="http://schemas.microsoft.com/office/drawing/2014/main" id="{0E5AEB6D-4C7A-019D-A731-651E95589CA1}"/>
              </a:ext>
            </a:extLst>
          </p:cNvPr>
          <p:cNvSpPr txBox="1">
            <a:spLocks noChangeArrowheads="1"/>
          </p:cNvSpPr>
          <p:nvPr/>
        </p:nvSpPr>
        <p:spPr bwMode="auto">
          <a:xfrm>
            <a:off x="33191613" y="19750359"/>
            <a:ext cx="9723533" cy="3745851"/>
          </a:xfrm>
          <a:prstGeom prst="rect">
            <a:avLst/>
          </a:prstGeom>
          <a:noFill/>
          <a:ln w="57150" cmpd="thinThick">
            <a:noFill/>
            <a:miter lim="800000"/>
            <a:headEnd/>
            <a:tailEnd/>
          </a:ln>
          <a:effectLst/>
        </p:spPr>
        <p:txBody>
          <a:bodyPr wrap="square" lIns="61170" tIns="30584" rIns="61170" bIns="30584">
            <a:spAutoFit/>
          </a:bodyPr>
          <a:lstStyle/>
          <a:p>
            <a:pPr marL="342900" indent="-342900" algn="l" defTabSz="612775" eaLnBrk="0" hangingPunct="0">
              <a:lnSpc>
                <a:spcPct val="95000"/>
              </a:lnSpc>
            </a:pPr>
            <a:endParaRPr lang="en-US" sz="2800" b="1" u="sng" dirty="0">
              <a:latin typeface="Times New Roman" pitchFamily="18" charset="0"/>
            </a:endParaRPr>
          </a:p>
          <a:p>
            <a:pPr marL="342900" indent="-342900" algn="l" defTabSz="612775" eaLnBrk="0" hangingPunct="0">
              <a:lnSpc>
                <a:spcPct val="95000"/>
              </a:lnSpc>
              <a:buFont typeface="Symbol" pitchFamily="18" charset="2"/>
              <a:buAutoNum type="arabicPeriod"/>
            </a:pPr>
            <a:r>
              <a:rPr lang="en-US" sz="2800" dirty="0">
                <a:latin typeface="Times New Roman" pitchFamily="18" charset="0"/>
              </a:rPr>
              <a:t>The abundance of data poses a challenge, restricting our ability to train the model on real-time data, potentially impacting its responsiveness to dynamic changes.</a:t>
            </a:r>
          </a:p>
          <a:p>
            <a:pPr marL="342900" indent="-342900" algn="l" defTabSz="612775" eaLnBrk="0" hangingPunct="0">
              <a:lnSpc>
                <a:spcPct val="95000"/>
              </a:lnSpc>
              <a:buFont typeface="Symbol" pitchFamily="18" charset="2"/>
              <a:buAutoNum type="arabicPeriod"/>
            </a:pPr>
            <a:endParaRPr lang="en-US" sz="2800" dirty="0">
              <a:latin typeface="Times New Roman" pitchFamily="18" charset="0"/>
            </a:endParaRPr>
          </a:p>
          <a:p>
            <a:pPr marL="342900" indent="-342900" algn="l" defTabSz="612775" eaLnBrk="0" hangingPunct="0">
              <a:lnSpc>
                <a:spcPct val="95000"/>
              </a:lnSpc>
              <a:buFont typeface="Symbol" pitchFamily="18" charset="2"/>
              <a:buAutoNum type="arabicPeriod"/>
            </a:pPr>
            <a:r>
              <a:rPr lang="en-US" sz="2800" dirty="0">
                <a:latin typeface="Times New Roman" pitchFamily="18" charset="0"/>
              </a:rPr>
              <a:t>Insufficient literature and research work in this domain further compound the challenge, limiting the availability of established methodologies and benchmarks for effective model development.</a:t>
            </a:r>
            <a:endParaRPr lang="en-US" sz="2800" b="1" dirty="0">
              <a:latin typeface="Times New Roman" pitchFamily="18" charset="0"/>
            </a:endParaRPr>
          </a:p>
        </p:txBody>
      </p:sp>
      <p:sp>
        <p:nvSpPr>
          <p:cNvPr id="40" name="Text Box 38">
            <a:extLst>
              <a:ext uri="{FF2B5EF4-FFF2-40B4-BE49-F238E27FC236}">
                <a16:creationId xmlns:a16="http://schemas.microsoft.com/office/drawing/2014/main" id="{8FBDD1AC-AFC1-DB0E-A8B8-C4C13EAD5CB2}"/>
              </a:ext>
            </a:extLst>
          </p:cNvPr>
          <p:cNvSpPr txBox="1">
            <a:spLocks noChangeArrowheads="1"/>
          </p:cNvSpPr>
          <p:nvPr/>
        </p:nvSpPr>
        <p:spPr bwMode="auto">
          <a:xfrm>
            <a:off x="33230342" y="24888384"/>
            <a:ext cx="9646077" cy="3336508"/>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en-US" sz="2800" dirty="0">
                <a:latin typeface="Times New Roman" pitchFamily="18" charset="0"/>
              </a:rPr>
              <a:t>Age, Experience, and Work engagement all have a major influence on job layoffs; having less experience and less job engagement increases the risk. Future efforts involve enhanced real-time data collection, exploring untapped research avenues, and incorporating factors like employee-manager relationships into advanced models for more precise predictions. These findings pave the way for a comprehensive understanding and effective anticipation of job layoffs.</a:t>
            </a:r>
          </a:p>
        </p:txBody>
      </p:sp>
      <p:pic>
        <p:nvPicPr>
          <p:cNvPr id="42" name="Picture 41">
            <a:extLst>
              <a:ext uri="{FF2B5EF4-FFF2-40B4-BE49-F238E27FC236}">
                <a16:creationId xmlns:a16="http://schemas.microsoft.com/office/drawing/2014/main" id="{5739506D-B374-983F-A51A-7890C7E1FC4C}"/>
              </a:ext>
            </a:extLst>
          </p:cNvPr>
          <p:cNvPicPr>
            <a:picLocks noChangeAspect="1"/>
          </p:cNvPicPr>
          <p:nvPr/>
        </p:nvPicPr>
        <p:blipFill>
          <a:blip r:embed="rId13"/>
          <a:stretch>
            <a:fillRect/>
          </a:stretch>
        </p:blipFill>
        <p:spPr>
          <a:xfrm>
            <a:off x="1706880" y="1254396"/>
            <a:ext cx="3657600" cy="3389154"/>
          </a:xfrm>
          <a:prstGeom prst="rect">
            <a:avLst/>
          </a:prstGeom>
        </p:spPr>
      </p:pic>
      <p:sp>
        <p:nvSpPr>
          <p:cNvPr id="43" name="TextBox 42">
            <a:extLst>
              <a:ext uri="{FF2B5EF4-FFF2-40B4-BE49-F238E27FC236}">
                <a16:creationId xmlns:a16="http://schemas.microsoft.com/office/drawing/2014/main" id="{3F8EFD8C-83CE-CE67-B226-CC2132E53821}"/>
              </a:ext>
            </a:extLst>
          </p:cNvPr>
          <p:cNvSpPr txBox="1"/>
          <p:nvPr/>
        </p:nvSpPr>
        <p:spPr>
          <a:xfrm>
            <a:off x="36705654" y="4319671"/>
            <a:ext cx="6587401" cy="1200329"/>
          </a:xfrm>
          <a:prstGeom prst="rect">
            <a:avLst/>
          </a:prstGeom>
          <a:noFill/>
        </p:spPr>
        <p:txBody>
          <a:bodyPr wrap="square" rtlCol="0">
            <a:spAutoFit/>
          </a:bodyPr>
          <a:lstStyle/>
          <a:p>
            <a:r>
              <a:rPr lang="en-IN" sz="7200" dirty="0" err="1">
                <a:solidFill>
                  <a:schemeClr val="tx2"/>
                </a:solidFill>
                <a:latin typeface="Aptos Light" panose="020B0004020202020204" pitchFamily="34" charset="0"/>
                <a:hlinkClick r:id="rId14">
                  <a:extLst>
                    <a:ext uri="{A12FA001-AC4F-418D-AE19-62706E023703}">
                      <ahyp:hlinkClr xmlns:ahyp="http://schemas.microsoft.com/office/drawing/2018/hyperlinkcolor" val="tx"/>
                    </a:ext>
                  </a:extLst>
                </a:hlinkClick>
              </a:rPr>
              <a:t>Github</a:t>
            </a:r>
            <a:endParaRPr lang="en-IN" sz="7200" dirty="0">
              <a:solidFill>
                <a:schemeClr val="tx2"/>
              </a:solidFill>
              <a:latin typeface="Aptos Light" panose="020B0004020202020204" pitchFamily="34" charset="0"/>
            </a:endParaRPr>
          </a:p>
        </p:txBody>
      </p:sp>
      <p:pic>
        <p:nvPicPr>
          <p:cNvPr id="49" name="Picture 48">
            <a:extLst>
              <a:ext uri="{FF2B5EF4-FFF2-40B4-BE49-F238E27FC236}">
                <a16:creationId xmlns:a16="http://schemas.microsoft.com/office/drawing/2014/main" id="{3DC60E52-DB4E-C840-047F-B953B13BEBA1}"/>
              </a:ext>
            </a:extLst>
          </p:cNvPr>
          <p:cNvPicPr>
            <a:picLocks noChangeAspect="1"/>
          </p:cNvPicPr>
          <p:nvPr/>
        </p:nvPicPr>
        <p:blipFill>
          <a:blip r:embed="rId15"/>
          <a:stretch>
            <a:fillRect/>
          </a:stretch>
        </p:blipFill>
        <p:spPr>
          <a:xfrm>
            <a:off x="38395982" y="1058334"/>
            <a:ext cx="3206747" cy="319038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2087</TotalTime>
  <Words>1328</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 Light</vt:lpstr>
      <vt:lpstr>Aptos Narrow</vt:lpstr>
      <vt:lpstr>Arial</vt:lpstr>
      <vt:lpstr>Avenir Next LT Pro Demi</vt:lpstr>
      <vt:lpstr>Courier New</vt:lpstr>
      <vt:lpstr>Symbol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Nalwade, Sumit</cp:lastModifiedBy>
  <cp:revision>64</cp:revision>
  <cp:lastPrinted>2011-03-08T18:07:35Z</cp:lastPrinted>
  <dcterms:created xsi:type="dcterms:W3CDTF">2008-12-04T00:20:37Z</dcterms:created>
  <dcterms:modified xsi:type="dcterms:W3CDTF">2023-12-13T21:30:32Z</dcterms:modified>
  <cp:category>Research Poster</cp:category>
</cp:coreProperties>
</file>