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099435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099435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e677d8d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e677d8d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e677d8d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e677d8d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e677d8df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e677d8df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e677d8d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e677d8d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e677d8d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e677d8d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e677d8d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e677d8d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e677d8d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e677d8d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e677d8d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e677d8d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e677d8d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e677d8d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e677d8df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e677d8df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e677d8df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e677d8df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e677d8d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e677d8d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e677d8df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e677d8d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e677d8df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e677d8df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e677d8df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e677d8df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e677d8df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e677d8df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a048530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a048530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a048530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a048530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a048530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a048530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a0485306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a048530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a0485306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a0485306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a0485306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a0485306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a048530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a048530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researchgate.net/publication/328130229_Smart_Board" TargetMode="External"/><Relationship Id="rId4" Type="http://schemas.openxmlformats.org/officeDocument/2006/relationships/hyperlink" Target="https://www.researchgate.net/publication/305365822_Poster_A_Step_Towards_Smart_Traffic_Sign_Board_by_Smart_Devices" TargetMode="External"/><Relationship Id="rId9" Type="http://schemas.openxmlformats.org/officeDocument/2006/relationships/hyperlink" Target="https://cloud.ibm.com/docs/cloud-foundry-public?topic=cloud-foundry-public-getting-started-python" TargetMode="External"/><Relationship Id="rId5" Type="http://schemas.openxmlformats.org/officeDocument/2006/relationships/hyperlink" Target="https://www.researchgate.net/publication/336355855_Smart_Traffic_Sign_Boards_STSB_for_Smart_Cities" TargetMode="External"/><Relationship Id="rId6" Type="http://schemas.openxmlformats.org/officeDocument/2006/relationships/hyperlink" Target="https://drive.google.com/file/d/1Gzr5TUW5Jb5VOSXWdFZqpFOqMo_b3V3k/v%20iew?usp=share_link" TargetMode="External"/><Relationship Id="rId7" Type="http://schemas.openxmlformats.org/officeDocument/2006/relationships/hyperlink" Target="https://drive.google.com/file/d/1SroGSQaz9K0m3HOaj1ofkohoFaelSfZI/view?usp=share_link" TargetMode="External"/><Relationship Id="rId8" Type="http://schemas.openxmlformats.org/officeDocument/2006/relationships/hyperlink" Target="https://docs.oracle.com/en/cloud/paas/app-container-cloud/python-oracle-ac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88475" y="1515825"/>
            <a:ext cx="6721800" cy="11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Signs with Smart Connectivity for Better Road Safety</a:t>
            </a:r>
            <a:endParaRPr sz="3600"/>
          </a:p>
        </p:txBody>
      </p:sp>
      <p:sp>
        <p:nvSpPr>
          <p:cNvPr id="55" name="Google Shape;55;p13"/>
          <p:cNvSpPr txBox="1"/>
          <p:nvPr/>
        </p:nvSpPr>
        <p:spPr>
          <a:xfrm>
            <a:off x="5810475" y="3519825"/>
            <a:ext cx="3333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u="sng">
                <a:solidFill>
                  <a:schemeClr val="dk1"/>
                </a:solidFill>
                <a:latin typeface="Lato"/>
                <a:ea typeface="Lato"/>
                <a:cs typeface="Lato"/>
                <a:sym typeface="Lato"/>
              </a:rPr>
              <a:t>TEAM MEMBERS:</a:t>
            </a:r>
            <a:endParaRPr b="1" u="sng">
              <a:solidFill>
                <a:schemeClr val="dk1"/>
              </a:solidFill>
              <a:latin typeface="Lato"/>
              <a:ea typeface="Lato"/>
              <a:cs typeface="Lato"/>
              <a:sym typeface="Lato"/>
            </a:endParaRPr>
          </a:p>
          <a:p>
            <a:pPr indent="0" lvl="0" marL="0" rtl="0" algn="just">
              <a:spcBef>
                <a:spcPts val="0"/>
              </a:spcBef>
              <a:spcAft>
                <a:spcPts val="0"/>
              </a:spcAft>
              <a:buNone/>
            </a:pPr>
            <a:r>
              <a:rPr lang="en">
                <a:solidFill>
                  <a:schemeClr val="dk1"/>
                </a:solidFill>
                <a:latin typeface="Lato"/>
                <a:ea typeface="Lato"/>
                <a:cs typeface="Lato"/>
                <a:sym typeface="Lato"/>
              </a:rPr>
              <a:t>Swithin Asir S - AC19UCS125</a:t>
            </a:r>
            <a:endParaRPr>
              <a:solidFill>
                <a:schemeClr val="dk1"/>
              </a:solidFill>
              <a:latin typeface="Lato"/>
              <a:ea typeface="Lato"/>
              <a:cs typeface="Lato"/>
              <a:sym typeface="Lato"/>
            </a:endParaRPr>
          </a:p>
          <a:p>
            <a:pPr indent="0" lvl="0" marL="0" rtl="0" algn="just">
              <a:spcBef>
                <a:spcPts val="0"/>
              </a:spcBef>
              <a:spcAft>
                <a:spcPts val="0"/>
              </a:spcAft>
              <a:buNone/>
            </a:pPr>
            <a:r>
              <a:rPr lang="en">
                <a:solidFill>
                  <a:schemeClr val="dk1"/>
                </a:solidFill>
                <a:latin typeface="Lato"/>
                <a:ea typeface="Lato"/>
                <a:cs typeface="Lato"/>
                <a:sym typeface="Lato"/>
              </a:rPr>
              <a:t>Sneha P - AC19UCS109</a:t>
            </a:r>
            <a:endParaRPr>
              <a:solidFill>
                <a:schemeClr val="dk1"/>
              </a:solidFill>
              <a:latin typeface="Lato"/>
              <a:ea typeface="Lato"/>
              <a:cs typeface="Lato"/>
              <a:sym typeface="Lato"/>
            </a:endParaRPr>
          </a:p>
          <a:p>
            <a:pPr indent="0" lvl="0" marL="0" rtl="0" algn="just">
              <a:spcBef>
                <a:spcPts val="0"/>
              </a:spcBef>
              <a:spcAft>
                <a:spcPts val="0"/>
              </a:spcAft>
              <a:buNone/>
            </a:pPr>
            <a:r>
              <a:rPr lang="en">
                <a:solidFill>
                  <a:schemeClr val="dk1"/>
                </a:solidFill>
                <a:latin typeface="Lato"/>
                <a:ea typeface="Lato"/>
                <a:cs typeface="Lato"/>
                <a:sym typeface="Lato"/>
              </a:rPr>
              <a:t>Swapna V - AC19UCS123</a:t>
            </a:r>
            <a:endParaRPr>
              <a:solidFill>
                <a:schemeClr val="dk1"/>
              </a:solidFill>
              <a:latin typeface="Lato"/>
              <a:ea typeface="Lato"/>
              <a:cs typeface="Lato"/>
              <a:sym typeface="Lato"/>
            </a:endParaRPr>
          </a:p>
          <a:p>
            <a:pPr indent="0" lvl="0" marL="0" rtl="0" algn="just">
              <a:spcBef>
                <a:spcPts val="0"/>
              </a:spcBef>
              <a:spcAft>
                <a:spcPts val="0"/>
              </a:spcAft>
              <a:buNone/>
            </a:pPr>
            <a:r>
              <a:rPr lang="en">
                <a:solidFill>
                  <a:schemeClr val="dk1"/>
                </a:solidFill>
                <a:latin typeface="Lato"/>
                <a:ea typeface="Lato"/>
                <a:cs typeface="Lato"/>
                <a:sym typeface="Lato"/>
              </a:rPr>
              <a:t>Thejeshkumar S - AC19UCS129 </a:t>
            </a:r>
            <a:endParaRPr>
              <a:solidFill>
                <a:schemeClr val="dk1"/>
              </a:solidFill>
              <a:latin typeface="Lato"/>
              <a:ea typeface="Lato"/>
              <a:cs typeface="Lato"/>
              <a:sym typeface="Lato"/>
            </a:endParaRPr>
          </a:p>
        </p:txBody>
      </p:sp>
      <p:sp>
        <p:nvSpPr>
          <p:cNvPr id="56" name="Google Shape;56;p13"/>
          <p:cNvSpPr txBox="1"/>
          <p:nvPr/>
        </p:nvSpPr>
        <p:spPr>
          <a:xfrm>
            <a:off x="1885000" y="3766125"/>
            <a:ext cx="246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dk1"/>
                </a:solidFill>
                <a:latin typeface="Twentieth Century"/>
                <a:ea typeface="Twentieth Century"/>
                <a:cs typeface="Twentieth Century"/>
                <a:sym typeface="Twentieth Century"/>
              </a:rPr>
              <a:t>GUIDED BY:</a:t>
            </a:r>
            <a:endParaRPr b="1" sz="1800" u="sng">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1800">
                <a:solidFill>
                  <a:schemeClr val="dk1"/>
                </a:solidFill>
                <a:latin typeface="Twentieth Century"/>
                <a:ea typeface="Twentieth Century"/>
                <a:cs typeface="Twentieth Century"/>
                <a:sym typeface="Twentieth Century"/>
              </a:rPr>
              <a:t>Mrs.B.Revathi M.E</a:t>
            </a:r>
            <a:endParaRPr sz="18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1800">
                <a:solidFill>
                  <a:schemeClr val="dk1"/>
                </a:solidFill>
                <a:latin typeface="Twentieth Century"/>
                <a:ea typeface="Twentieth Century"/>
                <a:cs typeface="Twentieth Century"/>
                <a:sym typeface="Twentieth Century"/>
              </a:rPr>
              <a:t>AP/ CSE </a:t>
            </a:r>
            <a:endParaRPr sz="1800">
              <a:solidFill>
                <a:schemeClr val="dk1"/>
              </a:solidFill>
              <a:latin typeface="Twentieth Century"/>
              <a:ea typeface="Twentieth Century"/>
              <a:cs typeface="Twentieth Century"/>
              <a:sym typeface="Twentieth Century"/>
            </a:endParaRPr>
          </a:p>
        </p:txBody>
      </p:sp>
      <p:sp>
        <p:nvSpPr>
          <p:cNvPr id="57" name="Google Shape;57;p13"/>
          <p:cNvSpPr txBox="1"/>
          <p:nvPr/>
        </p:nvSpPr>
        <p:spPr>
          <a:xfrm>
            <a:off x="1032075" y="0"/>
            <a:ext cx="811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Twentieth Century"/>
                <a:ea typeface="Twentieth Century"/>
                <a:cs typeface="Twentieth Century"/>
                <a:sym typeface="Twentieth Century"/>
              </a:rPr>
              <a:t>ADHIYAMAAN COLLEGE OF ENGINEERING </a:t>
            </a:r>
            <a:endParaRPr sz="2400">
              <a:solidFill>
                <a:schemeClr val="dk1"/>
              </a:solidFill>
              <a:latin typeface="Twentieth Century"/>
              <a:ea typeface="Twentieth Century"/>
              <a:cs typeface="Twentieth Century"/>
              <a:sym typeface="Twentieth Century"/>
            </a:endParaRPr>
          </a:p>
          <a:p>
            <a:pPr indent="0" lvl="0" marL="0" rtl="0" algn="ctr">
              <a:spcBef>
                <a:spcPts val="0"/>
              </a:spcBef>
              <a:spcAft>
                <a:spcPts val="0"/>
              </a:spcAft>
              <a:buNone/>
            </a:pPr>
            <a:r>
              <a:rPr lang="en" sz="2400">
                <a:solidFill>
                  <a:schemeClr val="dk1"/>
                </a:solidFill>
                <a:latin typeface="Twentieth Century"/>
                <a:ea typeface="Twentieth Century"/>
                <a:cs typeface="Twentieth Century"/>
                <a:sym typeface="Twentieth Century"/>
              </a:rPr>
              <a:t>(AUTONOMOUS) ,HOSUR </a:t>
            </a:r>
            <a:endParaRPr sz="2400">
              <a:solidFill>
                <a:schemeClr val="dk1"/>
              </a:solidFill>
              <a:latin typeface="Twentieth Century"/>
              <a:ea typeface="Twentieth Century"/>
              <a:cs typeface="Twentieth Century"/>
              <a:sym typeface="Twentieth Century"/>
            </a:endParaRPr>
          </a:p>
          <a:p>
            <a:pPr indent="0" lvl="0" marL="0" rtl="0" algn="ctr">
              <a:spcBef>
                <a:spcPts val="0"/>
              </a:spcBef>
              <a:spcAft>
                <a:spcPts val="0"/>
              </a:spcAft>
              <a:buNone/>
            </a:pPr>
            <a:r>
              <a:rPr lang="en" sz="2400">
                <a:solidFill>
                  <a:schemeClr val="dk1"/>
                </a:solidFill>
                <a:latin typeface="Twentieth Century"/>
                <a:ea typeface="Twentieth Century"/>
                <a:cs typeface="Twentieth Century"/>
                <a:sym typeface="Twentieth Century"/>
              </a:rPr>
              <a:t>DEPARTMENT OF COMPUTER SCIENCE AND ENGINEERING </a:t>
            </a:r>
            <a:endParaRPr sz="2400">
              <a:solidFill>
                <a:schemeClr val="dk1"/>
              </a:solidFill>
              <a:latin typeface="Twentieth Century"/>
              <a:ea typeface="Twentieth Century"/>
              <a:cs typeface="Twentieth Century"/>
              <a:sym typeface="Twentieth Century"/>
            </a:endParaRPr>
          </a:p>
        </p:txBody>
      </p:sp>
      <p:pic>
        <p:nvPicPr>
          <p:cNvPr id="58" name="Google Shape;58;p13"/>
          <p:cNvPicPr preferRelativeResize="0"/>
          <p:nvPr/>
        </p:nvPicPr>
        <p:blipFill>
          <a:blip r:embed="rId3">
            <a:alphaModFix/>
          </a:blip>
          <a:stretch>
            <a:fillRect/>
          </a:stretch>
        </p:blipFill>
        <p:spPr>
          <a:xfrm>
            <a:off x="0" y="8025"/>
            <a:ext cx="1530700" cy="1168175"/>
          </a:xfrm>
          <a:prstGeom prst="rect">
            <a:avLst/>
          </a:prstGeom>
          <a:noFill/>
          <a:ln>
            <a:noFill/>
          </a:ln>
        </p:spPr>
      </p:pic>
      <p:sp>
        <p:nvSpPr>
          <p:cNvPr id="59" name="Google Shape;59;p13"/>
          <p:cNvSpPr txBox="1"/>
          <p:nvPr/>
        </p:nvSpPr>
        <p:spPr>
          <a:xfrm>
            <a:off x="3372375" y="2683725"/>
            <a:ext cx="27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Team-id:PNT2022TMID08042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ADVANTAGES:</a:t>
            </a:r>
            <a:endParaRPr sz="2400">
              <a:solidFill>
                <a:schemeClr val="dk1"/>
              </a:solidFill>
            </a:endParaRPr>
          </a:p>
        </p:txBody>
      </p:sp>
      <p:sp>
        <p:nvSpPr>
          <p:cNvPr id="111" name="Google Shape;111;p22"/>
          <p:cNvSpPr txBox="1"/>
          <p:nvPr/>
        </p:nvSpPr>
        <p:spPr>
          <a:xfrm>
            <a:off x="102050" y="530675"/>
            <a:ext cx="87459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4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Low-cost, low-requirement micro controllers can be employed as processing is mostly handled by Node RED servers, resulting in lower battery usage.</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Systems with longer lifespans.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Dynamic sign-up updates.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Alerts for the School/Hospital Zone.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0" y="0"/>
            <a:ext cx="5296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800">
                <a:solidFill>
                  <a:schemeClr val="dk1"/>
                </a:solidFill>
                <a:latin typeface="Times New Roman"/>
                <a:ea typeface="Times New Roman"/>
                <a:cs typeface="Times New Roman"/>
                <a:sym typeface="Times New Roman"/>
              </a:rPr>
              <a:t>SOLUTION </a:t>
            </a:r>
            <a:r>
              <a:rPr b="1" lang="en" sz="2800">
                <a:solidFill>
                  <a:schemeClr val="dk1"/>
                </a:solidFill>
                <a:latin typeface="Times New Roman"/>
                <a:ea typeface="Times New Roman"/>
                <a:cs typeface="Times New Roman"/>
                <a:sym typeface="Times New Roman"/>
              </a:rPr>
              <a:t>ARCHITECTURE:</a:t>
            </a:r>
            <a:r>
              <a:rPr b="1" lang="en" sz="2800">
                <a:solidFill>
                  <a:schemeClr val="dk1"/>
                </a:solidFill>
                <a:latin typeface="Times New Roman"/>
                <a:ea typeface="Times New Roman"/>
                <a:cs typeface="Times New Roman"/>
                <a:sym typeface="Times New Roman"/>
              </a:rPr>
              <a:t> </a:t>
            </a:r>
            <a:endParaRPr b="1" sz="2800">
              <a:solidFill>
                <a:schemeClr val="dk1"/>
              </a:solidFill>
              <a:latin typeface="Times New Roman"/>
              <a:ea typeface="Times New Roman"/>
              <a:cs typeface="Times New Roman"/>
              <a:sym typeface="Times New Roman"/>
            </a:endParaRPr>
          </a:p>
        </p:txBody>
      </p:sp>
      <p:pic>
        <p:nvPicPr>
          <p:cNvPr id="117" name="Google Shape;117;p23"/>
          <p:cNvPicPr preferRelativeResize="0"/>
          <p:nvPr/>
        </p:nvPicPr>
        <p:blipFill>
          <a:blip r:embed="rId3">
            <a:alphaModFix/>
          </a:blip>
          <a:stretch>
            <a:fillRect/>
          </a:stretch>
        </p:blipFill>
        <p:spPr>
          <a:xfrm>
            <a:off x="637800" y="541850"/>
            <a:ext cx="7959575" cy="447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MODULE:</a:t>
            </a:r>
            <a:endParaRPr b="1" sz="2400">
              <a:solidFill>
                <a:schemeClr val="dk1"/>
              </a:solidFill>
              <a:latin typeface="Times New Roman"/>
              <a:ea typeface="Times New Roman"/>
              <a:cs typeface="Times New Roman"/>
              <a:sym typeface="Times New Roman"/>
            </a:endParaRPr>
          </a:p>
        </p:txBody>
      </p:sp>
      <p:sp>
        <p:nvSpPr>
          <p:cNvPr id="123" name="Google Shape;123;p24"/>
          <p:cNvSpPr txBox="1"/>
          <p:nvPr/>
        </p:nvSpPr>
        <p:spPr>
          <a:xfrm>
            <a:off x="0" y="867475"/>
            <a:ext cx="82356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5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Collecting the weather details and storing in the IBM cloud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Changing the speed limit According to the weather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Dashboard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Fine generation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0" y="714375"/>
            <a:ext cx="8929800" cy="39666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40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Collecting the weather details and storing in the IBM cloud:</a:t>
            </a: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using the open weather api we are collecting the weather report and we are storing it in IBM cloud.</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Changing the speed limit According to the weather:</a:t>
            </a: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this module we will change the speed limit according to the weather condition which is taken by the open api and temp 36 sensor.</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Dashboard:</a:t>
            </a: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using this dashboard we can analysis the </a:t>
            </a:r>
            <a:r>
              <a:rPr lang="en" sz="1800">
                <a:solidFill>
                  <a:schemeClr val="dk1"/>
                </a:solidFill>
                <a:latin typeface="Times New Roman"/>
                <a:ea typeface="Times New Roman"/>
                <a:cs typeface="Times New Roman"/>
                <a:sym typeface="Times New Roman"/>
              </a:rPr>
              <a:t>data</a:t>
            </a:r>
            <a:r>
              <a:rPr lang="en" sz="1800">
                <a:solidFill>
                  <a:schemeClr val="dk1"/>
                </a:solidFill>
                <a:latin typeface="Times New Roman"/>
                <a:ea typeface="Times New Roman"/>
                <a:cs typeface="Times New Roman"/>
                <a:sym typeface="Times New Roman"/>
              </a:rPr>
              <a:t> of overspeed </a:t>
            </a:r>
            <a:r>
              <a:rPr lang="en" sz="1800">
                <a:solidFill>
                  <a:schemeClr val="dk1"/>
                </a:solidFill>
                <a:latin typeface="Times New Roman"/>
                <a:ea typeface="Times New Roman"/>
                <a:cs typeface="Times New Roman"/>
                <a:sym typeface="Times New Roman"/>
              </a:rPr>
              <a:t>vechiles</a:t>
            </a:r>
            <a:r>
              <a:rPr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which</a:t>
            </a:r>
            <a:r>
              <a:rPr lang="en" sz="1800">
                <a:solidFill>
                  <a:schemeClr val="dk1"/>
                </a:solidFill>
                <a:latin typeface="Times New Roman"/>
                <a:ea typeface="Times New Roman"/>
                <a:cs typeface="Times New Roman"/>
                <a:sym typeface="Times New Roman"/>
              </a:rPr>
              <a:t> is crossed through the kit.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Fine generation:</a:t>
            </a: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If the vehicle cross the speed limit the fine will be automatically generator and it will send to the vehicle owner</a:t>
            </a:r>
            <a:endParaRPr sz="1800">
              <a:solidFill>
                <a:schemeClr val="dk1"/>
              </a:solidFill>
              <a:latin typeface="Times New Roman"/>
              <a:ea typeface="Times New Roman"/>
              <a:cs typeface="Times New Roman"/>
              <a:sym typeface="Times New Roman"/>
            </a:endParaRPr>
          </a:p>
        </p:txBody>
      </p:sp>
      <p:sp>
        <p:nvSpPr>
          <p:cNvPr id="129" name="Google Shape;129;p25"/>
          <p:cNvSpPr txBox="1"/>
          <p:nvPr/>
        </p:nvSpPr>
        <p:spPr>
          <a:xfrm>
            <a:off x="0"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MODULE DESCRIPTION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0" y="0"/>
            <a:ext cx="896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COLLECTING THE WEATHER DETAILS:</a:t>
            </a:r>
            <a:endParaRPr sz="2400">
              <a:solidFill>
                <a:schemeClr val="dk1"/>
              </a:solidFill>
              <a:latin typeface="Times New Roman"/>
              <a:ea typeface="Times New Roman"/>
              <a:cs typeface="Times New Roman"/>
              <a:sym typeface="Times New Roman"/>
            </a:endParaRPr>
          </a:p>
        </p:txBody>
      </p:sp>
      <p:pic>
        <p:nvPicPr>
          <p:cNvPr id="135" name="Google Shape;135;p26"/>
          <p:cNvPicPr preferRelativeResize="0"/>
          <p:nvPr/>
        </p:nvPicPr>
        <p:blipFill>
          <a:blip r:embed="rId3">
            <a:alphaModFix/>
          </a:blip>
          <a:stretch>
            <a:fillRect/>
          </a:stretch>
        </p:blipFill>
        <p:spPr>
          <a:xfrm>
            <a:off x="152400" y="992250"/>
            <a:ext cx="8839201" cy="34521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152400" y="612425"/>
            <a:ext cx="5185001" cy="4378676"/>
          </a:xfrm>
          <a:prstGeom prst="rect">
            <a:avLst/>
          </a:prstGeom>
          <a:noFill/>
          <a:ln>
            <a:noFill/>
          </a:ln>
        </p:spPr>
      </p:pic>
      <p:sp>
        <p:nvSpPr>
          <p:cNvPr id="141" name="Google Shape;141;p27"/>
          <p:cNvSpPr txBox="1"/>
          <p:nvPr/>
        </p:nvSpPr>
        <p:spPr>
          <a:xfrm>
            <a:off x="51025"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OUTPUT:</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0" y="0"/>
            <a:ext cx="503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COLLECTING THE CAR NO:</a:t>
            </a:r>
            <a:endParaRPr b="1" sz="2400">
              <a:solidFill>
                <a:schemeClr val="dk1"/>
              </a:solidFill>
              <a:latin typeface="Times New Roman"/>
              <a:ea typeface="Times New Roman"/>
              <a:cs typeface="Times New Roman"/>
              <a:sym typeface="Times New Roman"/>
            </a:endParaRPr>
          </a:p>
        </p:txBody>
      </p:sp>
      <p:pic>
        <p:nvPicPr>
          <p:cNvPr id="147" name="Google Shape;147;p28"/>
          <p:cNvPicPr preferRelativeResize="0"/>
          <p:nvPr/>
        </p:nvPicPr>
        <p:blipFill>
          <a:blip r:embed="rId3">
            <a:alphaModFix/>
          </a:blip>
          <a:stretch>
            <a:fillRect/>
          </a:stretch>
        </p:blipFill>
        <p:spPr>
          <a:xfrm>
            <a:off x="152400" y="706500"/>
            <a:ext cx="8237222" cy="428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152400" y="723900"/>
            <a:ext cx="8839202" cy="4419601"/>
          </a:xfrm>
          <a:prstGeom prst="rect">
            <a:avLst/>
          </a:prstGeom>
          <a:noFill/>
          <a:ln>
            <a:noFill/>
          </a:ln>
        </p:spPr>
      </p:pic>
      <p:sp>
        <p:nvSpPr>
          <p:cNvPr id="153" name="Google Shape;153;p29"/>
          <p:cNvSpPr txBox="1"/>
          <p:nvPr/>
        </p:nvSpPr>
        <p:spPr>
          <a:xfrm>
            <a:off x="0"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OUTPUT:</a:t>
            </a:r>
            <a:endParaRPr b="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0" y="1196650"/>
            <a:ext cx="9143999" cy="3267130"/>
          </a:xfrm>
          <a:prstGeom prst="rect">
            <a:avLst/>
          </a:prstGeom>
          <a:noFill/>
          <a:ln>
            <a:noFill/>
          </a:ln>
        </p:spPr>
      </p:pic>
      <p:sp>
        <p:nvSpPr>
          <p:cNvPr id="159" name="Google Shape;159;p30"/>
          <p:cNvSpPr txBox="1"/>
          <p:nvPr/>
        </p:nvSpPr>
        <p:spPr>
          <a:xfrm>
            <a:off x="0"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DASHBOARD:</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1"/>
          <p:cNvPicPr preferRelativeResize="0"/>
          <p:nvPr/>
        </p:nvPicPr>
        <p:blipFill>
          <a:blip r:embed="rId3">
            <a:alphaModFix/>
          </a:blip>
          <a:stretch>
            <a:fillRect/>
          </a:stretch>
        </p:blipFill>
        <p:spPr>
          <a:xfrm>
            <a:off x="76200" y="762000"/>
            <a:ext cx="8839203" cy="4196169"/>
          </a:xfrm>
          <a:prstGeom prst="rect">
            <a:avLst/>
          </a:prstGeom>
          <a:noFill/>
          <a:ln>
            <a:noFill/>
          </a:ln>
        </p:spPr>
      </p:pic>
      <p:sp>
        <p:nvSpPr>
          <p:cNvPr id="165" name="Google Shape;165;p31"/>
          <p:cNvSpPr txBox="1"/>
          <p:nvPr/>
        </p:nvSpPr>
        <p:spPr>
          <a:xfrm>
            <a:off x="0"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OUTPUT:</a:t>
            </a:r>
            <a:endParaRPr b="1"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3425" y="1101475"/>
            <a:ext cx="6001500" cy="3455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5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ABSTRACT</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OBJECTIVE</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LITERATURE SURVEY</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EXISTING SYSTEM</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PROPOSED SYSTEM</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SOLUTION  ARCHITECTURE</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MODULES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SYSTEM CONFIGURATION</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OUTPUT</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CONCLUSION AND FUTURE WORK</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REFERENCES</a:t>
            </a:r>
            <a:endParaRPr sz="1700">
              <a:solidFill>
                <a:schemeClr val="dk1"/>
              </a:solidFill>
              <a:latin typeface="Times New Roman"/>
              <a:ea typeface="Times New Roman"/>
              <a:cs typeface="Times New Roman"/>
              <a:sym typeface="Times New Roman"/>
            </a:endParaRPr>
          </a:p>
        </p:txBody>
      </p:sp>
      <p:sp>
        <p:nvSpPr>
          <p:cNvPr id="65" name="Google Shape;65;p14"/>
          <p:cNvSpPr txBox="1"/>
          <p:nvPr/>
        </p:nvSpPr>
        <p:spPr>
          <a:xfrm>
            <a:off x="265350" y="163275"/>
            <a:ext cx="6847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latin typeface="Times New Roman"/>
                <a:ea typeface="Times New Roman"/>
                <a:cs typeface="Times New Roman"/>
                <a:sym typeface="Times New Roman"/>
              </a:rPr>
              <a:t>OVERVIEW</a:t>
            </a:r>
            <a:endParaRPr sz="2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0" y="0"/>
            <a:ext cx="58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FINE GENERATION:</a:t>
            </a:r>
            <a:endParaRPr b="1" sz="2400">
              <a:latin typeface="Times New Roman"/>
              <a:ea typeface="Times New Roman"/>
              <a:cs typeface="Times New Roman"/>
              <a:sym typeface="Times New Roman"/>
            </a:endParaRPr>
          </a:p>
        </p:txBody>
      </p:sp>
      <p:pic>
        <p:nvPicPr>
          <p:cNvPr id="171" name="Google Shape;171;p32"/>
          <p:cNvPicPr preferRelativeResize="0"/>
          <p:nvPr/>
        </p:nvPicPr>
        <p:blipFill>
          <a:blip r:embed="rId3">
            <a:alphaModFix/>
          </a:blip>
          <a:stretch>
            <a:fillRect/>
          </a:stretch>
        </p:blipFill>
        <p:spPr>
          <a:xfrm>
            <a:off x="152400" y="706500"/>
            <a:ext cx="8839199" cy="34404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0" y="0"/>
            <a:ext cx="4235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Times New Roman"/>
                <a:ea typeface="Times New Roman"/>
                <a:cs typeface="Times New Roman"/>
                <a:sym typeface="Times New Roman"/>
              </a:rPr>
              <a:t>CONFIGURATIONS:</a:t>
            </a:r>
            <a:endParaRPr b="1" sz="2400">
              <a:solidFill>
                <a:schemeClr val="dk1"/>
              </a:solidFill>
              <a:latin typeface="Times New Roman"/>
              <a:ea typeface="Times New Roman"/>
              <a:cs typeface="Times New Roman"/>
              <a:sym typeface="Times New Roman"/>
            </a:endParaRPr>
          </a:p>
        </p:txBody>
      </p:sp>
      <p:sp>
        <p:nvSpPr>
          <p:cNvPr id="177" name="Google Shape;177;p33"/>
          <p:cNvSpPr txBox="1"/>
          <p:nvPr/>
        </p:nvSpPr>
        <p:spPr>
          <a:xfrm>
            <a:off x="0" y="887875"/>
            <a:ext cx="6031500" cy="39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800">
                <a:solidFill>
                  <a:schemeClr val="dk1"/>
                </a:solidFill>
                <a:latin typeface="Times New Roman"/>
                <a:ea typeface="Times New Roman"/>
                <a:cs typeface="Times New Roman"/>
                <a:sym typeface="Times New Roman"/>
              </a:rPr>
              <a:t>SOFTWARE REQUIREMENTS: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Python 3.6</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OpenWeather Api</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Node-Red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 sz="1800">
                <a:solidFill>
                  <a:schemeClr val="dk1"/>
                </a:solidFill>
                <a:latin typeface="Times New Roman"/>
                <a:ea typeface="Times New Roman"/>
                <a:cs typeface="Times New Roman"/>
                <a:sym typeface="Times New Roman"/>
              </a:rPr>
              <a:t>HARDWARE REQUIREMENTS:</a:t>
            </a:r>
            <a:endParaRPr b="1"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Arduino</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Ultrasonic Sensor</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Motion Sensor</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Camera</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ESP 32</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0" y="0"/>
            <a:ext cx="44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CONCLUSION:</a:t>
            </a:r>
            <a:endParaRPr b="1" sz="2400">
              <a:solidFill>
                <a:schemeClr val="dk1"/>
              </a:solidFill>
            </a:endParaRPr>
          </a:p>
        </p:txBody>
      </p:sp>
      <p:sp>
        <p:nvSpPr>
          <p:cNvPr id="183" name="Google Shape;183;p34"/>
          <p:cNvSpPr txBox="1"/>
          <p:nvPr/>
        </p:nvSpPr>
        <p:spPr>
          <a:xfrm>
            <a:off x="0" y="554100"/>
            <a:ext cx="92868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5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Smart connectivity signs for road safety , These conclusions and guideline are addressed to policy makers and private companies that are willing to use innovative solution to decrease road-related </a:t>
            </a:r>
            <a:r>
              <a:rPr lang="en" sz="1800">
                <a:solidFill>
                  <a:schemeClr val="dk1"/>
                </a:solidFill>
                <a:latin typeface="Times New Roman"/>
                <a:ea typeface="Times New Roman"/>
                <a:cs typeface="Times New Roman"/>
                <a:sym typeface="Times New Roman"/>
              </a:rPr>
              <a:t>facilities</a:t>
            </a:r>
            <a:r>
              <a:rPr lang="en" sz="1800">
                <a:solidFill>
                  <a:schemeClr val="dk1"/>
                </a:solidFill>
                <a:latin typeface="Times New Roman"/>
                <a:ea typeface="Times New Roman"/>
                <a:cs typeface="Times New Roman"/>
                <a:sym typeface="Times New Roman"/>
              </a:rPr>
              <a:t> and injuries amidst populations.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Both chapters take into account the potential users of connected technologies: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Individual drivers , commercial drives , pedestrians , cyclist and motorcyclists.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task force decided to study first the potential of connected technologies in high- and middle-income countries.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Indeed middle-income countries represent 72% of the world  population,80% of road traffic deaths and 47% of registered motorized vehicles , while high income countries are leaders in development of connected vehicles.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0" y="0"/>
            <a:ext cx="628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FUTURE SCOPE:</a:t>
            </a:r>
            <a:endParaRPr b="1" sz="2400">
              <a:solidFill>
                <a:schemeClr val="dk1"/>
              </a:solidFill>
              <a:latin typeface="Times New Roman"/>
              <a:ea typeface="Times New Roman"/>
              <a:cs typeface="Times New Roman"/>
              <a:sym typeface="Times New Roman"/>
            </a:endParaRPr>
          </a:p>
        </p:txBody>
      </p:sp>
      <p:sp>
        <p:nvSpPr>
          <p:cNvPr id="189" name="Google Shape;189;p35"/>
          <p:cNvSpPr txBox="1"/>
          <p:nvPr/>
        </p:nvSpPr>
        <p:spPr>
          <a:xfrm>
            <a:off x="0" y="612325"/>
            <a:ext cx="89502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5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Data that helps travellers plan their routes. Sensors lining highways monitor traffic flow and weight load, warn drivers of traffic jams, and automatically alert the authorities about accidents.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Fibre-optic cables embedded in the road detect wear and tear, and communication between vehicles and roads can improve traffic management.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smart notice board can be used in various applications such as banks, schools, restaurants, colleges, hospital etc.</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REFERENCES :</a:t>
            </a:r>
            <a:endParaRPr sz="2400">
              <a:solidFill>
                <a:schemeClr val="dk1"/>
              </a:solidFill>
            </a:endParaRPr>
          </a:p>
        </p:txBody>
      </p:sp>
      <p:sp>
        <p:nvSpPr>
          <p:cNvPr id="195" name="Google Shape;195;p36"/>
          <p:cNvSpPr txBox="1"/>
          <p:nvPr/>
        </p:nvSpPr>
        <p:spPr>
          <a:xfrm>
            <a:off x="0" y="554100"/>
            <a:ext cx="9093000" cy="454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3"/>
              </a:rPr>
              <a:t>https://www.researchgate.net/publication/328130229_Smart_Board</a:t>
            </a:r>
            <a:endParaRPr b="1" sz="1600" u="sng">
              <a:solidFill>
                <a:schemeClr val="hlink"/>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4"/>
              </a:rPr>
              <a:t>https://www.researchgate.net/publication/305365822_Poster_A_Step_Towards_Smart_Traffic_Sign_Board_by_Smart_Devices</a:t>
            </a:r>
            <a:endParaRPr b="1" sz="1600" u="sng">
              <a:solidFill>
                <a:schemeClr val="hlink"/>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5"/>
              </a:rPr>
              <a:t>https://www.researchgate.net/publication/336355855_Smart_Traffic_Sign_Boards_STSB_for_Smart_Cities</a:t>
            </a:r>
            <a:endParaRPr b="1" sz="1600" u="sng">
              <a:solidFill>
                <a:schemeClr val="hlink"/>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6"/>
              </a:rPr>
              <a:t>https://drive.google.com/file/d/1Gzr5TUW5Jb5VOSXWdFZqpFOqMo_b3V3k/v iew?usp=share_link</a:t>
            </a:r>
            <a:endParaRPr b="1" sz="1600" u="sng">
              <a:solidFill>
                <a:schemeClr val="hlink"/>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7"/>
              </a:rPr>
              <a:t>https://drive.google.com/file/d/1SroGSQaz9K0m3HOaj1ofkohoFaelSfZI/view?usp=share_link</a:t>
            </a:r>
            <a:endParaRPr/>
          </a:p>
          <a:p>
            <a:pPr indent="0" lvl="0" marL="0" rtl="0" algn="l">
              <a:lnSpc>
                <a:spcPct val="115000"/>
              </a:lnSpc>
              <a:spcBef>
                <a:spcPts val="2400"/>
              </a:spcBef>
              <a:spcAft>
                <a:spcPts val="0"/>
              </a:spcAft>
              <a:buNone/>
            </a:pPr>
            <a:r>
              <a:rPr b="1" lang="en" sz="1600" u="sng">
                <a:solidFill>
                  <a:schemeClr val="hlink"/>
                </a:solidFill>
                <a:highlight>
                  <a:srgbClr val="FFFFFF"/>
                </a:highlight>
                <a:latin typeface="Times New Roman"/>
                <a:ea typeface="Times New Roman"/>
                <a:cs typeface="Times New Roman"/>
                <a:sym typeface="Times New Roman"/>
                <a:hlinkClick r:id="rId8"/>
              </a:rPr>
              <a:t>https://docs.oracle.com/en/cloud/paas/app-container-cloud/python-oracle-accs/</a:t>
            </a:r>
            <a:endParaRPr b="1" sz="1600" u="sng">
              <a:solidFill>
                <a:schemeClr val="hlink"/>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2400"/>
              </a:spcAft>
              <a:buNone/>
            </a:pPr>
            <a:r>
              <a:rPr b="1" lang="en" sz="1600" u="sng">
                <a:solidFill>
                  <a:schemeClr val="hlink"/>
                </a:solidFill>
                <a:highlight>
                  <a:srgbClr val="FFFFFF"/>
                </a:highlight>
                <a:latin typeface="Times New Roman"/>
                <a:ea typeface="Times New Roman"/>
                <a:cs typeface="Times New Roman"/>
                <a:sym typeface="Times New Roman"/>
                <a:hlinkClick r:id="rId9"/>
              </a:rPr>
              <a:t>https://cloud.ibm.com/docs/cloud-foundry-public?topic=cloud-foundry-public-getting-started-python</a:t>
            </a:r>
            <a:endParaRPr b="1" sz="1600" u="sng">
              <a:solidFill>
                <a:schemeClr val="hlink"/>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2765675" y="2408450"/>
            <a:ext cx="58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THANK YOU</a:t>
            </a:r>
            <a:endParaRPr b="1"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0" y="0"/>
            <a:ext cx="82665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600"/>
              </a:spcAft>
              <a:buNone/>
            </a:pPr>
            <a:r>
              <a:rPr b="1" lang="en" sz="2400">
                <a:solidFill>
                  <a:schemeClr val="dk1"/>
                </a:solidFill>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71" name="Google Shape;71;p15"/>
          <p:cNvSpPr txBox="1"/>
          <p:nvPr/>
        </p:nvSpPr>
        <p:spPr>
          <a:xfrm>
            <a:off x="500075" y="1000125"/>
            <a:ext cx="77154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main objective of our project is to reduce the speed the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speed limit of the vehicle.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using the weather API we will change the speed limit in the sign board according to the current weather.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We will generate the fine who are crossing the speed limit in digital sign board.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using this sign board we will avoid the unwanted noise from the vehicles.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0" y="0"/>
            <a:ext cx="71028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600"/>
              </a:spcAft>
              <a:buNone/>
            </a:pPr>
            <a:r>
              <a:rPr b="1" lang="en" sz="2400">
                <a:solidFill>
                  <a:schemeClr val="dk1"/>
                </a:solidFill>
                <a:latin typeface="Times New Roman"/>
                <a:ea typeface="Times New Roman"/>
                <a:cs typeface="Times New Roman"/>
                <a:sym typeface="Times New Roman"/>
              </a:rPr>
              <a:t>LITERATURE SURVEY:</a:t>
            </a:r>
            <a:endParaRPr b="1" sz="1000">
              <a:latin typeface="Times New Roman"/>
              <a:ea typeface="Times New Roman"/>
              <a:cs typeface="Times New Roman"/>
              <a:sym typeface="Times New Roman"/>
            </a:endParaRPr>
          </a:p>
        </p:txBody>
      </p:sp>
      <p:sp>
        <p:nvSpPr>
          <p:cNvPr id="77" name="Google Shape;77;p16"/>
          <p:cNvSpPr txBox="1"/>
          <p:nvPr/>
        </p:nvSpPr>
        <p:spPr>
          <a:xfrm>
            <a:off x="362250" y="860250"/>
            <a:ext cx="84195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Ashish Dhar: </a:t>
            </a:r>
            <a:r>
              <a:rPr b="1" lang="en" sz="1800">
                <a:latin typeface="Times New Roman"/>
                <a:ea typeface="Times New Roman"/>
                <a:cs typeface="Times New Roman"/>
                <a:sym typeface="Times New Roman"/>
              </a:rPr>
              <a:t>Traffic and road condition monitoring system</a:t>
            </a:r>
            <a:r>
              <a:rPr lang="en" sz="1800">
                <a:latin typeface="Times New Roman"/>
                <a:ea typeface="Times New Roman"/>
                <a:cs typeface="Times New Roman"/>
                <a:sym typeface="Times New Roman"/>
              </a:rPr>
              <a:t> Indian Institute of Technology, Mumbai. - 2008.</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Reports severity, intensity and dimension of a damaged road segment.</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Proposed a different solution using AMR Magnetic Sensor</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Pooja Pawar, Suvarna Langade, Mohini Bandgar: </a:t>
            </a:r>
            <a:r>
              <a:rPr b="1" lang="en" sz="1800">
                <a:latin typeface="Times New Roman"/>
                <a:ea typeface="Times New Roman"/>
                <a:cs typeface="Times New Roman"/>
                <a:sym typeface="Times New Roman"/>
              </a:rPr>
              <a:t>IOT Based digital Notice Board using Arduino ATMega 328</a:t>
            </a:r>
            <a:r>
              <a:rPr lang="en" sz="1800">
                <a:latin typeface="Times New Roman"/>
                <a:ea typeface="Times New Roman"/>
                <a:cs typeface="Times New Roman"/>
                <a:sym typeface="Times New Roman"/>
              </a:rPr>
              <a:t>. International Research Journal of Engineering and Technology(IRJET).- 2019.</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Circulates notice regularly &amp; reduce physical efforts.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Send message at any distant location within a second.</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0" y="0"/>
            <a:ext cx="8664300" cy="428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Sandeep Chaware, Trushitha Chaware: </a:t>
            </a:r>
            <a:r>
              <a:rPr b="1" lang="en" sz="1800">
                <a:solidFill>
                  <a:schemeClr val="dk1"/>
                </a:solidFill>
                <a:latin typeface="Times New Roman"/>
                <a:ea typeface="Times New Roman"/>
                <a:cs typeface="Times New Roman"/>
                <a:sym typeface="Times New Roman"/>
              </a:rPr>
              <a:t>Proposed Algorithm for Smart Traffic Control using Ultrasonic Sensor.</a:t>
            </a:r>
            <a:r>
              <a:rPr lang="en" sz="1800">
                <a:solidFill>
                  <a:schemeClr val="dk1"/>
                </a:solidFill>
                <a:latin typeface="Times New Roman"/>
                <a:ea typeface="Times New Roman"/>
                <a:cs typeface="Times New Roman"/>
                <a:sym typeface="Times New Roman"/>
              </a:rPr>
              <a:t> International Journal of Engineering and Advanced Technology (IJEAT).- 2019.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outcome of the project is to learn insights of the traffic controlling and management at the signal with the dynamically changing in timing of timer as per need.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KamnaSingh , Deepa Bura: </a:t>
            </a:r>
            <a:r>
              <a:rPr b="1" lang="en" sz="1800">
                <a:solidFill>
                  <a:schemeClr val="dk1"/>
                </a:solidFill>
                <a:latin typeface="Times New Roman"/>
                <a:ea typeface="Times New Roman"/>
                <a:cs typeface="Times New Roman"/>
                <a:sym typeface="Times New Roman"/>
              </a:rPr>
              <a:t>IOT distinct algorithms for the Sensor Connectivity with Comparative Study between node MCU and Arduino MCU</a:t>
            </a:r>
            <a:r>
              <a:rPr lang="en" sz="1800">
                <a:solidFill>
                  <a:schemeClr val="dk1"/>
                </a:solidFill>
                <a:latin typeface="Times New Roman"/>
                <a:ea typeface="Times New Roman"/>
                <a:cs typeface="Times New Roman"/>
                <a:sym typeface="Times New Roman"/>
              </a:rPr>
              <a:t>. NVEO Journal– 2021</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Presents different algorithms for the connection between different types of sensors.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Brief description of node MCU &amp; Arduino MCU.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Step by step solution to provide connectivity with IOT technology.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0" y="0"/>
            <a:ext cx="83991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Jack Greenhaigh : </a:t>
            </a:r>
            <a:r>
              <a:rPr b="1" lang="en" sz="1800">
                <a:solidFill>
                  <a:schemeClr val="dk1"/>
                </a:solidFill>
                <a:latin typeface="Times New Roman"/>
                <a:ea typeface="Times New Roman"/>
                <a:cs typeface="Times New Roman"/>
                <a:sym typeface="Times New Roman"/>
              </a:rPr>
              <a:t>Recognizing Text Based Traffic Signs</a:t>
            </a:r>
            <a:r>
              <a:rPr lang="en" sz="1800">
                <a:solidFill>
                  <a:schemeClr val="dk1"/>
                </a:solidFill>
                <a:latin typeface="Times New Roman"/>
                <a:ea typeface="Times New Roman"/>
                <a:cs typeface="Times New Roman"/>
                <a:sym typeface="Times New Roman"/>
              </a:rPr>
              <a:t>. IEEE – 2015 • Detect all possible Road sign candidates. 4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Reduce total regions based on contextual constraints.</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Novel System for the automatic detection and recognition of text in traffic sign based on MSER &amp; MSV.</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6. Bhumika.R , Harshita. S.A, Meena. D, Asha. N: Accident Prevention and Road Safety in Hilly Region using IOT Module International Research Journal of Engineering and Technology (IRJET) – 2021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Stay away from mishap &amp; forestall clog in sloping region &amp; hair clip twist.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As a significant part of street mathematical plan bended street portion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142875" y="112250"/>
            <a:ext cx="47046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Times New Roman"/>
                <a:ea typeface="Times New Roman"/>
                <a:cs typeface="Times New Roman"/>
                <a:sym typeface="Times New Roman"/>
              </a:rPr>
              <a:t>EXISTING SYSTEM:</a:t>
            </a:r>
            <a:endParaRPr b="1" sz="2400">
              <a:solidFill>
                <a:schemeClr val="dk1"/>
              </a:solidFill>
              <a:latin typeface="Times New Roman"/>
              <a:ea typeface="Times New Roman"/>
              <a:cs typeface="Times New Roman"/>
              <a:sym typeface="Times New Roman"/>
            </a:endParaRPr>
          </a:p>
        </p:txBody>
      </p:sp>
      <p:sp>
        <p:nvSpPr>
          <p:cNvPr id="93" name="Google Shape;93;p19"/>
          <p:cNvSpPr txBox="1"/>
          <p:nvPr/>
        </p:nvSpPr>
        <p:spPr>
          <a:xfrm>
            <a:off x="204150" y="530675"/>
            <a:ext cx="8735700" cy="3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  The Existing road system and connectivity, emphasis on the traffic and route reckoning features which cordially provisions the user acceptability to have better connectivity management. But, this often results in non-parallel road conditions and high noise ratios through the calibrations. It reiterates various subjections in its compilation and leading to segmentation error throughout. It penetrates the various unit cases in order to subsequently manifest the output. This alternatively symbolizes the ineffectively programmed web user interface. The IOT based model of our project complies of the verdict to specify the safe zone in the path. It manually ask the user to turn off the horn, which </a:t>
            </a:r>
            <a:r>
              <a:rPr lang="en" sz="1800">
                <a:solidFill>
                  <a:schemeClr val="dk1"/>
                </a:solidFill>
                <a:latin typeface="Times New Roman"/>
                <a:ea typeface="Times New Roman"/>
                <a:cs typeface="Times New Roman"/>
                <a:sym typeface="Times New Roman"/>
              </a:rPr>
              <a:t>invariably</a:t>
            </a:r>
            <a:r>
              <a:rPr lang="en" sz="1800">
                <a:solidFill>
                  <a:schemeClr val="dk1"/>
                </a:solidFill>
                <a:latin typeface="Times New Roman"/>
                <a:ea typeface="Times New Roman"/>
                <a:cs typeface="Times New Roman"/>
                <a:sym typeface="Times New Roman"/>
              </a:rPr>
              <a:t> decreases the decibel level of the power output. Illustratively, it confides the work schematics of the precedent evaluation under the system and allows the user to access the terminals of the app nodes variably.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112250" y="0"/>
            <a:ext cx="565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DISADVANTAGE:</a:t>
            </a:r>
            <a:endParaRPr b="1" sz="2400">
              <a:solidFill>
                <a:schemeClr val="dk1"/>
              </a:solidFill>
              <a:latin typeface="Times New Roman"/>
              <a:ea typeface="Times New Roman"/>
              <a:cs typeface="Times New Roman"/>
              <a:sym typeface="Times New Roman"/>
            </a:endParaRPr>
          </a:p>
        </p:txBody>
      </p:sp>
      <p:sp>
        <p:nvSpPr>
          <p:cNvPr id="99" name="Google Shape;99;p20"/>
          <p:cNvSpPr txBox="1"/>
          <p:nvPr/>
        </p:nvSpPr>
        <p:spPr>
          <a:xfrm>
            <a:off x="398025" y="449025"/>
            <a:ext cx="84399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4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finding is contrary to previous research that suggests differences in crash counts exist in the presence of static roadside advertising.</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quantity and quality of available evidence limit our conclusion.</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Fixed object, side swipe and rear end crashes are the most common types of crashes in the presence of roadside advertising signs.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0" y="0"/>
            <a:ext cx="630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PROPOSED SOLUTION:</a:t>
            </a:r>
            <a:endParaRPr sz="2400">
              <a:solidFill>
                <a:schemeClr val="dk1"/>
              </a:solidFill>
              <a:latin typeface="Times New Roman"/>
              <a:ea typeface="Times New Roman"/>
              <a:cs typeface="Times New Roman"/>
              <a:sym typeface="Times New Roman"/>
            </a:endParaRPr>
          </a:p>
        </p:txBody>
      </p:sp>
      <p:sp>
        <p:nvSpPr>
          <p:cNvPr id="105" name="Google Shape;105;p21"/>
          <p:cNvSpPr txBox="1"/>
          <p:nvPr/>
        </p:nvSpPr>
        <p:spPr>
          <a:xfrm>
            <a:off x="61225" y="717650"/>
            <a:ext cx="88890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this project an assistive sign board with smart connectivity for better road safety .</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replace the static signboard , smart connected sign board are used.</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These smart connectivity sign boards get the speed limitation from a web app using weather API and update automatically.</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Based on the weather changes the speed may increase or decrease.</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Based on the traffic and fatal situations the diversion signs are displayed.</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Guide(Schools),warning and service( Hospitals , Restaurant )signs are also displayed accordingly.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