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58" r:id="rId3"/>
    <p:sldId id="275" r:id="rId5"/>
    <p:sldId id="286" r:id="rId6"/>
    <p:sldId id="287" r:id="rId7"/>
    <p:sldId id="265" r:id="rId8"/>
    <p:sldId id="272" r:id="rId9"/>
    <p:sldId id="262" r:id="rId10"/>
    <p:sldId id="266"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2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10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ea typeface="Calibri" panose="020F0502020204030204" charset="0"/>
                <a:cs typeface="Calibri" panose="020F0502020204030204" charset="0"/>
              </a:defRPr>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ea typeface="Calibri" panose="020F0502020204030204" charset="0"/>
                <a:cs typeface="Calibri" panose="020F050202020403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ea typeface="Calibri" panose="020F0502020204030204" charset="0"/>
                <a:cs typeface="Calibri" panose="020F0502020204030204" charset="0"/>
              </a:defRPr>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ea typeface="Calibri" panose="020F0502020204030204" charset="0"/>
                <a:cs typeface="Calibri" panose="020F050202020403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charset="0"/>
        <a:cs typeface="Calibri" panose="020F0502020204030204" charset="0"/>
      </a:defRPr>
    </a:lvl1pPr>
    <a:lvl2pPr marL="457200" algn="l" defTabSz="914400" rtl="0" eaLnBrk="1" latinLnBrk="0" hangingPunct="1">
      <a:defRPr sz="1200" kern="1200">
        <a:solidFill>
          <a:schemeClr val="tx1"/>
        </a:solidFill>
        <a:latin typeface="+mn-lt"/>
        <a:ea typeface="Calibri" panose="020F0502020204030204" charset="0"/>
        <a:cs typeface="Calibri" panose="020F0502020204030204" charset="0"/>
      </a:defRPr>
    </a:lvl2pPr>
    <a:lvl3pPr marL="914400" algn="l" defTabSz="914400" rtl="0" eaLnBrk="1" latinLnBrk="0" hangingPunct="1">
      <a:defRPr sz="1200" kern="1200">
        <a:solidFill>
          <a:schemeClr val="tx1"/>
        </a:solidFill>
        <a:latin typeface="+mn-lt"/>
        <a:ea typeface="Calibri" panose="020F0502020204030204" charset="0"/>
        <a:cs typeface="Calibri" panose="020F0502020204030204" charset="0"/>
      </a:defRPr>
    </a:lvl3pPr>
    <a:lvl4pPr marL="1371600" algn="l" defTabSz="914400" rtl="0" eaLnBrk="1" latinLnBrk="0" hangingPunct="1">
      <a:defRPr sz="1200" kern="1200">
        <a:solidFill>
          <a:schemeClr val="tx1"/>
        </a:solidFill>
        <a:latin typeface="+mn-lt"/>
        <a:ea typeface="Calibri" panose="020F0502020204030204" charset="0"/>
        <a:cs typeface="Calibri" panose="020F0502020204030204" charset="0"/>
      </a:defRPr>
    </a:lvl4pPr>
    <a:lvl5pPr marL="1828800" algn="l" defTabSz="914400" rtl="0" eaLnBrk="1" latinLnBrk="0" hangingPunct="1">
      <a:defRPr sz="1200" kern="1200">
        <a:solidFill>
          <a:schemeClr val="tx1"/>
        </a:solidFill>
        <a:latin typeface="+mn-lt"/>
        <a:ea typeface="Calibri" panose="020F0502020204030204" charset="0"/>
        <a:cs typeface="Calibri" panose="020F050202020403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组合 9"/>
          <p:cNvGrpSpPr/>
          <p:nvPr userDrawn="1"/>
        </p:nvGrpSpPr>
        <p:grpSpPr>
          <a:xfrm>
            <a:off x="-34925" y="4345305"/>
            <a:ext cx="12235815" cy="2608580"/>
            <a:chOff x="-55" y="6843"/>
            <a:chExt cx="19269" cy="4108"/>
          </a:xfrm>
        </p:grpSpPr>
        <p:pic>
          <p:nvPicPr>
            <p:cNvPr id="8" name="图片 7" descr="2"/>
            <p:cNvPicPr>
              <a:picLocks noChangeAspect="1"/>
            </p:cNvPicPr>
            <p:nvPr/>
          </p:nvPicPr>
          <p:blipFill>
            <a:blip r:embed="rId2"/>
            <a:srcRect l="18487" t="14021" r="44742" b="3693"/>
            <a:stretch>
              <a:fillRect/>
            </a:stretch>
          </p:blipFill>
          <p:spPr>
            <a:xfrm rot="16200000">
              <a:off x="10768" y="2505"/>
              <a:ext cx="4109" cy="12785"/>
            </a:xfrm>
            <a:prstGeom prst="rect">
              <a:avLst/>
            </a:prstGeom>
          </p:spPr>
        </p:pic>
        <p:pic>
          <p:nvPicPr>
            <p:cNvPr id="9" name="图片 8" descr="2"/>
            <p:cNvPicPr>
              <a:picLocks noChangeAspect="1"/>
            </p:cNvPicPr>
            <p:nvPr/>
          </p:nvPicPr>
          <p:blipFill>
            <a:blip r:embed="rId2"/>
            <a:srcRect l="18487" t="14021" r="44742" b="43983"/>
            <a:stretch>
              <a:fillRect/>
            </a:stretch>
          </p:blipFill>
          <p:spPr>
            <a:xfrm rot="5400000" flipH="1">
              <a:off x="1153" y="5635"/>
              <a:ext cx="4109" cy="6525"/>
            </a:xfrm>
            <a:prstGeom prst="rect">
              <a:avLst/>
            </a:prstGeom>
          </p:spPr>
        </p:pic>
      </p:grpSp>
      <p:pic>
        <p:nvPicPr>
          <p:cNvPr id="7" name="图片 6" descr="1"/>
          <p:cNvPicPr>
            <a:picLocks noChangeAspect="1"/>
          </p:cNvPicPr>
          <p:nvPr userDrawn="1"/>
        </p:nvPicPr>
        <p:blipFill>
          <a:blip r:embed="rId3"/>
          <a:srcRect l="8655" t="4324" r="8067" b="3801"/>
          <a:stretch>
            <a:fillRect/>
          </a:stretch>
        </p:blipFill>
        <p:spPr>
          <a:xfrm rot="16200000">
            <a:off x="2949575" y="-2225357"/>
            <a:ext cx="6294120" cy="11308715"/>
          </a:xfrm>
          <a:prstGeom prst="rect">
            <a:avLst/>
          </a:prstGeom>
        </p:spPr>
      </p:pic>
      <p:grpSp>
        <p:nvGrpSpPr>
          <p:cNvPr id="5" name="组合 4"/>
          <p:cNvGrpSpPr/>
          <p:nvPr userDrawn="1"/>
        </p:nvGrpSpPr>
        <p:grpSpPr>
          <a:xfrm>
            <a:off x="-24130" y="1174115"/>
            <a:ext cx="12227560" cy="4791710"/>
            <a:chOff x="-38" y="1489"/>
            <a:chExt cx="19256" cy="7546"/>
          </a:xfrm>
        </p:grpSpPr>
        <p:pic>
          <p:nvPicPr>
            <p:cNvPr id="6" name="图片 5" descr="5731a22f246dc"/>
            <p:cNvPicPr>
              <a:picLocks noChangeAspect="1"/>
            </p:cNvPicPr>
            <p:nvPr/>
          </p:nvPicPr>
          <p:blipFill>
            <a:blip r:embed="rId4"/>
            <a:srcRect l="29744"/>
            <a:stretch>
              <a:fillRect/>
            </a:stretch>
          </p:blipFill>
          <p:spPr>
            <a:xfrm>
              <a:off x="-38" y="1489"/>
              <a:ext cx="3021" cy="7546"/>
            </a:xfrm>
            <a:prstGeom prst="rect">
              <a:avLst/>
            </a:prstGeom>
          </p:spPr>
        </p:pic>
        <p:pic>
          <p:nvPicPr>
            <p:cNvPr id="11" name="图片 10" descr="5731a22f246dc"/>
            <p:cNvPicPr>
              <a:picLocks noChangeAspect="1"/>
            </p:cNvPicPr>
            <p:nvPr/>
          </p:nvPicPr>
          <p:blipFill>
            <a:blip r:embed="rId4"/>
            <a:srcRect l="30698"/>
            <a:stretch>
              <a:fillRect/>
            </a:stretch>
          </p:blipFill>
          <p:spPr>
            <a:xfrm flipH="1">
              <a:off x="16238" y="1489"/>
              <a:ext cx="2980" cy="7546"/>
            </a:xfrm>
            <a:prstGeom prst="rect">
              <a:avLst/>
            </a:prstGeom>
          </p:spPr>
        </p:pic>
      </p:grpSp>
      <p:pic>
        <p:nvPicPr>
          <p:cNvPr id="24" name="图片 23" descr="968b9846ca8c48317b7ebefbf5fae920"/>
          <p:cNvPicPr>
            <a:picLocks noChangeAspect="1"/>
          </p:cNvPicPr>
          <p:nvPr userDrawn="1"/>
        </p:nvPicPr>
        <p:blipFill>
          <a:blip r:embed="rId5"/>
          <a:srcRect l="14827" t="35859" r="18029" b="14394"/>
          <a:stretch>
            <a:fillRect/>
          </a:stretch>
        </p:blipFill>
        <p:spPr>
          <a:xfrm>
            <a:off x="6699250" y="1696085"/>
            <a:ext cx="3505200" cy="3465830"/>
          </a:xfrm>
          <a:prstGeom prst="rect">
            <a:avLst/>
          </a:prstGeom>
          <a:effectLst>
            <a:outerShdw blurRad="139700" dist="139700" dir="13500000" algn="br" rotWithShape="0">
              <a:prstClr val="black">
                <a:alpha val="40000"/>
              </a:prst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0" name="组合 9"/>
          <p:cNvGrpSpPr/>
          <p:nvPr userDrawn="1"/>
        </p:nvGrpSpPr>
        <p:grpSpPr>
          <a:xfrm>
            <a:off x="-34925" y="4345305"/>
            <a:ext cx="12235815" cy="2608580"/>
            <a:chOff x="-55" y="6843"/>
            <a:chExt cx="19269" cy="4108"/>
          </a:xfrm>
        </p:grpSpPr>
        <p:pic>
          <p:nvPicPr>
            <p:cNvPr id="8" name="图片 7" descr="2"/>
            <p:cNvPicPr>
              <a:picLocks noChangeAspect="1"/>
            </p:cNvPicPr>
            <p:nvPr/>
          </p:nvPicPr>
          <p:blipFill>
            <a:blip r:embed="rId2"/>
            <a:srcRect l="18487" t="14021" r="44742" b="3693"/>
            <a:stretch>
              <a:fillRect/>
            </a:stretch>
          </p:blipFill>
          <p:spPr>
            <a:xfrm rot="16200000">
              <a:off x="10768" y="2505"/>
              <a:ext cx="4109" cy="12785"/>
            </a:xfrm>
            <a:prstGeom prst="rect">
              <a:avLst/>
            </a:prstGeom>
          </p:spPr>
        </p:pic>
        <p:pic>
          <p:nvPicPr>
            <p:cNvPr id="9" name="图片 8" descr="2"/>
            <p:cNvPicPr>
              <a:picLocks noChangeAspect="1"/>
            </p:cNvPicPr>
            <p:nvPr/>
          </p:nvPicPr>
          <p:blipFill>
            <a:blip r:embed="rId2"/>
            <a:srcRect l="18487" t="14021" r="44742" b="43983"/>
            <a:stretch>
              <a:fillRect/>
            </a:stretch>
          </p:blipFill>
          <p:spPr>
            <a:xfrm rot="5400000" flipH="1">
              <a:off x="1153" y="5635"/>
              <a:ext cx="4109" cy="6525"/>
            </a:xfrm>
            <a:prstGeom prst="rect">
              <a:avLst/>
            </a:prstGeom>
          </p:spPr>
        </p:pic>
      </p:grpSp>
      <p:pic>
        <p:nvPicPr>
          <p:cNvPr id="7" name="图片 6" descr="1"/>
          <p:cNvPicPr>
            <a:picLocks noChangeAspect="1"/>
          </p:cNvPicPr>
          <p:nvPr userDrawn="1"/>
        </p:nvPicPr>
        <p:blipFill>
          <a:blip r:embed="rId3"/>
          <a:srcRect l="8655" t="4324" r="8067" b="3801"/>
          <a:stretch>
            <a:fillRect/>
          </a:stretch>
        </p:blipFill>
        <p:spPr>
          <a:xfrm rot="16200000">
            <a:off x="2949575" y="-2225357"/>
            <a:ext cx="6294120" cy="11308715"/>
          </a:xfrm>
          <a:prstGeom prst="rect">
            <a:avLst/>
          </a:prstGeom>
        </p:spPr>
      </p:pic>
      <p:grpSp>
        <p:nvGrpSpPr>
          <p:cNvPr id="11" name="组合 10"/>
          <p:cNvGrpSpPr/>
          <p:nvPr userDrawn="1"/>
        </p:nvGrpSpPr>
        <p:grpSpPr>
          <a:xfrm>
            <a:off x="-24130" y="1174115"/>
            <a:ext cx="12227560" cy="4791710"/>
            <a:chOff x="-38" y="1489"/>
            <a:chExt cx="19256" cy="7546"/>
          </a:xfrm>
        </p:grpSpPr>
        <p:pic>
          <p:nvPicPr>
            <p:cNvPr id="12" name="图片 11" descr="5731a22f246dc"/>
            <p:cNvPicPr>
              <a:picLocks noChangeAspect="1"/>
            </p:cNvPicPr>
            <p:nvPr/>
          </p:nvPicPr>
          <p:blipFill>
            <a:blip r:embed="rId4"/>
            <a:srcRect l="29744"/>
            <a:stretch>
              <a:fillRect/>
            </a:stretch>
          </p:blipFill>
          <p:spPr>
            <a:xfrm>
              <a:off x="-38" y="1489"/>
              <a:ext cx="3021" cy="7546"/>
            </a:xfrm>
            <a:prstGeom prst="rect">
              <a:avLst/>
            </a:prstGeom>
          </p:spPr>
        </p:pic>
        <p:pic>
          <p:nvPicPr>
            <p:cNvPr id="13" name="图片 12" descr="5731a22f246dc"/>
            <p:cNvPicPr>
              <a:picLocks noChangeAspect="1"/>
            </p:cNvPicPr>
            <p:nvPr/>
          </p:nvPicPr>
          <p:blipFill>
            <a:blip r:embed="rId4"/>
            <a:srcRect l="30698"/>
            <a:stretch>
              <a:fillRect/>
            </a:stretch>
          </p:blipFill>
          <p:spPr>
            <a:xfrm flipH="1">
              <a:off x="16238" y="1489"/>
              <a:ext cx="2980" cy="7546"/>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0" name="组合 9"/>
          <p:cNvGrpSpPr/>
          <p:nvPr userDrawn="1"/>
        </p:nvGrpSpPr>
        <p:grpSpPr>
          <a:xfrm>
            <a:off x="-34290" y="4744720"/>
            <a:ext cx="12235815" cy="2209800"/>
            <a:chOff x="-3535" y="6843"/>
            <a:chExt cx="22750" cy="4109"/>
          </a:xfrm>
        </p:grpSpPr>
        <p:pic>
          <p:nvPicPr>
            <p:cNvPr id="8" name="图片 7" descr="2"/>
            <p:cNvPicPr>
              <a:picLocks noChangeAspect="1"/>
            </p:cNvPicPr>
            <p:nvPr/>
          </p:nvPicPr>
          <p:blipFill>
            <a:blip r:embed="rId2"/>
            <a:srcRect l="18487" t="14021" r="44742" b="3693"/>
            <a:stretch>
              <a:fillRect/>
            </a:stretch>
          </p:blipFill>
          <p:spPr>
            <a:xfrm rot="16200000">
              <a:off x="10768" y="2505"/>
              <a:ext cx="4109" cy="12785"/>
            </a:xfrm>
            <a:prstGeom prst="rect">
              <a:avLst/>
            </a:prstGeom>
          </p:spPr>
        </p:pic>
        <p:pic>
          <p:nvPicPr>
            <p:cNvPr id="9" name="图片 8" descr="2"/>
            <p:cNvPicPr>
              <a:picLocks noChangeAspect="1"/>
            </p:cNvPicPr>
            <p:nvPr/>
          </p:nvPicPr>
          <p:blipFill>
            <a:blip r:embed="rId2"/>
            <a:srcRect l="18487" t="14021" r="44742" b="21585"/>
            <a:stretch>
              <a:fillRect/>
            </a:stretch>
          </p:blipFill>
          <p:spPr>
            <a:xfrm rot="5400000" flipH="1">
              <a:off x="-587" y="3895"/>
              <a:ext cx="4109" cy="10005"/>
            </a:xfrm>
            <a:prstGeom prst="rect">
              <a:avLst/>
            </a:prstGeom>
          </p:spPr>
        </p:pic>
      </p:grpSp>
      <p:pic>
        <p:nvPicPr>
          <p:cNvPr id="7" name="图片 6" descr="1"/>
          <p:cNvPicPr>
            <a:picLocks noChangeAspect="1"/>
          </p:cNvPicPr>
          <p:nvPr userDrawn="1"/>
        </p:nvPicPr>
        <p:blipFill>
          <a:blip r:embed="rId3"/>
          <a:srcRect l="8655" t="4324" r="8067" b="3801"/>
          <a:stretch>
            <a:fillRect/>
          </a:stretch>
        </p:blipFill>
        <p:spPr>
          <a:xfrm rot="16200000">
            <a:off x="2949575" y="-2225357"/>
            <a:ext cx="6294120" cy="11308715"/>
          </a:xfrm>
          <a:prstGeom prst="rect">
            <a:avLst/>
          </a:prstGeom>
        </p:spPr>
      </p:pic>
      <p:pic>
        <p:nvPicPr>
          <p:cNvPr id="12" name="图片 11" descr="5731a22f246dc"/>
          <p:cNvPicPr>
            <a:picLocks noChangeAspect="1"/>
          </p:cNvPicPr>
          <p:nvPr userDrawn="1"/>
        </p:nvPicPr>
        <p:blipFill>
          <a:blip r:embed="rId4"/>
          <a:srcRect l="29744"/>
          <a:stretch>
            <a:fillRect/>
          </a:stretch>
        </p:blipFill>
        <p:spPr>
          <a:xfrm>
            <a:off x="-34925" y="1732915"/>
            <a:ext cx="1446530" cy="3613785"/>
          </a:xfrm>
          <a:prstGeom prst="rect">
            <a:avLst/>
          </a:prstGeom>
        </p:spPr>
      </p:pic>
      <p:pic>
        <p:nvPicPr>
          <p:cNvPr id="13" name="图片 12" descr="5731a22f246dc"/>
          <p:cNvPicPr>
            <a:picLocks noChangeAspect="1"/>
          </p:cNvPicPr>
          <p:nvPr userDrawn="1"/>
        </p:nvPicPr>
        <p:blipFill>
          <a:blip r:embed="rId4"/>
          <a:srcRect l="30698"/>
          <a:stretch>
            <a:fillRect/>
          </a:stretch>
        </p:blipFill>
        <p:spPr>
          <a:xfrm flipH="1">
            <a:off x="10765155" y="1732915"/>
            <a:ext cx="1426845" cy="361378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version">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5.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charset="0"/>
                <a:cs typeface="Calibri" panose="020F0502020204030204" charset="0"/>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charset="0"/>
                <a:cs typeface="Calibri" panose="020F050202020403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charset="0"/>
                <a:cs typeface="Calibri" panose="020F0502020204030204" charset="0"/>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charset="0"/>
          <a:cs typeface="Calibri" panose="020F050202020403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charset="0"/>
          <a:cs typeface="Calibri" panose="020F050202020403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Calibri" panose="020F050202020403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218055" y="476250"/>
            <a:ext cx="8104505" cy="1229995"/>
          </a:xfrm>
          <a:prstGeom prst="rect">
            <a:avLst/>
          </a:prstGeom>
          <a:noFill/>
        </p:spPr>
        <p:txBody>
          <a:bodyPr wrap="square" rtlCol="0">
            <a:spAutoFit/>
          </a:bodyPr>
          <a:p>
            <a:pPr algn="ctr"/>
            <a:r>
              <a:rPr lang="en-IN" altLang="zh-CN" sz="2000" b="1">
                <a:solidFill>
                  <a:srgbClr val="5E2620"/>
                </a:solidFill>
                <a:latin typeface="Times New Roman" panose="02020603050405020304" charset="0"/>
                <a:ea typeface="Calibri" panose="020F0502020204030204" charset="0"/>
                <a:cs typeface="Times New Roman" panose="02020603050405020304" charset="0"/>
                <a:sym typeface="+mn-ea"/>
              </a:rPr>
              <a:t>ADHIYAMAAN COLLEGE OF ENGINEERING (AUTONOMOUS)</a:t>
            </a:r>
            <a:endParaRPr lang="en-IN" altLang="zh-CN" sz="2000" b="1">
              <a:solidFill>
                <a:srgbClr val="5E2620"/>
              </a:solidFill>
              <a:latin typeface="Times New Roman" panose="02020603050405020304" charset="0"/>
              <a:ea typeface="Calibri" panose="020F0502020204030204" charset="0"/>
              <a:cs typeface="Times New Roman" panose="02020603050405020304" charset="0"/>
              <a:sym typeface="+mn-ea"/>
            </a:endParaRPr>
          </a:p>
          <a:p>
            <a:pPr algn="ctr"/>
            <a:r>
              <a:rPr lang="en-IN" altLang="zh-CN" b="1">
                <a:solidFill>
                  <a:srgbClr val="5E2620"/>
                </a:solidFill>
                <a:latin typeface="Times New Roman" panose="02020603050405020304" charset="0"/>
                <a:ea typeface="Calibri" panose="020F0502020204030204" charset="0"/>
                <a:cs typeface="Times New Roman" panose="02020603050405020304" charset="0"/>
                <a:sym typeface="+mn-ea"/>
              </a:rPr>
              <a:t> DEPARTMENT OF COMPUTER SCIENCE AND ENGINEERING </a:t>
            </a:r>
            <a:endParaRPr lang="en-IN" altLang="zh-CN" b="1">
              <a:solidFill>
                <a:srgbClr val="5E2620"/>
              </a:solidFill>
              <a:latin typeface="Times New Roman" panose="02020603050405020304" charset="0"/>
              <a:ea typeface="Calibri" panose="020F0502020204030204" charset="0"/>
              <a:cs typeface="Times New Roman" panose="02020603050405020304" charset="0"/>
              <a:sym typeface="+mn-ea"/>
            </a:endParaRPr>
          </a:p>
          <a:p>
            <a:pPr algn="ctr"/>
            <a:r>
              <a:rPr lang="en-IN" altLang="zh-CN" b="1">
                <a:solidFill>
                  <a:srgbClr val="5E2620"/>
                </a:solidFill>
                <a:latin typeface="Times New Roman" panose="02020603050405020304" charset="0"/>
                <a:ea typeface="Calibri" panose="020F0502020204030204" charset="0"/>
                <a:cs typeface="Times New Roman" panose="02020603050405020304" charset="0"/>
                <a:sym typeface="+mn-ea"/>
              </a:rPr>
              <a:t>NALAIYA THIRAN PROJECT FIRST REVIEW</a:t>
            </a:r>
            <a:endParaRPr lang="zh-CN" altLang="en-US" b="1">
              <a:solidFill>
                <a:srgbClr val="5E2620"/>
              </a:solidFill>
              <a:latin typeface="Times New Roman" panose="02020603050405020304" charset="0"/>
              <a:ea typeface="Calibri" panose="020F0502020204030204" charset="0"/>
              <a:cs typeface="Times New Roman" panose="02020603050405020304" charset="0"/>
            </a:endParaRPr>
          </a:p>
          <a:p>
            <a:endParaRPr lang="en-US"/>
          </a:p>
        </p:txBody>
      </p:sp>
      <p:sp>
        <p:nvSpPr>
          <p:cNvPr id="7" name="Text Box 6"/>
          <p:cNvSpPr txBox="1"/>
          <p:nvPr/>
        </p:nvSpPr>
        <p:spPr>
          <a:xfrm>
            <a:off x="1584325" y="1904365"/>
            <a:ext cx="5393055" cy="1568450"/>
          </a:xfrm>
          <a:prstGeom prst="rect">
            <a:avLst/>
          </a:prstGeom>
          <a:noFill/>
        </p:spPr>
        <p:txBody>
          <a:bodyPr wrap="square" rtlCol="0">
            <a:spAutoFit/>
          </a:bodyPr>
          <a:p>
            <a:pPr algn="ctr"/>
            <a:r>
              <a:rPr lang="en-US" sz="2400" b="1">
                <a:solidFill>
                  <a:srgbClr val="5E2620"/>
                </a:solidFill>
                <a:latin typeface="Times New Roman" panose="02020603050405020304" charset="0"/>
                <a:cs typeface="Times New Roman" panose="02020603050405020304" charset="0"/>
                <a:sym typeface="+mn-ea"/>
              </a:rPr>
              <a:t>AI-Powered Nutrition Analyzer For Fitness </a:t>
            </a:r>
            <a:endParaRPr lang="en-US" sz="2400" b="1">
              <a:solidFill>
                <a:srgbClr val="5E2620"/>
              </a:solidFill>
              <a:latin typeface="Times New Roman" panose="02020603050405020304" charset="0"/>
              <a:cs typeface="Times New Roman" panose="02020603050405020304" charset="0"/>
            </a:endParaRPr>
          </a:p>
          <a:p>
            <a:pPr algn="ctr"/>
            <a:r>
              <a:rPr lang="en-US" sz="2400" b="1">
                <a:solidFill>
                  <a:srgbClr val="5E2620"/>
                </a:solidFill>
                <a:latin typeface="Times New Roman" panose="02020603050405020304" charset="0"/>
                <a:cs typeface="Times New Roman" panose="02020603050405020304" charset="0"/>
                <a:sym typeface="+mn-ea"/>
              </a:rPr>
              <a:t>Enthusiasts</a:t>
            </a:r>
            <a:endParaRPr lang="en-US" sz="2400" b="1">
              <a:solidFill>
                <a:srgbClr val="5E2620"/>
              </a:solidFill>
              <a:latin typeface="Times New Roman" panose="02020603050405020304" charset="0"/>
              <a:cs typeface="Times New Roman" panose="02020603050405020304" charset="0"/>
            </a:endParaRPr>
          </a:p>
          <a:p>
            <a:endParaRPr lang="en-US" sz="2400" b="1">
              <a:solidFill>
                <a:srgbClr val="5E2620"/>
              </a:solidFill>
              <a:latin typeface="Times New Roman" panose="02020603050405020304" charset="0"/>
              <a:cs typeface="Times New Roman" panose="02020603050405020304" charset="0"/>
            </a:endParaRPr>
          </a:p>
        </p:txBody>
      </p:sp>
      <p:sp>
        <p:nvSpPr>
          <p:cNvPr id="9" name="Text Box 8"/>
          <p:cNvSpPr txBox="1"/>
          <p:nvPr/>
        </p:nvSpPr>
        <p:spPr>
          <a:xfrm>
            <a:off x="1739900" y="3161665"/>
            <a:ext cx="2431415" cy="2030095"/>
          </a:xfrm>
          <a:prstGeom prst="rect">
            <a:avLst/>
          </a:prstGeom>
          <a:noFill/>
        </p:spPr>
        <p:txBody>
          <a:bodyPr wrap="square" rtlCol="0">
            <a:spAutoFit/>
          </a:bodyPr>
          <a:p>
            <a:r>
              <a:rPr lang="en-IN" altLang="en-US">
                <a:solidFill>
                  <a:srgbClr val="5E2620"/>
                </a:solidFill>
                <a:latin typeface="Times New Roman" panose="02020603050405020304" charset="0"/>
                <a:cs typeface="Times New Roman" panose="02020603050405020304" charset="0"/>
              </a:rPr>
              <a:t>TEAM MEMBERS:</a:t>
            </a:r>
            <a:endParaRPr lang="en-IN" altLang="en-US">
              <a:solidFill>
                <a:srgbClr val="5E2620"/>
              </a:solidFill>
              <a:latin typeface="Times New Roman" panose="02020603050405020304" charset="0"/>
              <a:cs typeface="Times New Roman" panose="02020603050405020304" charset="0"/>
            </a:endParaRPr>
          </a:p>
          <a:p>
            <a:endParaRPr lang="en-IN" altLang="en-US">
              <a:solidFill>
                <a:srgbClr val="5E2620"/>
              </a:solidFill>
              <a:latin typeface="Times New Roman" panose="02020603050405020304" charset="0"/>
              <a:cs typeface="Times New Roman" panose="02020603050405020304" charset="0"/>
            </a:endParaRPr>
          </a:p>
          <a:p>
            <a:r>
              <a:rPr lang="en-IN" altLang="en-US"/>
              <a:t>            Akshaya R</a:t>
            </a:r>
            <a:endParaRPr lang="en-IN" altLang="en-US"/>
          </a:p>
          <a:p>
            <a:r>
              <a:rPr lang="en-IN" altLang="en-US"/>
              <a:t>            Asif M S</a:t>
            </a:r>
            <a:endParaRPr lang="en-IN" altLang="en-US"/>
          </a:p>
          <a:p>
            <a:r>
              <a:rPr lang="en-IN" altLang="en-US"/>
              <a:t>            Harikarasudhan K</a:t>
            </a:r>
            <a:endParaRPr lang="en-IN" altLang="en-US"/>
          </a:p>
          <a:p>
            <a:r>
              <a:rPr lang="en-IN" altLang="en-US"/>
              <a:t>            Harini T D</a:t>
            </a:r>
            <a:endParaRPr lang="en-IN" altLang="en-US"/>
          </a:p>
          <a:p>
            <a:r>
              <a:rPr lang="en-IN" altLang="en-US"/>
              <a:t>            Imthiyas F</a:t>
            </a:r>
            <a:endParaRPr lang="en-IN" altLang="en-US"/>
          </a:p>
        </p:txBody>
      </p:sp>
      <p:sp>
        <p:nvSpPr>
          <p:cNvPr id="10" name="Text Box 9"/>
          <p:cNvSpPr txBox="1"/>
          <p:nvPr/>
        </p:nvSpPr>
        <p:spPr>
          <a:xfrm>
            <a:off x="4327525" y="3161665"/>
            <a:ext cx="2649855" cy="922020"/>
          </a:xfrm>
          <a:prstGeom prst="rect">
            <a:avLst/>
          </a:prstGeom>
          <a:noFill/>
        </p:spPr>
        <p:txBody>
          <a:bodyPr wrap="square" rtlCol="0">
            <a:spAutoFit/>
          </a:bodyPr>
          <a:p>
            <a:r>
              <a:rPr lang="en-IN" altLang="en-US">
                <a:solidFill>
                  <a:srgbClr val="5E2620"/>
                </a:solidFill>
                <a:latin typeface="Times New Roman" panose="02020603050405020304" charset="0"/>
                <a:cs typeface="Times New Roman" panose="02020603050405020304" charset="0"/>
              </a:rPr>
              <a:t>PROJECT GUIDE :</a:t>
            </a:r>
            <a:endParaRPr lang="en-IN" altLang="en-US">
              <a:solidFill>
                <a:srgbClr val="5E2620"/>
              </a:solidFill>
              <a:latin typeface="Times New Roman" panose="02020603050405020304" charset="0"/>
              <a:cs typeface="Times New Roman" panose="02020603050405020304" charset="0"/>
            </a:endParaRPr>
          </a:p>
          <a:p>
            <a:endParaRPr lang="en-IN" altLang="en-US">
              <a:solidFill>
                <a:srgbClr val="5E2620"/>
              </a:solidFill>
              <a:latin typeface="Times New Roman" panose="02020603050405020304" charset="0"/>
              <a:cs typeface="Times New Roman" panose="02020603050405020304" charset="0"/>
            </a:endParaRPr>
          </a:p>
          <a:p>
            <a:r>
              <a:rPr lang="en-IN" altLang="en-US">
                <a:solidFill>
                  <a:srgbClr val="5E2620"/>
                </a:solidFill>
                <a:latin typeface="Times New Roman" panose="02020603050405020304" charset="0"/>
                <a:cs typeface="Times New Roman" panose="02020603050405020304" charset="0"/>
              </a:rPr>
              <a:t>      </a:t>
            </a:r>
            <a:r>
              <a:rPr lang="en-IN" altLang="en-US">
                <a:solidFill>
                  <a:schemeClr val="tx1"/>
                </a:solidFill>
                <a:cs typeface="+mn-lt"/>
              </a:rPr>
              <a:t>Vijaya Lakshmi D M</a:t>
            </a:r>
            <a:endParaRPr lang="en-IN" altLang="en-US">
              <a:solidFill>
                <a:schemeClr val="tx1"/>
              </a:solidFill>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19260000">
            <a:off x="7694295" y="1782445"/>
            <a:ext cx="3296285" cy="5714365"/>
          </a:xfrm>
          <a:custGeom>
            <a:avLst/>
            <a:gdLst>
              <a:gd name="connsiteX0" fmla="*/ 0 w 5596"/>
              <a:gd name="connsiteY0" fmla="*/ 0 h 9699"/>
              <a:gd name="connsiteX1" fmla="*/ 5596 w 5596"/>
              <a:gd name="connsiteY1" fmla="*/ 0 h 9699"/>
              <a:gd name="connsiteX2" fmla="*/ 5574 w 5596"/>
              <a:gd name="connsiteY2" fmla="*/ 7596 h 9699"/>
              <a:gd name="connsiteX3" fmla="*/ 3833 w 5596"/>
              <a:gd name="connsiteY3" fmla="*/ 9699 h 9699"/>
              <a:gd name="connsiteX4" fmla="*/ 0 w 5596"/>
              <a:gd name="connsiteY4" fmla="*/ 6518 h 9699"/>
              <a:gd name="connsiteX5" fmla="*/ 0 w 5596"/>
              <a:gd name="connsiteY5" fmla="*/ 0 h 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6" h="9699">
                <a:moveTo>
                  <a:pt x="0" y="0"/>
                </a:moveTo>
                <a:lnTo>
                  <a:pt x="5596" y="0"/>
                </a:lnTo>
                <a:lnTo>
                  <a:pt x="5574" y="7596"/>
                </a:lnTo>
                <a:lnTo>
                  <a:pt x="3833" y="9699"/>
                </a:lnTo>
                <a:lnTo>
                  <a:pt x="0" y="6518"/>
                </a:lnTo>
                <a:lnTo>
                  <a:pt x="0" y="0"/>
                </a:lnTo>
                <a:close/>
              </a:path>
            </a:pathLst>
          </a:custGeom>
          <a:solidFill>
            <a:srgbClr val="5E262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Calibri" panose="020F0502020204030204" charset="0"/>
              <a:cs typeface="Calibri" panose="020F0502020204030204" charset="0"/>
            </a:endParaRPr>
          </a:p>
        </p:txBody>
      </p:sp>
      <p:sp>
        <p:nvSpPr>
          <p:cNvPr id="71687" name="文本框 1997"/>
          <p:cNvSpPr txBox="1"/>
          <p:nvPr/>
        </p:nvSpPr>
        <p:spPr>
          <a:xfrm>
            <a:off x="1251585" y="1805305"/>
            <a:ext cx="4718685" cy="4408805"/>
          </a:xfrm>
          <a:prstGeom prst="rect">
            <a:avLst/>
          </a:prstGeom>
          <a:noFill/>
          <a:ln w="9525">
            <a:noFill/>
          </a:ln>
          <a:effectLst>
            <a:outerShdw sx="999" sy="999" algn="ctr" rotWithShape="0">
              <a:srgbClr val="000000"/>
            </a:outerShdw>
          </a:effectLst>
        </p:spPr>
        <p:txBody>
          <a:bodyPr wrap="square" anchor="t">
            <a:spAutoFit/>
          </a:bodyPr>
          <a:lstStyle/>
          <a:p>
            <a:pPr marL="285750" lvl="0" indent="-285750" algn="l">
              <a:lnSpc>
                <a:spcPct val="120000"/>
              </a:lnSpc>
              <a:buFont typeface="Arial" panose="020B0604020202020204" pitchFamily="34" charset="0"/>
              <a:buChar char="•"/>
            </a:pPr>
            <a:r>
              <a:rPr lang="en-US" altLang="zh-CN"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rPr>
              <a:t>Food is essential for human life and has been the concern of many healthcare conventions.</a:t>
            </a:r>
            <a:endParaRPr lang="en-US" altLang="zh-CN"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endParaRPr>
          </a:p>
          <a:p>
            <a:pPr marL="285750" lvl="0" indent="-285750" algn="l">
              <a:lnSpc>
                <a:spcPct val="120000"/>
              </a:lnSpc>
              <a:buFont typeface="Arial" panose="020B0604020202020204" pitchFamily="34" charset="0"/>
              <a:buChar char="•"/>
            </a:pPr>
            <a:r>
              <a:rPr lang="en-US" altLang="zh-CN"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rPr>
              <a:t>Nutritional analysis is the process of determining the nutritional content of food</a:t>
            </a:r>
            <a:r>
              <a:rPr lang="en-IN" altLang="en-US"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rPr>
              <a:t>.</a:t>
            </a:r>
            <a:endParaRPr lang="en-IN" altLang="en-US"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endParaRPr>
          </a:p>
          <a:p>
            <a:pPr marL="285750" lvl="0" indent="-285750" algn="l">
              <a:lnSpc>
                <a:spcPct val="120000"/>
              </a:lnSpc>
              <a:buFont typeface="Arial" panose="020B0604020202020204" pitchFamily="34" charset="0"/>
              <a:buChar char="•"/>
            </a:pPr>
            <a:r>
              <a:rPr lang="en-IN" altLang="en-US"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rPr>
              <a:t>Our project is based on deep learning where we use convolution neural network (CNN) algorithm for detecting the nutrition based on the captured image of fruit.</a:t>
            </a:r>
            <a:endParaRPr lang="en-IN" altLang="en-US"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endParaRPr>
          </a:p>
          <a:p>
            <a:pPr marL="285750" lvl="0" indent="-285750" algn="l">
              <a:lnSpc>
                <a:spcPct val="120000"/>
              </a:lnSpc>
              <a:buFont typeface="Arial" panose="020B0604020202020204" pitchFamily="34" charset="0"/>
              <a:buChar char="•"/>
            </a:pPr>
            <a:r>
              <a:rPr lang="en-IN" altLang="en-US"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rPr>
              <a:t>All the modules intergrated through IBM WATSON which acts as a question answering machine.</a:t>
            </a:r>
            <a:endParaRPr lang="en-IN" altLang="en-US"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endParaRPr>
          </a:p>
          <a:p>
            <a:pPr marL="285750" lvl="0" indent="-285750" algn="l">
              <a:lnSpc>
                <a:spcPct val="120000"/>
              </a:lnSpc>
              <a:buFont typeface="Arial" panose="020B0604020202020204" pitchFamily="34" charset="0"/>
              <a:buChar char="•"/>
            </a:pPr>
            <a:r>
              <a:rPr lang="en-IN" altLang="en-US"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rPr>
              <a:t> Nutrition analysis are stored in IBM cloud for keeping track on nutrition pattern.</a:t>
            </a:r>
            <a:endParaRPr lang="en-IN" altLang="en-US" dirty="0">
              <a:solidFill>
                <a:srgbClr val="404040"/>
              </a:solidFill>
              <a:latin typeface="Times New Roman" panose="02020603050405020304" charset="0"/>
              <a:ea typeface="Calibri" panose="020F0502020204030204" charset="0"/>
              <a:cs typeface="Times New Roman" panose="02020603050405020304" charset="0"/>
              <a:sym typeface="SimSun" panose="02010600030101010101" pitchFamily="2" charset="-122"/>
            </a:endParaRPr>
          </a:p>
        </p:txBody>
      </p:sp>
      <p:sp>
        <p:nvSpPr>
          <p:cNvPr id="71688" name="文本框 2000"/>
          <p:cNvSpPr txBox="1"/>
          <p:nvPr/>
        </p:nvSpPr>
        <p:spPr>
          <a:xfrm>
            <a:off x="814705" y="1036955"/>
            <a:ext cx="2172335" cy="460375"/>
          </a:xfrm>
          <a:prstGeom prst="rect">
            <a:avLst/>
          </a:prstGeom>
          <a:solidFill>
            <a:srgbClr val="5E2620"/>
          </a:solidFill>
          <a:ln w="9525">
            <a:noFill/>
            <a:miter/>
          </a:ln>
          <a:effectLst>
            <a:outerShdw sx="999" sy="999" algn="ctr" rotWithShape="0">
              <a:srgbClr val="000000"/>
            </a:outerShdw>
          </a:effectLst>
        </p:spPr>
        <p:txBody>
          <a:bodyPr wrap="square" anchor="t">
            <a:spAutoFit/>
          </a:bodyPr>
          <a:lstStyle/>
          <a:p>
            <a:pPr lvl="0" algn="l"/>
            <a:r>
              <a:rPr lang="en-IN" altLang="zh-CN" sz="2400">
                <a:solidFill>
                  <a:schemeClr val="bg1"/>
                </a:solidFill>
                <a:latin typeface="Times New Roman" panose="02020603050405020304" charset="0"/>
                <a:ea typeface="Calibri" panose="020F0502020204030204" charset="0"/>
                <a:cs typeface="Times New Roman" panose="02020603050405020304" charset="0"/>
                <a:sym typeface="+mn-ea"/>
              </a:rPr>
              <a:t>ABSTRACT</a:t>
            </a:r>
            <a:endParaRPr lang="en-IN" altLang="zh-CN" sz="2400">
              <a:solidFill>
                <a:schemeClr val="bg1"/>
              </a:solidFill>
              <a:latin typeface="Times New Roman" panose="02020603050405020304" charset="0"/>
              <a:ea typeface="Calibri" panose="020F0502020204030204" charset="0"/>
              <a:cs typeface="Times New Roman" panose="02020603050405020304" charset="0"/>
              <a:sym typeface="+mn-ea"/>
            </a:endParaRPr>
          </a:p>
        </p:txBody>
      </p:sp>
      <p:pic>
        <p:nvPicPr>
          <p:cNvPr id="3" name="Content Placeholder 2" descr="assortment-of-colorful-ripe-tropical-fruits-top-royalty-free-image-995518546-1564092355"/>
          <p:cNvPicPr>
            <a:picLocks noChangeAspect="1"/>
          </p:cNvPicPr>
          <p:nvPr>
            <p:ph/>
          </p:nvPr>
        </p:nvPicPr>
        <p:blipFill>
          <a:blip r:embed="rId1"/>
          <a:stretch>
            <a:fillRect/>
          </a:stretch>
        </p:blipFill>
        <p:spPr>
          <a:xfrm rot="13860000">
            <a:off x="6780530" y="2916555"/>
            <a:ext cx="6255385" cy="3309620"/>
          </a:xfrm>
          <a:prstGeom prst="rect">
            <a:avLst/>
          </a:prstGeom>
          <a:ln w="76200">
            <a:solidFill>
              <a:schemeClr val="bg1">
                <a:lumMod val="95000"/>
              </a:schemeClr>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8" name="文本框 2000"/>
          <p:cNvSpPr txBox="1"/>
          <p:nvPr/>
        </p:nvSpPr>
        <p:spPr>
          <a:xfrm>
            <a:off x="327660" y="440055"/>
            <a:ext cx="3323590" cy="460375"/>
          </a:xfrm>
          <a:prstGeom prst="rect">
            <a:avLst/>
          </a:prstGeom>
          <a:solidFill>
            <a:srgbClr val="5E2620"/>
          </a:solidFill>
          <a:ln w="9525">
            <a:noFill/>
            <a:miter/>
          </a:ln>
          <a:effectLst>
            <a:outerShdw sx="999" sy="999" algn="ctr" rotWithShape="0">
              <a:srgbClr val="000000"/>
            </a:outerShdw>
          </a:effectLst>
        </p:spPr>
        <p:txBody>
          <a:bodyPr wrap="square" anchor="t">
            <a:spAutoFit/>
          </a:bodyPr>
          <a:p>
            <a:pPr lvl="0" algn="l"/>
            <a:r>
              <a:rPr lang="en-IN" altLang="zh-CN" sz="2400">
                <a:solidFill>
                  <a:schemeClr val="bg1"/>
                </a:solidFill>
                <a:latin typeface="Times New Roman" panose="02020603050405020304" charset="0"/>
                <a:ea typeface="Calibri" panose="020F0502020204030204" charset="0"/>
                <a:cs typeface="Times New Roman" panose="02020603050405020304" charset="0"/>
                <a:sym typeface="+mn-ea"/>
              </a:rPr>
              <a:t>LITRATURE SURVEY</a:t>
            </a:r>
            <a:endParaRPr lang="en-IN" altLang="zh-CN" sz="2400">
              <a:solidFill>
                <a:schemeClr val="bg1"/>
              </a:solidFill>
              <a:latin typeface="Times New Roman" panose="02020603050405020304" charset="0"/>
              <a:ea typeface="Calibri" panose="020F0502020204030204" charset="0"/>
              <a:cs typeface="Times New Roman" panose="02020603050405020304" charset="0"/>
              <a:sym typeface="+mn-ea"/>
            </a:endParaRPr>
          </a:p>
        </p:txBody>
      </p:sp>
      <p:sp>
        <p:nvSpPr>
          <p:cNvPr id="3" name="Text Box 2"/>
          <p:cNvSpPr txBox="1"/>
          <p:nvPr/>
        </p:nvSpPr>
        <p:spPr>
          <a:xfrm>
            <a:off x="621030" y="900430"/>
            <a:ext cx="10950575" cy="4799965"/>
          </a:xfrm>
          <a:prstGeom prst="rect">
            <a:avLst/>
          </a:prstGeom>
          <a:noFill/>
        </p:spPr>
        <p:txBody>
          <a:bodyPr wrap="square" rtlCol="0">
            <a:spAutoFit/>
          </a:bodyPr>
          <a:p>
            <a:pPr indent="0">
              <a:buNone/>
            </a:pPr>
            <a:r>
              <a:rPr lang="en-IN" altLang="en-US" b="1"/>
              <a:t>1.</a:t>
            </a:r>
            <a:r>
              <a:rPr lang="en-US" b="1"/>
              <a:t>Author: Raikwar H., Jain H. and Baghel,A.</a:t>
            </a:r>
            <a:endParaRPr lang="en-US" b="1"/>
          </a:p>
          <a:p>
            <a:pPr indent="0">
              <a:buNone/>
            </a:pPr>
            <a:r>
              <a:rPr lang="en-US" b="1"/>
              <a:t>Title: Calorie Estimation from Fast Food Images Using Support Vector Machine</a:t>
            </a:r>
            <a:endParaRPr lang="en-US" b="1"/>
          </a:p>
          <a:p>
            <a:pPr indent="0">
              <a:buNone/>
            </a:pPr>
            <a:r>
              <a:rPr lang="en-US" b="1"/>
              <a:t>Year: 2019</a:t>
            </a:r>
            <a:endParaRPr lang="en-US" b="1"/>
          </a:p>
          <a:p>
            <a:pPr indent="0">
              <a:buNone/>
            </a:pPr>
            <a:r>
              <a:rPr lang="en-US"/>
              <a:t>Proposed a model which focused on estimation of number of calories in the food item by just taking its image as</a:t>
            </a:r>
            <a:endParaRPr lang="en-US"/>
          </a:p>
          <a:p>
            <a:pPr indent="0">
              <a:buNone/>
            </a:pPr>
            <a:r>
              <a:rPr lang="en-US"/>
              <a:t>input using SVM. The proposed model applies some techniques of image processing followed by feature</a:t>
            </a:r>
            <a:endParaRPr lang="en-US"/>
          </a:p>
          <a:p>
            <a:pPr indent="0">
              <a:buNone/>
            </a:pPr>
            <a:r>
              <a:rPr lang="en-US"/>
              <a:t>extraction. The authors designed the dataset, applied this dataset to some image processing techniques, then</a:t>
            </a:r>
            <a:endParaRPr lang="en-US"/>
          </a:p>
          <a:p>
            <a:pPr indent="0">
              <a:buNone/>
            </a:pPr>
            <a:r>
              <a:rPr lang="en-US"/>
              <a:t>processed dataset is applied to the feature extraction process. The features extracted from all the images are</a:t>
            </a:r>
            <a:endParaRPr lang="en-US"/>
          </a:p>
          <a:p>
            <a:pPr indent="0">
              <a:buNone/>
            </a:pPr>
            <a:r>
              <a:rPr lang="en-US"/>
              <a:t>then applied to the classifier support vector machine (SVM) which classifies the images in different classes as</a:t>
            </a:r>
            <a:endParaRPr lang="en-US"/>
          </a:p>
          <a:p>
            <a:pPr indent="0">
              <a:buNone/>
            </a:pPr>
            <a:r>
              <a:rPr lang="en-US"/>
              <a:t>specified in the learning algorithm. </a:t>
            </a:r>
            <a:endParaRPr lang="en-US"/>
          </a:p>
          <a:p>
            <a:pPr indent="0">
              <a:buNone/>
            </a:pPr>
            <a:r>
              <a:rPr lang="en-IN" altLang="en-US" b="1">
                <a:sym typeface="+mn-ea"/>
              </a:rPr>
              <a:t>2.A</a:t>
            </a:r>
            <a:r>
              <a:rPr lang="en-US" b="1">
                <a:sym typeface="+mn-ea"/>
              </a:rPr>
              <a:t>uthor:J R Rajayogi</a:t>
            </a:r>
            <a:r>
              <a:rPr lang="en-IN" altLang="en-US" b="1">
                <a:sym typeface="+mn-ea"/>
              </a:rPr>
              <a:t> ,</a:t>
            </a:r>
            <a:r>
              <a:rPr lang="en-US" b="1">
                <a:sym typeface="+mn-ea"/>
              </a:rPr>
              <a:t>G Manjunath</a:t>
            </a:r>
            <a:r>
              <a:rPr lang="en-IN" altLang="en-US" b="1">
                <a:sym typeface="+mn-ea"/>
              </a:rPr>
              <a:t>, </a:t>
            </a:r>
            <a:r>
              <a:rPr lang="en-US" b="1">
                <a:sym typeface="+mn-ea"/>
              </a:rPr>
              <a:t>G Shobha</a:t>
            </a:r>
            <a:endParaRPr lang="en-US" b="1">
              <a:sym typeface="+mn-ea"/>
            </a:endParaRPr>
          </a:p>
          <a:p>
            <a:pPr indent="0">
              <a:buNone/>
            </a:pPr>
            <a:r>
              <a:rPr lang="en-US" b="1">
                <a:sym typeface="+mn-ea"/>
              </a:rPr>
              <a:t>Title: Indian Food Image Classification with Transfer Learning</a:t>
            </a:r>
            <a:endParaRPr lang="en-US" b="1">
              <a:sym typeface="+mn-ea"/>
            </a:endParaRPr>
          </a:p>
          <a:p>
            <a:pPr indent="0">
              <a:buNone/>
            </a:pPr>
            <a:r>
              <a:rPr lang="en-US" b="1">
                <a:sym typeface="+mn-ea"/>
              </a:rPr>
              <a:t>Year: 20</a:t>
            </a:r>
            <a:r>
              <a:rPr lang="en-IN" altLang="en-US" b="1">
                <a:sym typeface="+mn-ea"/>
              </a:rPr>
              <a:t>19</a:t>
            </a:r>
            <a:endParaRPr lang="en-US" b="1"/>
          </a:p>
          <a:p>
            <a:pPr indent="0">
              <a:buNone/>
            </a:pPr>
            <a:r>
              <a:rPr lang="en-US">
                <a:sym typeface="+mn-ea"/>
              </a:rPr>
              <a:t> In this paper image classification is performed on Indian food dataset using different transfer learning techniques.Unlike the traditional methods of building a model from the scratch, pre trained models are used in this project which saves the computation time and cost and also has given better results. The Indian food dataset of 20 classes with 500 images in each class is used for training and validating. The models used are IncceptionV3, VGG16, VGG19 and ResNet</a:t>
            </a:r>
            <a:endParaRPr 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30860" y="854710"/>
            <a:ext cx="10950575" cy="3415030"/>
          </a:xfrm>
          <a:prstGeom prst="rect">
            <a:avLst/>
          </a:prstGeom>
          <a:noFill/>
        </p:spPr>
        <p:txBody>
          <a:bodyPr wrap="square" rtlCol="0">
            <a:spAutoFit/>
          </a:bodyPr>
          <a:p>
            <a:pPr indent="0">
              <a:buNone/>
            </a:pPr>
            <a:r>
              <a:rPr lang="en-IN" altLang="en-US" b="1"/>
              <a:t>3.Author: Pathanjali, C., Salis, V.E., Jalaja, G. and Latha, A.</a:t>
            </a:r>
            <a:endParaRPr lang="en-IN" altLang="en-US" b="1"/>
          </a:p>
          <a:p>
            <a:pPr indent="0">
              <a:buNone/>
            </a:pPr>
            <a:r>
              <a:rPr lang="en-US" b="1"/>
              <a:t>Title: A Comparative Study of Indian Food Image Classification Using K-Nearest-Neighbour and Support_x0002_Vector-Machines</a:t>
            </a:r>
            <a:endParaRPr lang="en-US" b="1"/>
          </a:p>
          <a:p>
            <a:pPr indent="0">
              <a:buNone/>
            </a:pPr>
            <a:r>
              <a:rPr lang="en-US" b="1"/>
              <a:t>Year: 2020</a:t>
            </a:r>
            <a:endParaRPr lang="en-US" b="1"/>
          </a:p>
          <a:p>
            <a:pPr indent="0">
              <a:buNone/>
            </a:pPr>
            <a:r>
              <a:rPr lang="en-US"/>
              <a:t>Proposed an automatic food detection system that detects and recognizes varieties of Indian food. The</a:t>
            </a:r>
            <a:endParaRPr lang="en-US"/>
          </a:p>
          <a:p>
            <a:pPr indent="0">
              <a:buNone/>
            </a:pPr>
            <a:r>
              <a:rPr lang="en-US"/>
              <a:t>proposed food recognition system is developed in such a way that it can classify the Indian food items based</a:t>
            </a:r>
            <a:endParaRPr lang="en-US"/>
          </a:p>
          <a:p>
            <a:pPr indent="0">
              <a:buNone/>
            </a:pPr>
            <a:r>
              <a:rPr lang="en-US"/>
              <a:t>on two different classification models i.e., SVM and KNN. The proposed system uses a combined colour and</a:t>
            </a:r>
            <a:endParaRPr lang="en-US"/>
          </a:p>
          <a:p>
            <a:pPr indent="0">
              <a:buNone/>
            </a:pPr>
            <a:r>
              <a:rPr lang="en-US"/>
              <a:t>shape features. A comparative study on the performance of both the classification models is performed.</a:t>
            </a:r>
            <a:endParaRPr lang="en-US"/>
          </a:p>
          <a:p>
            <a:pPr indent="0">
              <a:buNone/>
            </a:pPr>
            <a:r>
              <a:rPr lang="en-US"/>
              <a:t>Parameters such as food density tables, colour, and shape acknowledgment as a part of image processing,</a:t>
            </a:r>
            <a:endParaRPr lang="en-US"/>
          </a:p>
          <a:p>
            <a:pPr indent="0">
              <a:buNone/>
            </a:pPr>
            <a:r>
              <a:rPr lang="en-US"/>
              <a:t>and classification with the SVM and KNN have been considered. The data set contains the feature vector</a:t>
            </a:r>
            <a:endParaRPr lang="en-US"/>
          </a:p>
          <a:p>
            <a:pPr indent="0">
              <a:buNone/>
            </a:pPr>
            <a:r>
              <a:rPr lang="en-US"/>
              <a:t>extracted from the sample images </a:t>
            </a:r>
            <a:endParaRPr lang="en-US"/>
          </a:p>
          <a:p>
            <a:pPr indent="0">
              <a:buNone/>
            </a:pPr>
            <a:endParaRPr 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7" name="文本框 22"/>
          <p:cNvSpPr txBox="1"/>
          <p:nvPr/>
        </p:nvSpPr>
        <p:spPr>
          <a:xfrm flipH="1">
            <a:off x="3572510" y="2260600"/>
            <a:ext cx="2237105" cy="1899920"/>
          </a:xfrm>
          <a:prstGeom prst="rect">
            <a:avLst/>
          </a:prstGeom>
          <a:noFill/>
          <a:ln w="9525">
            <a:noFill/>
          </a:ln>
          <a:effectLst>
            <a:outerShdw sx="999" sy="999" algn="ctr" rotWithShape="0">
              <a:srgbClr val="000000"/>
            </a:outerShdw>
          </a:effectLst>
        </p:spPr>
        <p:txBody>
          <a:bodyPr wrap="square" anchor="t">
            <a:spAutoFit/>
          </a:bodyPr>
          <a:lstStyle/>
          <a:p>
            <a:pPr lvl="0" algn="just">
              <a:lnSpc>
                <a:spcPct val="120000"/>
              </a:lnSpc>
            </a:pPr>
            <a:r>
              <a:rPr lang="en-US" altLang="zh-CN" sz="1400" dirty="0">
                <a:solidFill>
                  <a:schemeClr val="bg1"/>
                </a:solidFill>
                <a:latin typeface="Calibri" panose="020F0502020204030204" charset="0"/>
                <a:ea typeface="Calibri" panose="020F0502020204030204" charset="0"/>
                <a:cs typeface="Calibri" panose="020F0502020204030204" charset="0"/>
                <a:sym typeface="SimSun" panose="02010600030101010101" pitchFamily="2" charset="-122"/>
              </a:rPr>
              <a:t>Click here to add content of the text, and brief explain your point of view.Click here to add content of the text, and brief explain your point of view.</a:t>
            </a:r>
            <a:endParaRPr lang="en-US" altLang="zh-CN" sz="1400" dirty="0">
              <a:solidFill>
                <a:schemeClr val="bg1"/>
              </a:solidFill>
              <a:latin typeface="Calibri" panose="020F0502020204030204" charset="0"/>
              <a:ea typeface="Calibri" panose="020F0502020204030204" charset="0"/>
              <a:cs typeface="Calibri" panose="020F0502020204030204" charset="0"/>
              <a:sym typeface="SimSun" panose="02010600030101010101" pitchFamily="2" charset="-122"/>
            </a:endParaRPr>
          </a:p>
        </p:txBody>
      </p:sp>
      <p:sp>
        <p:nvSpPr>
          <p:cNvPr id="10250" name="文本框 20"/>
          <p:cNvSpPr txBox="1"/>
          <p:nvPr/>
        </p:nvSpPr>
        <p:spPr>
          <a:xfrm flipH="1">
            <a:off x="3732530" y="1552575"/>
            <a:ext cx="2077085" cy="378460"/>
          </a:xfrm>
          <a:prstGeom prst="rect">
            <a:avLst/>
          </a:prstGeom>
          <a:noFill/>
          <a:ln w="9525">
            <a:noFill/>
            <a:miter/>
          </a:ln>
          <a:effectLst>
            <a:outerShdw sx="999" sy="999" algn="ctr" rotWithShape="0">
              <a:srgbClr val="000000"/>
            </a:outerShdw>
          </a:effectLst>
        </p:spPr>
        <p:txBody>
          <a:bodyPr wrap="square" anchor="t">
            <a:spAutoFit/>
          </a:bodyPr>
          <a:lstStyle/>
          <a:p>
            <a:pPr lvl="0" algn="ctr" fontAlgn="base"/>
            <a:r>
              <a:rPr lang="zh-CN" altLang="en-US" sz="1865" strike="noStrike" noProof="1">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Enter title</a:t>
            </a:r>
            <a:endParaRPr lang="zh-CN" altLang="en-US" sz="1865" strike="noStrike" noProof="1">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sp>
        <p:nvSpPr>
          <p:cNvPr id="71688" name="文本框 2000"/>
          <p:cNvSpPr txBox="1"/>
          <p:nvPr/>
        </p:nvSpPr>
        <p:spPr>
          <a:xfrm>
            <a:off x="0" y="0"/>
            <a:ext cx="2618740" cy="460375"/>
          </a:xfrm>
          <a:prstGeom prst="rect">
            <a:avLst/>
          </a:prstGeom>
          <a:solidFill>
            <a:srgbClr val="5E2620"/>
          </a:solidFill>
          <a:ln w="9525">
            <a:noFill/>
            <a:miter/>
          </a:ln>
          <a:effectLst>
            <a:outerShdw sx="999" sy="999" algn="ctr" rotWithShape="0">
              <a:srgbClr val="000000"/>
            </a:outerShdw>
          </a:effectLst>
        </p:spPr>
        <p:txBody>
          <a:bodyPr wrap="square" anchor="t">
            <a:spAutoFit/>
          </a:bodyPr>
          <a:p>
            <a:pPr lvl="0" algn="l"/>
            <a:r>
              <a:rPr lang="en-IN" altLang="zh-CN" sz="2400">
                <a:solidFill>
                  <a:schemeClr val="bg1"/>
                </a:solidFill>
                <a:latin typeface="Times New Roman" panose="02020603050405020304" charset="0"/>
                <a:ea typeface="Calibri" panose="020F0502020204030204" charset="0"/>
                <a:cs typeface="Times New Roman" panose="02020603050405020304" charset="0"/>
                <a:sym typeface="+mn-ea"/>
              </a:rPr>
              <a:t>EMPATHY MAP</a:t>
            </a:r>
            <a:endParaRPr lang="en-IN" altLang="zh-CN" sz="2400">
              <a:solidFill>
                <a:schemeClr val="bg1"/>
              </a:solidFill>
              <a:latin typeface="Times New Roman" panose="02020603050405020304" charset="0"/>
              <a:ea typeface="Calibri" panose="020F0502020204030204" charset="0"/>
              <a:cs typeface="Times New Roman" panose="02020603050405020304" charset="0"/>
              <a:sym typeface="+mn-ea"/>
            </a:endParaRPr>
          </a:p>
        </p:txBody>
      </p:sp>
      <p:pic>
        <p:nvPicPr>
          <p:cNvPr id="4" name="Content Placeholder 3" descr="Untitled (2)"/>
          <p:cNvPicPr>
            <a:picLocks noChangeAspect="1"/>
          </p:cNvPicPr>
          <p:nvPr>
            <p:ph/>
          </p:nvPr>
        </p:nvPicPr>
        <p:blipFill>
          <a:blip r:embed="rId1"/>
          <a:srcRect l="1071" t="33872" r="7065" b="1061"/>
          <a:stretch>
            <a:fillRect/>
          </a:stretch>
        </p:blipFill>
        <p:spPr>
          <a:xfrm>
            <a:off x="0" y="459740"/>
            <a:ext cx="12191365" cy="64757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文本框 20"/>
          <p:cNvSpPr txBox="1"/>
          <p:nvPr/>
        </p:nvSpPr>
        <p:spPr>
          <a:xfrm flipH="1">
            <a:off x="1417320" y="5158740"/>
            <a:ext cx="1807845" cy="337185"/>
          </a:xfrm>
          <a:prstGeom prst="rect">
            <a:avLst/>
          </a:prstGeom>
          <a:noFill/>
          <a:ln w="9525">
            <a:noFill/>
          </a:ln>
          <a:effectLst>
            <a:outerShdw sx="999" sy="999" algn="ctr" rotWithShape="0">
              <a:srgbClr val="000000"/>
            </a:outerShdw>
          </a:effectLst>
        </p:spPr>
        <p:txBody>
          <a:bodyPr wrap="square" anchor="t">
            <a:spAutoFit/>
          </a:bodyPr>
          <a:lstStyle/>
          <a:p>
            <a:pPr lvl="0" algn="ctr"/>
            <a:r>
              <a:rPr lang="zh-CN" altLang="en-US" sz="16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rPr>
              <a:t>Enter title</a:t>
            </a:r>
            <a:endParaRPr lang="zh-CN" altLang="en-US" sz="1600">
              <a:solidFill>
                <a:schemeClr val="bg1"/>
              </a:solidFill>
              <a:latin typeface="Calibri" panose="020F0502020204030204" charset="0"/>
              <a:ea typeface="Calibri" panose="020F0502020204030204" charset="0"/>
              <a:cs typeface="Calibri" panose="020F0502020204030204" charset="0"/>
              <a:sym typeface="Arial" panose="020B0604020202020204" pitchFamily="34" charset="0"/>
            </a:endParaRPr>
          </a:p>
        </p:txBody>
      </p:sp>
      <p:cxnSp>
        <p:nvCxnSpPr>
          <p:cNvPr id="97" name="直接连接符 96"/>
          <p:cNvCxnSpPr/>
          <p:nvPr/>
        </p:nvCxnSpPr>
        <p:spPr>
          <a:xfrm>
            <a:off x="1537970" y="5544820"/>
            <a:ext cx="1532890" cy="0"/>
          </a:xfrm>
          <a:prstGeom prst="line">
            <a:avLst/>
          </a:prstGeom>
          <a:ln w="15875">
            <a:solidFill>
              <a:schemeClr val="bg1"/>
            </a:solidFill>
            <a:prstDash val="solid"/>
          </a:ln>
          <a:effectLst/>
        </p:spPr>
        <p:style>
          <a:lnRef idx="1">
            <a:schemeClr val="accent1"/>
          </a:lnRef>
          <a:fillRef idx="0">
            <a:schemeClr val="accent1"/>
          </a:fillRef>
          <a:effectRef idx="0">
            <a:schemeClr val="accent1"/>
          </a:effectRef>
          <a:fontRef idx="minor">
            <a:schemeClr val="tx1"/>
          </a:fontRef>
        </p:style>
      </p:cxnSp>
      <p:sp>
        <p:nvSpPr>
          <p:cNvPr id="71688" name="文本框 2000"/>
          <p:cNvSpPr txBox="1"/>
          <p:nvPr/>
        </p:nvSpPr>
        <p:spPr>
          <a:xfrm>
            <a:off x="4102100" y="406400"/>
            <a:ext cx="3510280" cy="460375"/>
          </a:xfrm>
          <a:prstGeom prst="rect">
            <a:avLst/>
          </a:prstGeom>
          <a:solidFill>
            <a:srgbClr val="5E2620"/>
          </a:solidFill>
          <a:ln w="9525">
            <a:noFill/>
            <a:miter/>
          </a:ln>
          <a:effectLst>
            <a:outerShdw sx="999" sy="999" algn="ctr" rotWithShape="0">
              <a:srgbClr val="000000"/>
            </a:outerShdw>
          </a:effectLst>
        </p:spPr>
        <p:txBody>
          <a:bodyPr wrap="square" anchor="t">
            <a:spAutoFit/>
          </a:bodyPr>
          <a:p>
            <a:pPr lvl="0" algn="l"/>
            <a:r>
              <a:rPr lang="en-IN" altLang="zh-CN" sz="2400">
                <a:solidFill>
                  <a:schemeClr val="bg1"/>
                </a:solidFill>
                <a:latin typeface="Times New Roman" panose="02020603050405020304" charset="0"/>
                <a:ea typeface="Calibri" panose="020F0502020204030204" charset="0"/>
                <a:cs typeface="Times New Roman" panose="02020603050405020304" charset="0"/>
                <a:sym typeface="+mn-ea"/>
              </a:rPr>
              <a:t>PROPOSED SOLUTION</a:t>
            </a:r>
            <a:endParaRPr lang="en-IN" altLang="zh-CN" sz="2400">
              <a:solidFill>
                <a:schemeClr val="bg1"/>
              </a:solidFill>
              <a:latin typeface="Times New Roman" panose="02020603050405020304" charset="0"/>
              <a:ea typeface="Calibri" panose="020F0502020204030204" charset="0"/>
              <a:cs typeface="Times New Roman" panose="02020603050405020304" charset="0"/>
              <a:sym typeface="+mn-ea"/>
            </a:endParaRPr>
          </a:p>
        </p:txBody>
      </p:sp>
      <p:sp>
        <p:nvSpPr>
          <p:cNvPr id="3" name="Text Box 2"/>
          <p:cNvSpPr txBox="1"/>
          <p:nvPr/>
        </p:nvSpPr>
        <p:spPr>
          <a:xfrm>
            <a:off x="1537970" y="866775"/>
            <a:ext cx="8929370" cy="4399915"/>
          </a:xfrm>
          <a:prstGeom prst="rect">
            <a:avLst/>
          </a:prstGeom>
          <a:noFill/>
        </p:spPr>
        <p:txBody>
          <a:bodyPr wrap="square" rtlCol="0">
            <a:spAutoFit/>
          </a:bodyPr>
          <a:p>
            <a:pPr marL="285750" indent="-285750">
              <a:buFont typeface="Arial" panose="020B0604020202020204" pitchFamily="34" charset="0"/>
              <a:buChar char="•"/>
            </a:pPr>
            <a:r>
              <a:rPr sz="2000"/>
              <a:t>In this project , I propose an assistive nutrition level tracking system to help</a:t>
            </a:r>
            <a:endParaRPr sz="2000"/>
          </a:p>
          <a:p>
            <a:pPr indent="0">
              <a:buFont typeface="Arial" panose="020B0604020202020204" pitchFamily="34" charset="0"/>
              <a:buNone/>
            </a:pPr>
            <a:r>
              <a:rPr lang="en-IN" sz="2000"/>
              <a:t>      fitness enthusiasts</a:t>
            </a:r>
            <a:r>
              <a:rPr sz="2000"/>
              <a:t> succeed in their fight against diet-related health conditions. </a:t>
            </a:r>
            <a:endParaRPr sz="2000"/>
          </a:p>
          <a:p>
            <a:pPr marL="285750" indent="-285750">
              <a:buFont typeface="Arial" panose="020B0604020202020204" pitchFamily="34" charset="0"/>
              <a:buChar char="•"/>
            </a:pPr>
            <a:r>
              <a:rPr sz="2000"/>
              <a:t>The main aim of the project is to build a model which is used for classifying the fruit depend</a:t>
            </a:r>
            <a:r>
              <a:rPr lang="en-IN" sz="2000"/>
              <a:t>ing</a:t>
            </a:r>
            <a:r>
              <a:rPr sz="2000"/>
              <a:t> on the different characteristics like colour, shape, texture etc. </a:t>
            </a:r>
            <a:endParaRPr sz="2000"/>
          </a:p>
          <a:p>
            <a:pPr marL="285750" indent="-285750">
              <a:buFont typeface="Arial" panose="020B0604020202020204" pitchFamily="34" charset="0"/>
              <a:buChar char="•"/>
            </a:pPr>
            <a:r>
              <a:rPr sz="2000"/>
              <a:t>Here the user can capture the images of different fruits and then the image will be sent the trained model. The model analyses the image and detect the nutrition based on the fruits like (Sugar, Fibre, Protein, Calories, etc.).</a:t>
            </a:r>
            <a:endParaRPr sz="2000"/>
          </a:p>
          <a:p>
            <a:pPr marL="285750" indent="-285750">
              <a:buFont typeface="Arial" panose="020B0604020202020204" pitchFamily="34" charset="0"/>
              <a:buChar char="•"/>
            </a:pPr>
            <a:r>
              <a:rPr lang="en-IN" sz="2000"/>
              <a:t>It</a:t>
            </a:r>
            <a:r>
              <a:rPr sz="2000"/>
              <a:t> is deep learning based system </a:t>
            </a:r>
            <a:r>
              <a:rPr lang="en-IN" sz="2000"/>
              <a:t>where we use CNN algorithm to classify and further using it to satisfy t</a:t>
            </a:r>
            <a:r>
              <a:rPr sz="2000"/>
              <a:t>he need to measures daily nutrition</a:t>
            </a:r>
            <a:r>
              <a:rPr lang="en-IN" sz="2000"/>
              <a:t> intake</a:t>
            </a:r>
            <a:r>
              <a:rPr sz="2000"/>
              <a:t> value</a:t>
            </a:r>
            <a:r>
              <a:rPr lang="en-IN" sz="2000"/>
              <a:t>.</a:t>
            </a:r>
            <a:endParaRPr sz="2000"/>
          </a:p>
          <a:p>
            <a:pPr marL="285750" indent="-285750">
              <a:buFont typeface="Arial" panose="020B0604020202020204" pitchFamily="34" charset="0"/>
              <a:buChar char="•"/>
            </a:pPr>
            <a:r>
              <a:rPr lang="en-IN" sz="2000"/>
              <a:t>The </a:t>
            </a:r>
            <a:r>
              <a:rPr sz="2000"/>
              <a:t>value of nutrition </a:t>
            </a:r>
            <a:r>
              <a:rPr lang="en-IN" sz="2000"/>
              <a:t>intake</a:t>
            </a:r>
            <a:r>
              <a:rPr sz="2000"/>
              <a:t> are record</a:t>
            </a:r>
            <a:r>
              <a:rPr lang="en-IN" sz="2000"/>
              <a:t>ed</a:t>
            </a:r>
            <a:r>
              <a:rPr sz="2000"/>
              <a:t>.</a:t>
            </a:r>
            <a:endParaRPr sz="2000"/>
          </a:p>
          <a:p>
            <a:pPr marL="285750" indent="-285750">
              <a:buFont typeface="Arial" panose="020B0604020202020204" pitchFamily="34" charset="0"/>
              <a:buChar char="•"/>
            </a:pPr>
            <a:r>
              <a:rPr sz="2000"/>
              <a:t>Hence, we proposed a measurement method to estimate the </a:t>
            </a:r>
            <a:r>
              <a:rPr lang="en-IN" sz="2000"/>
              <a:t>amount</a:t>
            </a:r>
            <a:r>
              <a:rPr sz="2000"/>
              <a:t> of nutrition</a:t>
            </a:r>
            <a:endParaRPr sz="2000"/>
          </a:p>
          <a:p>
            <a:pPr indent="0">
              <a:buFont typeface="Arial" panose="020B0604020202020204" pitchFamily="34" charset="0"/>
              <a:buNone/>
            </a:pPr>
            <a:r>
              <a:rPr lang="en-IN" sz="2000"/>
              <a:t>      </a:t>
            </a:r>
            <a:r>
              <a:rPr sz="2000"/>
              <a:t>from different </a:t>
            </a:r>
            <a:r>
              <a:rPr lang="en-IN" sz="2000"/>
              <a:t>fruit</a:t>
            </a:r>
            <a:r>
              <a:rPr sz="2000"/>
              <a:t> images</a:t>
            </a:r>
            <a:r>
              <a:rPr lang="en-IN" sz="2000"/>
              <a:t>.</a:t>
            </a:r>
            <a:endParaRPr lang="en-IN" sz="2000"/>
          </a:p>
          <a:p>
            <a:pPr marL="285750" indent="-285750">
              <a:buFont typeface="Arial" panose="020B0604020202020204" pitchFamily="34" charset="0"/>
              <a:buChar char="•"/>
            </a:pPr>
            <a:r>
              <a:rPr lang="en-IN" sz="2000"/>
              <a:t>Also  help the user to understand their daily nutrition intake and further help maintaing their diet according to the record.</a:t>
            </a:r>
            <a:endParaRPr 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8" name="文本框 2000"/>
          <p:cNvSpPr txBox="1"/>
          <p:nvPr/>
        </p:nvSpPr>
        <p:spPr>
          <a:xfrm>
            <a:off x="3890010" y="0"/>
            <a:ext cx="4412615" cy="460375"/>
          </a:xfrm>
          <a:prstGeom prst="rect">
            <a:avLst/>
          </a:prstGeom>
          <a:solidFill>
            <a:srgbClr val="5E2620"/>
          </a:solidFill>
          <a:ln w="9525">
            <a:noFill/>
            <a:miter/>
          </a:ln>
          <a:effectLst>
            <a:outerShdw sx="999" sy="999" algn="ctr" rotWithShape="0">
              <a:srgbClr val="000000"/>
            </a:outerShdw>
          </a:effectLst>
        </p:spPr>
        <p:txBody>
          <a:bodyPr wrap="square" anchor="t">
            <a:spAutoFit/>
          </a:bodyPr>
          <a:p>
            <a:pPr lvl="0" algn="l"/>
            <a:r>
              <a:rPr lang="en-IN" altLang="zh-CN" sz="2400">
                <a:solidFill>
                  <a:schemeClr val="bg1"/>
                </a:solidFill>
                <a:latin typeface="Times New Roman" panose="02020603050405020304" charset="0"/>
                <a:ea typeface="Calibri" panose="020F0502020204030204" charset="0"/>
                <a:cs typeface="Times New Roman" panose="02020603050405020304" charset="0"/>
                <a:sym typeface="+mn-ea"/>
              </a:rPr>
              <a:t>SOLUTION ARCHITECTURE</a:t>
            </a:r>
            <a:endParaRPr lang="en-IN" altLang="zh-CN" sz="2400">
              <a:solidFill>
                <a:schemeClr val="bg1"/>
              </a:solidFill>
              <a:latin typeface="Times New Roman" panose="02020603050405020304" charset="0"/>
              <a:ea typeface="Calibri" panose="020F0502020204030204" charset="0"/>
              <a:cs typeface="Times New Roman" panose="02020603050405020304" charset="0"/>
              <a:sym typeface="+mn-ea"/>
            </a:endParaRPr>
          </a:p>
        </p:txBody>
      </p:sp>
      <p:pic>
        <p:nvPicPr>
          <p:cNvPr id="2" name="Content Placeholder 1" descr="image1"/>
          <p:cNvPicPr>
            <a:picLocks noChangeAspect="1"/>
          </p:cNvPicPr>
          <p:nvPr>
            <p:ph/>
          </p:nvPr>
        </p:nvPicPr>
        <p:blipFill>
          <a:blip r:embed="rId1"/>
          <a:stretch>
            <a:fillRect/>
          </a:stretch>
        </p:blipFill>
        <p:spPr>
          <a:xfrm>
            <a:off x="448945" y="814070"/>
            <a:ext cx="11529695" cy="5455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018665" y="2423160"/>
            <a:ext cx="4469765" cy="1106805"/>
          </a:xfrm>
          <a:prstGeom prst="rect">
            <a:avLst/>
          </a:prstGeom>
          <a:noFill/>
        </p:spPr>
        <p:txBody>
          <a:bodyPr vert="horz" wrap="square" rtlCol="0">
            <a:spAutoFit/>
          </a:bodyPr>
          <a:lstStyle/>
          <a:p>
            <a:r>
              <a:rPr lang="en-US" altLang="zh-CN" sz="6600" b="1">
                <a:solidFill>
                  <a:srgbClr val="5E2620"/>
                </a:solidFill>
                <a:latin typeface="Calibri" panose="020F0502020204030204" charset="0"/>
                <a:ea typeface="Calibri" panose="020F0502020204030204" charset="0"/>
                <a:cs typeface="Calibri" panose="020F0502020204030204" charset="0"/>
              </a:rPr>
              <a:t>THANK YOU</a:t>
            </a:r>
            <a:endParaRPr lang="en-US" altLang="zh-CN" sz="6600" b="1">
              <a:solidFill>
                <a:srgbClr val="5E2620"/>
              </a:solidFill>
              <a:latin typeface="Calibri" panose="020F0502020204030204" charset="0"/>
              <a:ea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4230</Words>
  <Application>WPS Presentation</Application>
  <PresentationFormat>宽屏</PresentationFormat>
  <Paragraphs>81</Paragraphs>
  <Slides>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Calibri</vt:lpstr>
      <vt:lpstr>Microsoft YaHei</vt:lpstr>
      <vt:lpstr>Arial Unicode MS</vt:lpstr>
      <vt:lpstr>Times New Roman</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dc:creator>
  <cp:lastModifiedBy>WPS_1664097298</cp:lastModifiedBy>
  <cp:revision>36</cp:revision>
  <dcterms:created xsi:type="dcterms:W3CDTF">2017-11-14T07:10:00Z</dcterms:created>
  <dcterms:modified xsi:type="dcterms:W3CDTF">2022-09-25T16:22:34Z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1033-11.2.0.11306</vt:lpwstr>
  </property>
  <property fmtid="{D5CDD505-2E9C-101B-9397-08002B2CF9AE}" pid="3" name="ICV">
    <vt:lpwstr>94D3BAB3450D46EEBEED10CDBD6D7647</vt:lpwstr>
  </property>
</Properties>
</file>