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3"/>
  </p:notesMasterIdLst>
  <p:handoutMasterIdLst>
    <p:handoutMasterId r:id="rId14"/>
  </p:handoutMasterIdLst>
  <p:sldIdLst>
    <p:sldId id="256" r:id="rId2"/>
    <p:sldId id="257" r:id="rId3"/>
    <p:sldId id="315" r:id="rId4"/>
    <p:sldId id="258" r:id="rId5"/>
    <p:sldId id="313" r:id="rId6"/>
    <p:sldId id="312" r:id="rId7"/>
    <p:sldId id="314" r:id="rId8"/>
    <p:sldId id="316" r:id="rId9"/>
    <p:sldId id="271" r:id="rId10"/>
    <p:sldId id="280"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initials="R" lastIdx="1" clrIdx="0">
    <p:extLst>
      <p:ext uri="{19B8F6BF-5375-455C-9EA6-DF929625EA0E}">
        <p15:presenceInfo xmlns:p15="http://schemas.microsoft.com/office/powerpoint/2012/main" userId="Raj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91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pPr/>
              <a:t>9/14/2022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pPr/>
              <a:t>‹#›</a:t>
            </a:fld>
            <a:endParaRPr lang="en-US" dirty="0"/>
          </a:p>
        </p:txBody>
      </p:sp>
    </p:spTree>
    <p:extLst>
      <p:ext uri="{BB962C8B-B14F-4D97-AF65-F5344CB8AC3E}">
        <p14:creationId xmlns:p14="http://schemas.microsoft.com/office/powerpoint/2010/main" val="1998498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pPr/>
              <a:t>9/14/2022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pPr/>
              <a:t>‹#›</a:t>
            </a:fld>
            <a:endParaRPr lang="en-US" dirty="0"/>
          </a:p>
        </p:txBody>
      </p:sp>
    </p:spTree>
    <p:extLst>
      <p:ext uri="{BB962C8B-B14F-4D97-AF65-F5344CB8AC3E}">
        <p14:creationId xmlns:p14="http://schemas.microsoft.com/office/powerpoint/2010/main" val="3711189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A838216-52AB-44F5-ACA0-D182E15456AA}" type="datetime1">
              <a:rPr lang="en-US" smtClean="0"/>
              <a:t>9/14/2022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a:t>Dept of CSE, ACE                              B.E.,CSE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285AC8-E71C-4C35-8145-54BBD8DB4448}" type="datetime1">
              <a:rPr lang="en-US" smtClean="0"/>
              <a:t>9/14/2022</a:t>
            </a:fld>
            <a:endParaRPr lang="en-US" dirty="0"/>
          </a:p>
        </p:txBody>
      </p:sp>
      <p:sp>
        <p:nvSpPr>
          <p:cNvPr id="5" name="Footer Placeholder 4"/>
          <p:cNvSpPr>
            <a:spLocks noGrp="1"/>
          </p:cNvSpPr>
          <p:nvPr>
            <p:ph type="ftr" sz="quarter" idx="11"/>
          </p:nvPr>
        </p:nvSpPr>
        <p:spPr/>
        <p:txBody>
          <a:bodyPr/>
          <a:lstStyle/>
          <a:p>
            <a:r>
              <a:rPr lang="en-GB"/>
              <a:t>Dept of CSE, ACE                              B.E.,CSE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AE6070C-7C3A-4FA3-9756-EB11C59E1F58}" type="datetime1">
              <a:rPr lang="en-US" smtClean="0"/>
              <a:t>9/14/2022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GB"/>
              <a:t>Dept of CSE, ACE                              B.E.,CSE                     </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8BDB808-2BA1-4D7F-B68F-240532430A3D}" type="datetime1">
              <a:rPr lang="en-US" smtClean="0"/>
              <a:t>9/14/2022</a:t>
            </a:fld>
            <a:endParaRPr lang="en-US" dirty="0"/>
          </a:p>
        </p:txBody>
      </p:sp>
      <p:sp>
        <p:nvSpPr>
          <p:cNvPr id="5" name="Footer Placeholder 4"/>
          <p:cNvSpPr>
            <a:spLocks noGrp="1"/>
          </p:cNvSpPr>
          <p:nvPr>
            <p:ph type="ftr" sz="quarter" idx="11"/>
          </p:nvPr>
        </p:nvSpPr>
        <p:spPr/>
        <p:txBody>
          <a:bodyPr/>
          <a:lstStyle/>
          <a:p>
            <a:r>
              <a:rPr lang="en-GB"/>
              <a:t>Dept of CSE, ACE                              B.E.,CSE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8AE58220-27EE-4C07-94BA-E77A2A9F416C}" type="datetime1">
              <a:rPr lang="en-US" smtClean="0"/>
              <a:t>9/14/2022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p:txBody>
          <a:bodyPr/>
          <a:lstStyle/>
          <a:p>
            <a:r>
              <a:rPr lang="en-GB"/>
              <a:t>Dept of CSE, ACE                              B.E.,CSE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E567BA5-BDC1-4813-83E2-33563025BF69}" type="datetime1">
              <a:rPr lang="en-US" smtClean="0"/>
              <a:t>9/14/2022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GB"/>
              <a:t>Dept of CSE, ACE                              B.E.,CSE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7B3C63DD-B341-4A98-BF40-34CCFF74945A}" type="datetime1">
              <a:rPr lang="en-US" smtClean="0"/>
              <a:t>9/14/2022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GB"/>
              <a:t>Dept of CSE, ACE                              B.E.,CSE                     </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4C86D8C-C4C1-4E96-BDE0-F704D7B18991}" type="datetime1">
              <a:rPr lang="en-US" smtClean="0"/>
              <a:t>9/14/2022</a:t>
            </a:fld>
            <a:endParaRPr lang="en-US" dirty="0"/>
          </a:p>
        </p:txBody>
      </p:sp>
      <p:sp>
        <p:nvSpPr>
          <p:cNvPr id="4" name="Footer Placeholder 3"/>
          <p:cNvSpPr>
            <a:spLocks noGrp="1"/>
          </p:cNvSpPr>
          <p:nvPr>
            <p:ph type="ftr" sz="quarter" idx="11"/>
          </p:nvPr>
        </p:nvSpPr>
        <p:spPr/>
        <p:txBody>
          <a:bodyPr/>
          <a:lstStyle/>
          <a:p>
            <a:r>
              <a:rPr lang="en-GB"/>
              <a:t>Dept of CSE, ACE                              B.E.,CSE                     </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4E544-71C2-4438-A76C-9F8247DE0492}" type="datetime1">
              <a:rPr lang="en-US" smtClean="0"/>
              <a:t>9/14/2022</a:t>
            </a:fld>
            <a:endParaRPr lang="en-US" dirty="0"/>
          </a:p>
        </p:txBody>
      </p:sp>
      <p:sp>
        <p:nvSpPr>
          <p:cNvPr id="3" name="Footer Placeholder 2"/>
          <p:cNvSpPr>
            <a:spLocks noGrp="1"/>
          </p:cNvSpPr>
          <p:nvPr>
            <p:ph type="ftr" sz="quarter" idx="11"/>
          </p:nvPr>
        </p:nvSpPr>
        <p:spPr/>
        <p:txBody>
          <a:bodyPr/>
          <a:lstStyle/>
          <a:p>
            <a:r>
              <a:rPr lang="en-GB"/>
              <a:t>Dept of CSE, ACE                              B.E.,CSE                     </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45EC85-4D49-4730-A0C9-743AF43054CE}" type="datetime1">
              <a:rPr lang="en-US" smtClean="0"/>
              <a:t>9/14/2022</a:t>
            </a:fld>
            <a:endParaRPr lang="en-US" dirty="0"/>
          </a:p>
        </p:txBody>
      </p:sp>
      <p:sp>
        <p:nvSpPr>
          <p:cNvPr id="6" name="Footer Placeholder 5"/>
          <p:cNvSpPr>
            <a:spLocks noGrp="1"/>
          </p:cNvSpPr>
          <p:nvPr>
            <p:ph type="ftr" sz="quarter" idx="11"/>
          </p:nvPr>
        </p:nvSpPr>
        <p:spPr/>
        <p:txBody>
          <a:bodyPr/>
          <a:lstStyle/>
          <a:p>
            <a:r>
              <a:rPr lang="en-GB"/>
              <a:t>Dept of CSE, ACE                              B.E.,CSE                     </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A275C9B1-9AF6-44ED-B388-F128B1B9A800}" type="datetime1">
              <a:rPr lang="en-US" smtClean="0"/>
              <a:t>9/14/2022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GB"/>
              <a:t>Dept of CSE, ACE                              B.E.,CSE                     </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282D597-5752-4DAF-B90D-C9B501762E42}" type="datetime1">
              <a:rPr lang="en-US" smtClean="0"/>
              <a:t>9/14/2022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a:t>Dept of CSE, ACE                              B.E.,CSE                     </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413078"/>
            <a:ext cx="8610600" cy="2705100"/>
          </a:xfrm>
        </p:spPr>
        <p:txBody>
          <a:bodyPr>
            <a:normAutofit fontScale="90000"/>
          </a:bodyPr>
          <a:lstStyle/>
          <a:p>
            <a:pPr algn="ct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r>
              <a:rPr lang="en-GB" b="1" dirty="0"/>
              <a:t>Exploratory Analysis of Rain </a:t>
            </a:r>
            <a:br>
              <a:rPr lang="en-GB" b="1" dirty="0"/>
            </a:br>
            <a:br>
              <a:rPr lang="en-GB" b="1" dirty="0"/>
            </a:br>
            <a:br>
              <a:rPr lang="en-GB" b="1" dirty="0"/>
            </a:br>
            <a:br>
              <a:rPr lang="en-US" sz="4000" b="1" dirty="0">
                <a:solidFill>
                  <a:schemeClr val="accent2"/>
                </a:solidFill>
                <a:latin typeface="Times New Roman" pitchFamily="18" charset="0"/>
                <a:cs typeface="Times New Roman" pitchFamily="18" charset="0"/>
              </a:rPr>
            </a:br>
            <a:r>
              <a:rPr lang="en-US" sz="4000" b="1" dirty="0">
                <a:solidFill>
                  <a:schemeClr val="accent2"/>
                </a:solidFill>
                <a:latin typeface="Times New Roman" pitchFamily="18" charset="0"/>
                <a:cs typeface="Times New Roman" pitchFamily="18" charset="0"/>
              </a:rPr>
              <a:t>    </a:t>
            </a:r>
            <a:br>
              <a:rPr lang="en-US" b="1" dirty="0"/>
            </a:br>
            <a:br>
              <a:rPr lang="en-US" b="1" dirty="0"/>
            </a:br>
            <a:br>
              <a:rPr lang="en-US" b="1" dirty="0"/>
            </a:br>
            <a:br>
              <a:rPr lang="en-US" b="1" dirty="0"/>
            </a:br>
            <a:br>
              <a:rPr lang="en-US" b="1" dirty="0"/>
            </a:br>
            <a:r>
              <a:rPr lang="en-US" sz="2200" b="1" u="sng" dirty="0">
                <a:solidFill>
                  <a:schemeClr val="bg2">
                    <a:lumMod val="20000"/>
                    <a:lumOff val="80000"/>
                  </a:schemeClr>
                </a:solidFill>
                <a:latin typeface="Times New Roman" pitchFamily="18" charset="0"/>
                <a:cs typeface="Times New Roman" pitchFamily="18" charset="0"/>
              </a:rPr>
              <a:t>PRESENTED BY</a:t>
            </a:r>
            <a:br>
              <a:rPr lang="en-US" sz="2200" b="1" u="sng" dirty="0">
                <a:solidFill>
                  <a:schemeClr val="bg2">
                    <a:lumMod val="20000"/>
                    <a:lumOff val="80000"/>
                  </a:schemeClr>
                </a:solidFill>
                <a:latin typeface="Times New Roman" pitchFamily="18" charset="0"/>
                <a:cs typeface="Times New Roman" pitchFamily="18" charset="0"/>
              </a:rPr>
            </a:br>
            <a:br>
              <a:rPr lang="en-US" sz="2200" b="1" dirty="0">
                <a:solidFill>
                  <a:schemeClr val="bg2">
                    <a:lumMod val="20000"/>
                    <a:lumOff val="8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1. SWITHIN </a:t>
            </a:r>
            <a:r>
              <a:rPr lang="en-US" sz="2200" b="1">
                <a:solidFill>
                  <a:schemeClr val="accent1">
                    <a:lumMod val="60000"/>
                    <a:lumOff val="40000"/>
                  </a:schemeClr>
                </a:solidFill>
                <a:latin typeface="Times New Roman" pitchFamily="18" charset="0"/>
                <a:cs typeface="Times New Roman" pitchFamily="18" charset="0"/>
              </a:rPr>
              <a:t>ASIR S(</a:t>
            </a:r>
            <a:r>
              <a:rPr lang="en-US" sz="2200" b="1" dirty="0">
                <a:solidFill>
                  <a:schemeClr val="accent1">
                    <a:lumMod val="60000"/>
                    <a:lumOff val="40000"/>
                  </a:schemeClr>
                </a:solidFill>
                <a:latin typeface="Times New Roman" pitchFamily="18" charset="0"/>
                <a:cs typeface="Times New Roman" pitchFamily="18" charset="0"/>
              </a:rPr>
              <a:t>AC19UCS125)</a:t>
            </a:r>
            <a:br>
              <a:rPr lang="en-US" sz="2200" b="1" dirty="0">
                <a:solidFill>
                  <a:schemeClr val="accent1">
                    <a:lumMod val="60000"/>
                    <a:lumOff val="4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 2. THEJESHKUMAR S(AC19UCS129)</a:t>
            </a:r>
            <a:br>
              <a:rPr lang="en-US" sz="2200" b="1" dirty="0">
                <a:solidFill>
                  <a:schemeClr val="accent1">
                    <a:lumMod val="60000"/>
                    <a:lumOff val="4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3. SWAPNA V(AC19UCS123)</a:t>
            </a:r>
            <a:br>
              <a:rPr lang="en-US" sz="2200" b="1" dirty="0">
                <a:solidFill>
                  <a:schemeClr val="accent1">
                    <a:lumMod val="60000"/>
                    <a:lumOff val="4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4. SNEHA P(AC19UCS109) </a:t>
            </a:r>
            <a:br>
              <a:rPr lang="en-US" sz="2200" b="1" dirty="0">
                <a:solidFill>
                  <a:schemeClr val="accent1">
                    <a:lumMod val="60000"/>
                    <a:lumOff val="40000"/>
                  </a:schemeClr>
                </a:solidFill>
                <a:latin typeface="Times New Roman" pitchFamily="18" charset="0"/>
                <a:cs typeface="Times New Roman" pitchFamily="18" charset="0"/>
              </a:rPr>
            </a:br>
            <a:r>
              <a:rPr lang="en-US" sz="2200" b="1" dirty="0">
                <a:solidFill>
                  <a:schemeClr val="accent1">
                    <a:lumMod val="60000"/>
                    <a:lumOff val="40000"/>
                  </a:schemeClr>
                </a:solidFill>
                <a:latin typeface="Times New Roman" pitchFamily="18" charset="0"/>
                <a:cs typeface="Times New Roman" pitchFamily="18" charset="0"/>
              </a:rPr>
              <a:t>IV – B.E CSE C</a:t>
            </a:r>
            <a:br>
              <a:rPr lang="en-US" sz="2200" b="1" dirty="0">
                <a:solidFill>
                  <a:schemeClr val="accent1">
                    <a:lumMod val="60000"/>
                    <a:lumOff val="40000"/>
                  </a:schemeClr>
                </a:solidFill>
                <a:latin typeface="Times New Roman" pitchFamily="18" charset="0"/>
                <a:cs typeface="Times New Roman" pitchFamily="18" charset="0"/>
              </a:rPr>
            </a:br>
            <a:br>
              <a:rPr lang="en-US" sz="2000" b="1" dirty="0">
                <a:solidFill>
                  <a:schemeClr val="accent3">
                    <a:lumMod val="40000"/>
                    <a:lumOff val="60000"/>
                  </a:schemeClr>
                </a:solidFill>
                <a:latin typeface="Times New Roman" pitchFamily="18" charset="0"/>
                <a:cs typeface="Times New Roman" pitchFamily="18" charset="0"/>
              </a:rPr>
            </a:br>
            <a:r>
              <a:rPr lang="en-US" sz="2200" b="1" dirty="0">
                <a:solidFill>
                  <a:schemeClr val="accent2">
                    <a:lumMod val="60000"/>
                    <a:lumOff val="40000"/>
                  </a:schemeClr>
                </a:solidFill>
                <a:latin typeface="Times New Roman" pitchFamily="18" charset="0"/>
                <a:cs typeface="Times New Roman" pitchFamily="18" charset="0"/>
              </a:rPr>
              <a:t>ADHIYAMAAN  COLLEGE OF ENGINEERING, HOSUR.</a:t>
            </a:r>
            <a:br>
              <a:rPr lang="en-US" sz="2200" b="1" dirty="0">
                <a:solidFill>
                  <a:schemeClr val="accent2">
                    <a:lumMod val="60000"/>
                    <a:lumOff val="40000"/>
                  </a:schemeClr>
                </a:solidFill>
                <a:latin typeface="Times New Roman" pitchFamily="18" charset="0"/>
                <a:cs typeface="Times New Roman" pitchFamily="18" charset="0"/>
              </a:rPr>
            </a:br>
            <a:endParaRPr lang="en-US" sz="2200" dirty="0">
              <a:solidFill>
                <a:schemeClr val="accent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a:solidFill>
                  <a:srgbClr val="FF0000"/>
                </a:solidFill>
                <a:latin typeface="Times New Roman" pitchFamily="18" charset="0"/>
                <a:cs typeface="Times New Roman" pitchFamily="18" charset="0"/>
              </a:rPr>
              <a:t>GUIDED BY :REVATHI</a:t>
            </a:r>
          </a:p>
        </p:txBody>
      </p:sp>
      <p:sp>
        <p:nvSpPr>
          <p:cNvPr id="5" name="Footer Placeholder 4"/>
          <p:cNvSpPr>
            <a:spLocks noGrp="1"/>
          </p:cNvSpPr>
          <p:nvPr>
            <p:ph type="ftr" sz="quarter" idx="11"/>
          </p:nvPr>
        </p:nvSpPr>
        <p:spPr>
          <a:xfrm>
            <a:off x="272387" y="280728"/>
            <a:ext cx="5867400" cy="365125"/>
          </a:xfrm>
        </p:spPr>
        <p:txBody>
          <a:bodyPr/>
          <a:lstStyle/>
          <a:p>
            <a:r>
              <a:rPr lang="en-GB" dirty="0">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6" name="TextBox 5"/>
          <p:cNvSpPr txBox="1"/>
          <p:nvPr/>
        </p:nvSpPr>
        <p:spPr>
          <a:xfrm>
            <a:off x="1333500" y="724625"/>
            <a:ext cx="6400800" cy="1354217"/>
          </a:xfrm>
          <a:prstGeom prst="rect">
            <a:avLst/>
          </a:prstGeom>
          <a:noFill/>
        </p:spPr>
        <p:txBody>
          <a:bodyPr wrap="square" rtlCol="0">
            <a:spAutoFit/>
          </a:bodyPr>
          <a:lstStyle/>
          <a:p>
            <a:pPr algn="ctr"/>
            <a:r>
              <a:rPr lang="en-GB" sz="3200" b="1" dirty="0">
                <a:solidFill>
                  <a:schemeClr val="accent3">
                    <a:lumMod val="20000"/>
                    <a:lumOff val="80000"/>
                  </a:schemeClr>
                </a:solidFill>
                <a:latin typeface="Times New Roman" panose="02020603050405020304" pitchFamily="18" charset="0"/>
                <a:cs typeface="Times New Roman" panose="02020603050405020304" pitchFamily="18" charset="0"/>
              </a:rPr>
              <a:t>Exploratory Analysis of Rain Fall Data in India for Agriculture</a:t>
            </a:r>
          </a:p>
          <a:p>
            <a:endParaRPr lang="en-IN" dirty="0"/>
          </a:p>
        </p:txBody>
      </p:sp>
      <p:sp>
        <p:nvSpPr>
          <p:cNvPr id="7" name="TextBox 6"/>
          <p:cNvSpPr txBox="1"/>
          <p:nvPr/>
        </p:nvSpPr>
        <p:spPr>
          <a:xfrm>
            <a:off x="2514600" y="1911558"/>
            <a:ext cx="4038600" cy="1569660"/>
          </a:xfrm>
          <a:prstGeom prst="rect">
            <a:avLst/>
          </a:prstGeom>
          <a:noFill/>
        </p:spPr>
        <p:txBody>
          <a:bodyPr wrap="square" rtlCol="0">
            <a:spAutoFit/>
          </a:bodyPr>
          <a:lstStyle/>
          <a:p>
            <a:pPr algn="ctr"/>
            <a:r>
              <a:rPr lang="en-US" sz="3200" b="1" dirty="0">
                <a:solidFill>
                  <a:schemeClr val="accent2"/>
                </a:solidFill>
                <a:latin typeface="Times New Roman" pitchFamily="18" charset="0"/>
                <a:cs typeface="Times New Roman" pitchFamily="18" charset="0"/>
              </a:rPr>
              <a:t> </a:t>
            </a:r>
            <a:r>
              <a:rPr lang="en-US" sz="3200" b="1" dirty="0">
                <a:solidFill>
                  <a:schemeClr val="accent2">
                    <a:lumMod val="60000"/>
                    <a:lumOff val="40000"/>
                  </a:schemeClr>
                </a:solidFill>
                <a:latin typeface="Times New Roman" pitchFamily="18" charset="0"/>
                <a:cs typeface="Times New Roman" pitchFamily="18" charset="0"/>
              </a:rPr>
              <a:t>(</a:t>
            </a:r>
            <a:r>
              <a:rPr lang="en-IN" sz="3200" dirty="0">
                <a:solidFill>
                  <a:schemeClr val="accent2">
                    <a:lumMod val="60000"/>
                    <a:lumOff val="40000"/>
                  </a:schemeClr>
                </a:solidFill>
              </a:rPr>
              <a:t>PNT2022TMID08012)</a:t>
            </a:r>
            <a:br>
              <a:rPr lang="en-US" sz="3200" b="1" dirty="0">
                <a:solidFill>
                  <a:schemeClr val="accent2"/>
                </a:solidFill>
                <a:latin typeface="Times New Roman" pitchFamily="18" charset="0"/>
                <a:cs typeface="Times New Roman" pitchFamily="18" charset="0"/>
              </a:rPr>
            </a:br>
            <a:r>
              <a:rPr lang="en-US" sz="3200" b="1" dirty="0">
                <a:solidFill>
                  <a:schemeClr val="accent2"/>
                </a:solidFill>
                <a:latin typeface="Times New Roman" pitchFamily="18" charset="0"/>
                <a:cs typeface="Times New Roman" pitchFamily="18" charset="0"/>
              </a:rPr>
              <a:t>Batch. no 1</a:t>
            </a:r>
            <a:br>
              <a:rPr lang="en-US" sz="3200" dirty="0">
                <a:solidFill>
                  <a:schemeClr val="accent5">
                    <a:lumMod val="60000"/>
                    <a:lumOff val="40000"/>
                  </a:schemeClr>
                </a:solidFill>
                <a:latin typeface="Times New Roman" pitchFamily="18" charset="0"/>
                <a:cs typeface="Times New Roman" pitchFamily="18" charset="0"/>
              </a:rPr>
            </a:br>
            <a:endParaRPr lang="en-IN" sz="3200" dirty="0"/>
          </a:p>
        </p:txBody>
      </p:sp>
      <p:graphicFrame>
        <p:nvGraphicFramePr>
          <p:cNvPr id="4" name="Table 3">
            <a:extLst>
              <a:ext uri="{FF2B5EF4-FFF2-40B4-BE49-F238E27FC236}">
                <a16:creationId xmlns:a16="http://schemas.microsoft.com/office/drawing/2014/main" id="{276D3AC3-5E53-7B9B-920A-31B6D9CA10F8}"/>
              </a:ext>
            </a:extLst>
          </p:cNvPr>
          <p:cNvGraphicFramePr>
            <a:graphicFrameLocks noGrp="1"/>
          </p:cNvGraphicFramePr>
          <p:nvPr/>
        </p:nvGraphicFramePr>
        <p:xfrm>
          <a:off x="0" y="0"/>
          <a:ext cx="1874774" cy="175260"/>
        </p:xfrm>
        <a:graphic>
          <a:graphicData uri="http://schemas.openxmlformats.org/drawingml/2006/table">
            <a:tbl>
              <a:tblPr>
                <a:tableStyleId>{5C22544A-7EE6-4342-B048-85BDC9FD1C3A}</a:tableStyleId>
              </a:tblPr>
              <a:tblGrid>
                <a:gridCol w="1874774">
                  <a:extLst>
                    <a:ext uri="{9D8B030D-6E8A-4147-A177-3AD203B41FA5}">
                      <a16:colId xmlns:a16="http://schemas.microsoft.com/office/drawing/2014/main" val="3666594889"/>
                    </a:ext>
                  </a:extLst>
                </a:gridCol>
              </a:tblGrid>
              <a:tr h="175260">
                <a:tc>
                  <a:txBody>
                    <a:bodyPr/>
                    <a:lstStyle/>
                    <a:p>
                      <a:pPr algn="l" fontAlgn="t"/>
                      <a:r>
                        <a:rPr lang="en-IN" sz="1100" u="none" strike="noStrike" dirty="0">
                          <a:effectLst/>
                        </a:rPr>
                        <a:t>SWAPNA V</a:t>
                      </a:r>
                      <a:endParaRPr lang="en-IN" sz="1100" b="0" i="0" u="none" strike="noStrike" dirty="0">
                        <a:solidFill>
                          <a:srgbClr val="000000"/>
                        </a:solidFill>
                        <a:effectLst/>
                        <a:latin typeface="Times New Roman" panose="02020603050405020304" pitchFamily="18" charset="0"/>
                      </a:endParaRPr>
                    </a:p>
                  </a:txBody>
                  <a:tcPr marL="7620" marR="7620" marT="7620" marB="0"/>
                </a:tc>
                <a:extLst>
                  <a:ext uri="{0D108BD9-81ED-4DB2-BD59-A6C34878D82A}">
                    <a16:rowId xmlns:a16="http://schemas.microsoft.com/office/drawing/2014/main" val="319699542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REFERENCES</a:t>
            </a:r>
            <a:endParaRPr lang="en-US" sz="4000" dirty="0">
              <a:solidFill>
                <a:srgbClr val="FF0000"/>
              </a:solidFill>
            </a:endParaRPr>
          </a:p>
        </p:txBody>
      </p:sp>
      <p:sp>
        <p:nvSpPr>
          <p:cNvPr id="5" name="Footer Placeholder 4"/>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609600" y="1524000"/>
            <a:ext cx="7848600" cy="646331"/>
          </a:xfrm>
          <a:prstGeom prst="rect">
            <a:avLst/>
          </a:prstGeom>
          <a:noFill/>
        </p:spPr>
        <p:txBody>
          <a:bodyPr wrap="square" rtlCol="0">
            <a:spAutoFit/>
          </a:bodyPr>
          <a:lstStyle/>
          <a:p>
            <a:pPr lvl="0"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3" name="TextBox 2"/>
          <p:cNvSpPr txBox="1"/>
          <p:nvPr/>
        </p:nvSpPr>
        <p:spPr>
          <a:xfrm>
            <a:off x="762000" y="1863087"/>
            <a:ext cx="7315200"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Robin Raju, Praful Mishra, </a:t>
            </a:r>
            <a:r>
              <a:rPr lang="en-IN" sz="2000" dirty="0" err="1">
                <a:latin typeface="Times New Roman" panose="02020603050405020304" pitchFamily="18" charset="0"/>
                <a:cs typeface="Times New Roman" panose="02020603050405020304" pitchFamily="18" charset="0"/>
              </a:rPr>
              <a:t>Mrudula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Maghade</a:t>
            </a:r>
            <a:r>
              <a:rPr lang="en-IN" sz="2000" dirty="0">
                <a:latin typeface="Times New Roman" panose="02020603050405020304" pitchFamily="18" charset="0"/>
                <a:cs typeface="Times New Roman" panose="02020603050405020304" pitchFamily="18" charset="0"/>
              </a:rPr>
              <a:t>, Prof. Kalpana </a:t>
            </a:r>
            <a:r>
              <a:rPr lang="en-IN" sz="2000" dirty="0" err="1">
                <a:latin typeface="Times New Roman" panose="02020603050405020304" pitchFamily="18" charset="0"/>
                <a:cs typeface="Times New Roman" panose="02020603050405020304" pitchFamily="18" charset="0"/>
              </a:rPr>
              <a:t>Malpe</a:t>
            </a:r>
            <a:r>
              <a:rPr lang="en-IN" sz="2000" dirty="0">
                <a:latin typeface="Times New Roman" panose="02020603050405020304" pitchFamily="18" charset="0"/>
                <a:cs typeface="Times New Roman" panose="02020603050405020304" pitchFamily="18" charset="0"/>
              </a:rPr>
              <a:t> C.S.E/G.N.I.E.T/RTMNU, Nagpur, Maharashtra, India</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err="1"/>
              <a:t>S.Gladson</a:t>
            </a:r>
            <a:r>
              <a:rPr lang="en-IN" sz="2000" dirty="0"/>
              <a:t> #1, </a:t>
            </a:r>
            <a:r>
              <a:rPr lang="en-IN" sz="2000" dirty="0" err="1"/>
              <a:t>G.Brindha</a:t>
            </a:r>
            <a:r>
              <a:rPr lang="en-IN" sz="2000" dirty="0"/>
              <a:t> *2 Associate Professor, Department of ECE, </a:t>
            </a:r>
            <a:r>
              <a:rPr lang="en-IN" sz="2000" dirty="0" err="1"/>
              <a:t>Sasurie</a:t>
            </a:r>
            <a:r>
              <a:rPr lang="en-IN" sz="2000" dirty="0"/>
              <a:t> College of Engineering, </a:t>
            </a:r>
            <a:r>
              <a:rPr lang="en-IN" sz="2000" dirty="0" err="1"/>
              <a:t>Vijayamangalam</a:t>
            </a:r>
            <a:r>
              <a:rPr lang="en-IN" sz="2000" dirty="0"/>
              <a:t>, Tirupur, </a:t>
            </a:r>
            <a:r>
              <a:rPr lang="en-IN" sz="2000" dirty="0" err="1"/>
              <a:t>Tamilnadu</a:t>
            </a:r>
            <a:r>
              <a:rPr lang="en-IN" sz="2000" dirty="0"/>
              <a:t>, India</a:t>
            </a:r>
          </a:p>
          <a:p>
            <a:pPr marL="342900" indent="-342900">
              <a:buFont typeface="Arial" panose="020B0604020202020204" pitchFamily="34" charset="0"/>
              <a:buChar char="•"/>
            </a:pPr>
            <a:endParaRPr lang="en-IN" sz="2000" i="0" dirty="0">
              <a:solidFill>
                <a:srgbClr val="444444"/>
              </a:solidFill>
              <a:effectLst/>
              <a:latin typeface="Helvetica Neue"/>
            </a:endParaRPr>
          </a:p>
          <a:p>
            <a:pPr marL="342900" indent="-342900">
              <a:buFont typeface="Arial" panose="020B0604020202020204" pitchFamily="34" charset="0"/>
              <a:buChar char="•"/>
            </a:pPr>
            <a:r>
              <a:rPr lang="en-IN" sz="2000" i="0" dirty="0">
                <a:solidFill>
                  <a:srgbClr val="444444"/>
                </a:solidFill>
                <a:effectLst/>
                <a:latin typeface="Helvetica Neue"/>
              </a:rPr>
              <a:t>Authors: Akasha J, </a:t>
            </a:r>
            <a:r>
              <a:rPr lang="en-IN" sz="2000" i="0" dirty="0" err="1">
                <a:solidFill>
                  <a:srgbClr val="444444"/>
                </a:solidFill>
                <a:effectLst/>
                <a:latin typeface="Helvetica Neue"/>
              </a:rPr>
              <a:t>Avinasha</a:t>
            </a:r>
            <a:r>
              <a:rPr lang="en-IN" sz="2000" i="0" dirty="0">
                <a:solidFill>
                  <a:srgbClr val="444444"/>
                </a:solidFill>
                <a:effectLst/>
                <a:latin typeface="Helvetica Neue"/>
              </a:rPr>
              <a:t> N, Chaitra M, Manu D K, </a:t>
            </a:r>
            <a:r>
              <a:rPr lang="en-IN" sz="2000" i="0" dirty="0" err="1">
                <a:solidFill>
                  <a:srgbClr val="444444"/>
                </a:solidFill>
                <a:effectLst/>
                <a:latin typeface="Helvetica Neue"/>
              </a:rPr>
              <a:t>Yogeesha</a:t>
            </a:r>
            <a:r>
              <a:rPr lang="en-IN" sz="2000" i="0" dirty="0">
                <a:solidFill>
                  <a:srgbClr val="444444"/>
                </a:solidFill>
                <a:effectLst/>
                <a:latin typeface="Helvetica Neue"/>
              </a:rPr>
              <a:t> G</a:t>
            </a:r>
          </a:p>
          <a:p>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0923" y="2226986"/>
            <a:ext cx="4495800" cy="1938992"/>
          </a:xfrm>
          <a:prstGeom prst="rect">
            <a:avLst/>
          </a:prstGeom>
          <a:noFill/>
        </p:spPr>
        <p:txBody>
          <a:bodyPr wrap="square" rtlCol="0">
            <a:spAutoFit/>
          </a:bodyPr>
          <a:lstStyle/>
          <a:p>
            <a:pPr algn="ctr"/>
            <a:r>
              <a:rPr lang="en-US" sz="6000" dirty="0">
                <a:solidFill>
                  <a:srgbClr val="7030A0"/>
                </a:solidFill>
                <a:latin typeface="Times New Roman" pitchFamily="18" charset="0"/>
                <a:cs typeface="Times New Roman" pitchFamily="18" charset="0"/>
              </a:rPr>
              <a:t>THANK YOU</a:t>
            </a:r>
          </a:p>
        </p:txBody>
      </p:sp>
      <p:sp>
        <p:nvSpPr>
          <p:cNvPr id="4" name="Footer Placeholder 3"/>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CONTENTS</a:t>
            </a:r>
          </a:p>
        </p:txBody>
      </p:sp>
      <p:sp>
        <p:nvSpPr>
          <p:cNvPr id="5" name="Footer Placeholder 4"/>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3" name="TextBox 2"/>
          <p:cNvSpPr txBox="1"/>
          <p:nvPr/>
        </p:nvSpPr>
        <p:spPr>
          <a:xfrm>
            <a:off x="2819400" y="2362200"/>
            <a:ext cx="6096000" cy="3400931"/>
          </a:xfrm>
          <a:prstGeom prst="rect">
            <a:avLst/>
          </a:prstGeom>
          <a:noFill/>
        </p:spPr>
        <p:txBody>
          <a:bodyPr wrap="square" rtlCol="0">
            <a:spAutoFit/>
          </a:bodyPr>
          <a:lstStyle/>
          <a:p>
            <a:pPr>
              <a:buFont typeface="Wingdings" pitchFamily="2" charset="2"/>
              <a:buChar char="Ø"/>
            </a:pPr>
            <a:r>
              <a:rPr lang="en-US" sz="2800" dirty="0">
                <a:solidFill>
                  <a:schemeClr val="tx2"/>
                </a:solidFill>
                <a:latin typeface="Times New Roman" pitchFamily="18" charset="0"/>
                <a:cs typeface="Times New Roman" pitchFamily="18" charset="0"/>
              </a:rPr>
              <a:t>ABSTRACT</a:t>
            </a:r>
          </a:p>
          <a:p>
            <a:endParaRPr lang="en-US" sz="2800" dirty="0">
              <a:solidFill>
                <a:schemeClr val="tx2"/>
              </a:solidFill>
              <a:latin typeface="Times New Roman" pitchFamily="18" charset="0"/>
              <a:cs typeface="Times New Roman" pitchFamily="18" charset="0"/>
            </a:endParaRPr>
          </a:p>
          <a:p>
            <a:pPr>
              <a:buFont typeface="Wingdings" pitchFamily="2" charset="2"/>
              <a:buChar char="Ø"/>
            </a:pPr>
            <a:r>
              <a:rPr lang="en-US" sz="2800" dirty="0">
                <a:solidFill>
                  <a:schemeClr val="tx2"/>
                </a:solidFill>
                <a:latin typeface="Times New Roman" pitchFamily="18" charset="0"/>
                <a:cs typeface="Times New Roman" pitchFamily="18" charset="0"/>
              </a:rPr>
              <a:t>INTRODUCTION</a:t>
            </a:r>
          </a:p>
          <a:p>
            <a:pPr>
              <a:buFont typeface="Wingdings" pitchFamily="2" charset="2"/>
              <a:buChar char="Ø"/>
            </a:pPr>
            <a:endParaRPr lang="en-US" sz="2800" dirty="0">
              <a:solidFill>
                <a:schemeClr val="tx2"/>
              </a:solidFill>
              <a:latin typeface="Times New Roman" pitchFamily="18" charset="0"/>
              <a:cs typeface="Times New Roman" pitchFamily="18" charset="0"/>
            </a:endParaRPr>
          </a:p>
          <a:p>
            <a:pPr>
              <a:buFont typeface="Wingdings" pitchFamily="2" charset="2"/>
              <a:buChar char="Ø"/>
            </a:pPr>
            <a:r>
              <a:rPr lang="en-US" sz="2800" dirty="0">
                <a:solidFill>
                  <a:schemeClr val="tx2"/>
                </a:solidFill>
                <a:latin typeface="Times New Roman" pitchFamily="18" charset="0"/>
                <a:cs typeface="Times New Roman" pitchFamily="18" charset="0"/>
              </a:rPr>
              <a:t>LITERATURE REVIEW</a:t>
            </a:r>
          </a:p>
          <a:p>
            <a:pPr>
              <a:buFont typeface="Wingdings" pitchFamily="2" charset="2"/>
              <a:buChar char="Ø"/>
            </a:pPr>
            <a:endParaRPr lang="en-US" sz="2800" dirty="0">
              <a:solidFill>
                <a:schemeClr val="tx2"/>
              </a:solidFill>
              <a:latin typeface="Times New Roman" pitchFamily="18" charset="0"/>
              <a:cs typeface="Times New Roman" pitchFamily="18" charset="0"/>
            </a:endParaRPr>
          </a:p>
          <a:p>
            <a:pPr>
              <a:buFont typeface="Wingdings" pitchFamily="2" charset="2"/>
              <a:buChar char="Ø"/>
            </a:pPr>
            <a:r>
              <a:rPr lang="en-US" sz="2800" dirty="0">
                <a:solidFill>
                  <a:schemeClr val="tx2"/>
                </a:solidFill>
                <a:latin typeface="Times New Roman" pitchFamily="18" charset="0"/>
                <a:cs typeface="Times New Roman" pitchFamily="18" charset="0"/>
              </a:rPr>
              <a:t>REFERENCES</a:t>
            </a:r>
          </a:p>
          <a:p>
            <a:pPr>
              <a:buFont typeface="Wingdings" pitchFamily="2" charset="2"/>
              <a:buChar char="Ø"/>
            </a:pPr>
            <a:endParaRPr lang="en-US" sz="19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ABSTRACT</a:t>
            </a:r>
          </a:p>
        </p:txBody>
      </p:sp>
      <p:sp>
        <p:nvSpPr>
          <p:cNvPr id="6" name="Footer Placeholder 5"/>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723900" y="1752600"/>
            <a:ext cx="792480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 TO REPLACE THE STATIC SIGNBOARDS, SMART CONNECTED SIGN BOARDS ARE USED.</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THESE SMART CONNECTED SIGN BOARDS GET THE SPEED LIMITATIONS FROM A WEB APP USING WEATHER API AND UPDATE AUTOMATICALLY.</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BASED ON THE WEATHER CHANGES THE SPEED MAY INCREASE OR DECREASE.</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BASED ON THE TRAFFIC AND FATAL SITUATIONS THE DIVERSION SIGNS ARE DISPLAYED.</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GUIDE(SCHOOLS), WARNING AND SERVICE(HOSPITALS, RESTAURANT) SIGNS ARE ALSO DISPLAYED ACCORDINGLY.</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DIFFERENT MODES OF OPERATIONS CAN BE SELECTED WITH THE HELP OF BUTTONS.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896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INTRODUCTION</a:t>
            </a:r>
          </a:p>
        </p:txBody>
      </p:sp>
      <p:sp>
        <p:nvSpPr>
          <p:cNvPr id="6" name="Footer Placeholder 5"/>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723900" y="2057400"/>
            <a:ext cx="7924800" cy="1384995"/>
          </a:xfrm>
          <a:prstGeom prst="rect">
            <a:avLst/>
          </a:prstGeom>
          <a:noFill/>
        </p:spPr>
        <p:txBody>
          <a:bodyPr wrap="square" rtlCol="0">
            <a:spAutoFit/>
          </a:bodyPr>
          <a:lstStyle/>
          <a:p>
            <a:r>
              <a:rPr lang="en-US" sz="2800" dirty="0"/>
              <a:t>To create a sign symbols with smart connectivity for better for better road safety, so that we can prevent the accident rate.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 </a:t>
            </a:r>
            <a:endParaRPr lang="en-US" sz="4000" dirty="0"/>
          </a:p>
        </p:txBody>
      </p:sp>
      <p:sp>
        <p:nvSpPr>
          <p:cNvPr id="3" name="Footer Placeholder 2"/>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609600" y="1524000"/>
            <a:ext cx="8153400" cy="6340197"/>
          </a:xfrm>
          <a:prstGeom prst="rect">
            <a:avLst/>
          </a:prstGeom>
          <a:noFill/>
        </p:spPr>
        <p:txBody>
          <a:bodyPr wrap="square" rtlCol="0">
            <a:spAutoFit/>
          </a:bodyPr>
          <a:lstStyle/>
          <a:p>
            <a:pPr algn="just"/>
            <a:r>
              <a:rPr lang="en-IN" sz="2800" b="0" i="0" dirty="0">
                <a:solidFill>
                  <a:srgbClr val="111111"/>
                </a:solidFill>
                <a:effectLst/>
                <a:latin typeface="Roboto" panose="02000000000000000000" pitchFamily="2" charset="0"/>
              </a:rPr>
              <a:t>Smart Board</a:t>
            </a:r>
            <a:endParaRPr lang="en-IN" dirty="0"/>
          </a:p>
          <a:p>
            <a:pPr algn="just"/>
            <a:r>
              <a:rPr lang="en-US" sz="2400" dirty="0"/>
              <a:t>In this paper, the development of a smart working notice board. The Smart Board is a real time based Notice Board which can be controlled by Android Phone using Application. The connection between Android and Smart Board uses Wi-Fi connection. Android application used to send Notices. The Application is connected to web server to keep track of Records of Published notices in Notice Board. At receivers end a Wi-Fi embedded microcontroller board to Receive the Notice and Update the LED Display. Using SMART BOARD enable to use the Notice system in wirelessly and can be updated also by Voice speech. The smart board is completely based on real time usage.</a:t>
            </a:r>
            <a:endParaRPr lang="en-IN" sz="2400" dirty="0">
              <a:latin typeface="Times New Roman" panose="02020603050405020304" pitchFamily="18" charset="0"/>
              <a:cs typeface="Times New Roman" panose="02020603050405020304"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endParaRPr lang="en-US" sz="1900" dirty="0"/>
          </a:p>
          <a:p>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609600" y="1676400"/>
            <a:ext cx="8153400" cy="6063198"/>
          </a:xfrm>
          <a:prstGeom prst="rect">
            <a:avLst/>
          </a:prstGeom>
          <a:noFill/>
        </p:spPr>
        <p:txBody>
          <a:bodyPr wrap="square" rtlCol="0">
            <a:spAutoFit/>
          </a:bodyPr>
          <a:lstStyle/>
          <a:p>
            <a:pPr algn="just"/>
            <a:r>
              <a:rPr lang="en-US" sz="2800" u="sng" dirty="0">
                <a:latin typeface="Times New Roman" panose="02020603050405020304" pitchFamily="18" charset="0"/>
                <a:cs typeface="Times New Roman" panose="02020603050405020304" pitchFamily="18" charset="0"/>
              </a:rPr>
              <a:t>A Smart Notice Board System Using IoT</a:t>
            </a:r>
          </a:p>
          <a:p>
            <a:pPr algn="just"/>
            <a:r>
              <a:rPr lang="en-US" sz="2800" u="sng" dirty="0">
                <a:latin typeface="Times New Roman" panose="02020603050405020304" pitchFamily="18" charset="0"/>
                <a:cs typeface="Times New Roman" panose="02020603050405020304" pitchFamily="18" charset="0"/>
              </a:rPr>
              <a:t>Technology</a:t>
            </a:r>
          </a:p>
          <a:p>
            <a:pPr algn="just"/>
            <a:r>
              <a:rPr lang="en-US" dirty="0"/>
              <a:t>Digital Notice board is used in institution or organization or public utility places like College campus, railway stations etc., but Sending and monitoring various notices every day is a heavy process. A separate person is required to take care of these notices. This paper deals with advanced notice board. Our proposed system will enable people to wireless transmit notices on a notice board using GSM with smart Phone and users get auto notification using parse cloud. Its operation is based on microcontroller ATMEGA 328 Programmed in C language. When the user sends notice via registered smart Phone that message will get display on the notice board simultaneously through the parse cloud other users get auto notification on their smart Phone. We can also </a:t>
            </a:r>
            <a:r>
              <a:rPr lang="en-US" dirty="0" err="1"/>
              <a:t>makethe</a:t>
            </a:r>
            <a:r>
              <a:rPr lang="en-US" dirty="0"/>
              <a:t> system compatible with more than one wireless technology. The numbers of notice boards are connected in IOT to get the status of the notice boards automatically to the cellular device.</a:t>
            </a:r>
            <a:endParaRPr lang="en-IN"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1900" b="1" dirty="0">
              <a:solidFill>
                <a:srgbClr val="7030A0"/>
              </a:solidFill>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endParaRPr lang="en-US" sz="1900" dirty="0"/>
          </a:p>
          <a:p>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457200" y="1447800"/>
            <a:ext cx="8305800" cy="4401205"/>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Smart Multilingual Sign Boards</a:t>
            </a:r>
            <a:endParaRPr lang="en-IN" sz="2000" dirty="0">
              <a:latin typeface="Times New Roman" panose="02020603050405020304" pitchFamily="18" charset="0"/>
              <a:cs typeface="Times New Roman" panose="02020603050405020304" pitchFamily="18" charset="0"/>
            </a:endParaRPr>
          </a:p>
          <a:p>
            <a:pPr algn="just"/>
            <a:r>
              <a:rPr lang="en-US" dirty="0"/>
              <a:t>The Project is based on design &amp; implementation of smart hybrid system for street sign </a:t>
            </a:r>
            <a:r>
              <a:rPr lang="en-US" dirty="0" err="1"/>
              <a:t>boardsrecognition</a:t>
            </a:r>
            <a:r>
              <a:rPr lang="en-US" dirty="0"/>
              <a:t>, text and speech conversions through character extraction and symbol matching The </a:t>
            </a:r>
            <a:r>
              <a:rPr lang="en-US" dirty="0" err="1"/>
              <a:t>definit</a:t>
            </a:r>
            <a:r>
              <a:rPr lang="en-US" dirty="0"/>
              <a:t> language use to pronounce signs on the street boards is English. Here we are proposing a novel method to convert identified character or symbol to multiple languages like Hindi Marathi. </a:t>
            </a:r>
            <a:r>
              <a:rPr lang="en-US" dirty="0" err="1"/>
              <a:t>Unde</a:t>
            </a:r>
            <a:r>
              <a:rPr lang="en-US" dirty="0"/>
              <a:t>, etc. This Project is helpful to all starting from the visually impaired, the tourists, the illiterates and all the people who travel The system is accomplished with the speech pronunciation in different languages and to display on </a:t>
            </a:r>
            <a:r>
              <a:rPr lang="en-US" dirty="0" err="1"/>
              <a:t>xreen</a:t>
            </a:r>
            <a:r>
              <a:rPr lang="en-US" dirty="0"/>
              <a:t>. This Project has a multidisciplinary approach as it </a:t>
            </a:r>
            <a:r>
              <a:rPr lang="en-US" dirty="0" err="1"/>
              <a:t>helongs</a:t>
            </a:r>
            <a:r>
              <a:rPr lang="en-US" dirty="0"/>
              <a:t> to the domains like computer vision, speech processing &amp; Google cloud platform Computer vision is used for character and symbol extraction from rigs bonds Speech processing is used for text to speech conversion GCP is used for multiple language </a:t>
            </a:r>
            <a:r>
              <a:rPr lang="en-US" dirty="0" err="1"/>
              <a:t>conventiona</a:t>
            </a:r>
            <a:r>
              <a:rPr lang="en-US" dirty="0"/>
              <a:t> </a:t>
            </a:r>
            <a:r>
              <a:rPr lang="en-US" dirty="0" err="1"/>
              <a:t>onginal</a:t>
            </a:r>
            <a:r>
              <a:rPr lang="en-US" dirty="0"/>
              <a:t> extracted text. Further programming is done for real time pronunciation and displaying desired out Keywords-Street Sign Boards Recognition Character Extraction GCP Symbol Matching Computer Vision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5" name="TextBox 4"/>
          <p:cNvSpPr txBox="1"/>
          <p:nvPr/>
        </p:nvSpPr>
        <p:spPr>
          <a:xfrm>
            <a:off x="762000" y="1781239"/>
            <a:ext cx="7162800" cy="4031873"/>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GSM based Smart home and digital notice board</a:t>
            </a:r>
            <a:endParaRPr lang="en-IN" sz="2800" dirty="0">
              <a:latin typeface="Times New Roman" panose="02020603050405020304" pitchFamily="18" charset="0"/>
              <a:cs typeface="Times New Roman" panose="02020603050405020304" pitchFamily="18" charset="0"/>
            </a:endParaRPr>
          </a:p>
          <a:p>
            <a:pPr algn="just"/>
            <a:r>
              <a:rPr lang="en-US" sz="1400" b="0" i="0" dirty="0">
                <a:solidFill>
                  <a:srgbClr val="333333"/>
                </a:solidFill>
                <a:effectLst/>
                <a:latin typeface="Arial" panose="020B0604020202020204" pitchFamily="34" charset="0"/>
              </a:rPr>
              <a:t>The project presents a digital notice board and a home automation system using a GSM SIM900 module. The idea behind this project is to provide its users with a simple, fast and reliable way to put up important notices in an LCD where the user can send a message to be displayed in the LCD. The message can be sent through an android application designed in this project, to the GSM SIM900 module which has a SIM card inside it. Similarly, a home automation system has been developed where home appliances like light, fan etc. can be switched on or off using the same android application designed in this project. So, using the android application, the home appliances can be controlled and notices can be put up in an LCD display from any location in the world. It uses a microcontroller for system control, GSM technology for communication and sends SMS containing the message through the android application. The project consists of a 32-bit ARM based microcontroller LPC2148, GSM SIM900 module, an LCD, a motor and an android application for user interface with the hardware. The device can be used anywhere irrespective of the place of deployment provided mobile network connectivity is available.</a:t>
            </a:r>
            <a:endParaRPr lang="en-IN" sz="1400" dirty="0"/>
          </a:p>
          <a:p>
            <a:endParaRPr lang="en-IN" dirty="0"/>
          </a:p>
        </p:txBody>
      </p:sp>
    </p:spTree>
    <p:extLst>
      <p:ext uri="{BB962C8B-B14F-4D97-AF65-F5344CB8AC3E}">
        <p14:creationId xmlns:p14="http://schemas.microsoft.com/office/powerpoint/2010/main" val="392981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a:t>
            </a:r>
          </a:p>
        </p:txBody>
      </p:sp>
      <p:sp>
        <p:nvSpPr>
          <p:cNvPr id="5" name="Footer Placeholder 4"/>
          <p:cNvSpPr>
            <a:spLocks noGrp="1"/>
          </p:cNvSpPr>
          <p:nvPr>
            <p:ph type="ftr" sz="quarter" idx="11"/>
          </p:nvPr>
        </p:nvSpPr>
        <p:spPr/>
        <p:txBody>
          <a:bodyPr/>
          <a:lstStyle/>
          <a:p>
            <a:r>
              <a:rPr lang="en-GB">
                <a:latin typeface="Times New Roman" pitchFamily="18" charset="0"/>
                <a:cs typeface="Times New Roman" pitchFamily="18" charset="0"/>
              </a:rPr>
              <a:t>Dept of CSE, ACE                              B.E.,CSE                     </a:t>
            </a:r>
            <a:endParaRPr lang="en-US" dirty="0">
              <a:latin typeface="Times New Roman" pitchFamily="18" charset="0"/>
              <a:cs typeface="Times New Roman" pitchFamily="18" charset="0"/>
            </a:endParaRPr>
          </a:p>
        </p:txBody>
      </p:sp>
      <p:sp>
        <p:nvSpPr>
          <p:cNvPr id="4" name="TextBox 3"/>
          <p:cNvSpPr txBox="1"/>
          <p:nvPr/>
        </p:nvSpPr>
        <p:spPr>
          <a:xfrm>
            <a:off x="1028700" y="1600200"/>
            <a:ext cx="7315200" cy="4585871"/>
          </a:xfrm>
          <a:prstGeom prst="rect">
            <a:avLst/>
          </a:prstGeom>
          <a:noFill/>
        </p:spPr>
        <p:txBody>
          <a:bodyPr wrap="square" rtlCol="0">
            <a:spAutoFit/>
          </a:bodyPr>
          <a:lstStyle/>
          <a:p>
            <a:r>
              <a:rPr lang="en-US" sz="3200" u="sng" dirty="0">
                <a:latin typeface="Times New Roman" panose="02020603050405020304" pitchFamily="18" charset="0"/>
                <a:cs typeface="Times New Roman" panose="02020603050405020304" pitchFamily="18" charset="0"/>
              </a:rPr>
              <a:t>Digital Notice Board Based on IOT</a:t>
            </a:r>
          </a:p>
          <a:p>
            <a:pPr algn="just"/>
            <a:r>
              <a:rPr lang="en-US" sz="2000" dirty="0"/>
              <a:t>This project presents a digital notice board using IoT module. The idea behind this project is to provide its users with a simple, fast and reliable way to put up important notices in an LED where the user can send a message to be displayed in the LED. The message can be sent through an android application designed in this project, through the IoT module. So, notices can be put up in an LED display from any location in the world. It uses a microcontroller for system control, IoT based technology for communication and sends the message through the android application. The project consists of Arduino UNO board, IoT module, an LED, and an android application for user interface with the hardware. This device can be used anywhere irrespective of the place of deployment provided mobile network connectivity is available.</a:t>
            </a:r>
            <a:endParaRPr lang="en-IN" sz="2000" dirty="0"/>
          </a:p>
          <a:p>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1431</TotalTime>
  <Words>1317</Words>
  <Application>Microsoft Office PowerPoint</Application>
  <PresentationFormat>On-screen Show (4:3)</PresentationFormat>
  <Paragraphs>67</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Helvetica Neue</vt:lpstr>
      <vt:lpstr>Roboto</vt:lpstr>
      <vt:lpstr>Times New Roman</vt:lpstr>
      <vt:lpstr>Tw Cen MT</vt:lpstr>
      <vt:lpstr>Wingdings</vt:lpstr>
      <vt:lpstr>Wingdings 2</vt:lpstr>
      <vt:lpstr>Median</vt:lpstr>
      <vt:lpstr>                      Exploratory Analysis of Rain              PRESENTED BY  1. SWITHIN ASIR S(AC19UCS125)  2. THEJESHKUMAR S(AC19UCS129) 3. SWAPNA V(AC19UCS123) 4. SNEHA P(AC19UCS109)  IV – B.E CSE C  ADHIYAMAAN  COLLEGE OF ENGINEERING, HOSUR. </vt:lpstr>
      <vt:lpstr>CONTENTS</vt:lpstr>
      <vt:lpstr>ABSTRACT</vt:lpstr>
      <vt:lpstr>INTRODUCTION</vt:lpstr>
      <vt:lpstr>LITERATURE REVIEW </vt:lpstr>
      <vt:lpstr>LITERATURE REVIEW</vt:lpstr>
      <vt:lpstr>LITERATURE REVIEW</vt:lpstr>
      <vt:lpstr>LITERATURE REVIEW</vt:lpstr>
      <vt:lpstr>LITERATURE REVIEW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swithin Asir</cp:lastModifiedBy>
  <cp:revision>389</cp:revision>
  <dcterms:created xsi:type="dcterms:W3CDTF">2015-07-27T13:54:25Z</dcterms:created>
  <dcterms:modified xsi:type="dcterms:W3CDTF">2022-09-14T16:33:38Z</dcterms:modified>
</cp:coreProperties>
</file>