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9975" cy="42808525"/>
  <p:notesSz cx="9799638" cy="14355763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53A1"/>
    <a:srgbClr val="009999"/>
    <a:srgbClr val="1D1EFF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5765" autoAdjust="0"/>
  </p:normalViewPr>
  <p:slideViewPr>
    <p:cSldViewPr>
      <p:cViewPr>
        <p:scale>
          <a:sx n="25" d="100"/>
          <a:sy n="25" d="100"/>
        </p:scale>
        <p:origin x="3018" y="19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774" cy="719480"/>
          </a:xfrm>
          <a:prstGeom prst="rect">
            <a:avLst/>
          </a:prstGeom>
        </p:spPr>
        <p:txBody>
          <a:bodyPr vert="horz" lIns="31016" tIns="15508" rIns="31016" bIns="15508" rtlCol="0"/>
          <a:lstStyle>
            <a:lvl1pPr algn="l">
              <a:defRPr sz="4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50751" y="0"/>
            <a:ext cx="4246774" cy="719480"/>
          </a:xfrm>
          <a:prstGeom prst="rect">
            <a:avLst/>
          </a:prstGeom>
        </p:spPr>
        <p:txBody>
          <a:bodyPr vert="horz" lIns="31016" tIns="15508" rIns="31016" bIns="15508" rtlCol="0"/>
          <a:lstStyle>
            <a:lvl1pPr algn="r">
              <a:defRPr sz="400"/>
            </a:lvl1pPr>
          </a:lstStyle>
          <a:p>
            <a:fld id="{F373C1FD-0B2C-46AE-92BF-47FA961D7882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6283"/>
            <a:ext cx="4246774" cy="719480"/>
          </a:xfrm>
          <a:prstGeom prst="rect">
            <a:avLst/>
          </a:prstGeom>
        </p:spPr>
        <p:txBody>
          <a:bodyPr vert="horz" lIns="31016" tIns="15508" rIns="31016" bIns="15508" rtlCol="0" anchor="b"/>
          <a:lstStyle>
            <a:lvl1pPr algn="l">
              <a:defRPr sz="4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50751" y="13636283"/>
            <a:ext cx="4246774" cy="719480"/>
          </a:xfrm>
          <a:prstGeom prst="rect">
            <a:avLst/>
          </a:prstGeom>
        </p:spPr>
        <p:txBody>
          <a:bodyPr vert="horz" lIns="31016" tIns="15508" rIns="31016" bIns="15508" rtlCol="0" anchor="b"/>
          <a:lstStyle>
            <a:lvl1pPr algn="r">
              <a:defRPr sz="400"/>
            </a:lvl1pPr>
          </a:lstStyle>
          <a:p>
            <a:fld id="{211FE152-D474-49E5-88E1-CC70940B6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514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774" cy="719480"/>
          </a:xfrm>
          <a:prstGeom prst="rect">
            <a:avLst/>
          </a:prstGeom>
        </p:spPr>
        <p:txBody>
          <a:bodyPr vert="horz" lIns="31016" tIns="15508" rIns="31016" bIns="15508" rtlCol="0"/>
          <a:lstStyle>
            <a:lvl1pPr algn="l">
              <a:defRPr sz="4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50751" y="0"/>
            <a:ext cx="4246774" cy="719480"/>
          </a:xfrm>
          <a:prstGeom prst="rect">
            <a:avLst/>
          </a:prstGeom>
        </p:spPr>
        <p:txBody>
          <a:bodyPr vert="horz" lIns="31016" tIns="15508" rIns="31016" bIns="15508" rtlCol="0"/>
          <a:lstStyle>
            <a:lvl1pPr algn="r">
              <a:defRPr sz="400"/>
            </a:lvl1pPr>
          </a:lstStyle>
          <a:p>
            <a:fld id="{C4AFF229-C9D8-4BCF-84C9-A4D8E1ECBDF3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87700" y="1793875"/>
            <a:ext cx="3424238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1016" tIns="15508" rIns="31016" bIns="155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0228" y="6908759"/>
            <a:ext cx="7839710" cy="5652671"/>
          </a:xfrm>
          <a:prstGeom prst="rect">
            <a:avLst/>
          </a:prstGeom>
        </p:spPr>
        <p:txBody>
          <a:bodyPr vert="horz" lIns="31016" tIns="15508" rIns="31016" bIns="155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283"/>
            <a:ext cx="4246774" cy="719480"/>
          </a:xfrm>
          <a:prstGeom prst="rect">
            <a:avLst/>
          </a:prstGeom>
        </p:spPr>
        <p:txBody>
          <a:bodyPr vert="horz" lIns="31016" tIns="15508" rIns="31016" bIns="15508" rtlCol="0" anchor="b"/>
          <a:lstStyle>
            <a:lvl1pPr algn="l">
              <a:defRPr sz="4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50751" y="13636283"/>
            <a:ext cx="4246774" cy="719480"/>
          </a:xfrm>
          <a:prstGeom prst="rect">
            <a:avLst/>
          </a:prstGeom>
        </p:spPr>
        <p:txBody>
          <a:bodyPr vert="horz" lIns="31016" tIns="15508" rIns="31016" bIns="15508" rtlCol="0" anchor="b"/>
          <a:lstStyle>
            <a:lvl1pPr algn="r">
              <a:defRPr sz="400"/>
            </a:lvl1pPr>
          </a:lstStyle>
          <a:p>
            <a:fld id="{CB07734C-C102-46AC-B50C-D2A248B2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027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78438" y="7570770"/>
            <a:ext cx="31893854" cy="16127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357" y="7570770"/>
            <a:ext cx="95187416" cy="16127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45"/>
            <a:ext cx="25737979" cy="8502248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6357" y="44106657"/>
            <a:ext cx="63540637" cy="12473928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31659" y="44106657"/>
            <a:ext cx="63540633" cy="12473928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1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1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3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8" y="29965967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8" y="3825022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8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5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7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1074-146B-42B3-B1D2-8689D99C3DFF}" type="datetimeFigureOut">
              <a:rPr lang="en-US" smtClean="0"/>
              <a:pPr/>
              <a:t>10/5/2016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7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7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26" Type="http://schemas.openxmlformats.org/officeDocument/2006/relationships/image" Target="../media/image25.png"/><Relationship Id="rId3" Type="http://schemas.openxmlformats.org/officeDocument/2006/relationships/image" Target="../media/image2.gif"/><Relationship Id="rId21" Type="http://schemas.openxmlformats.org/officeDocument/2006/relationships/image" Target="../media/image20.png"/><Relationship Id="rId34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jp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471981" y="40270358"/>
            <a:ext cx="29429646" cy="1830339"/>
          </a:xfrm>
          <a:prstGeom prst="rect">
            <a:avLst/>
          </a:prstGeom>
          <a:solidFill>
            <a:srgbClr val="1E1E1E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51223" y="19392981"/>
            <a:ext cx="19348775" cy="198692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/>
          <p:cNvSpPr/>
          <p:nvPr/>
        </p:nvSpPr>
        <p:spPr>
          <a:xfrm>
            <a:off x="20520000" y="31730207"/>
            <a:ext cx="9360000" cy="75320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0520000" y="21865111"/>
            <a:ext cx="9360000" cy="73160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/>
          <p:cNvSpPr/>
          <p:nvPr/>
        </p:nvSpPr>
        <p:spPr>
          <a:xfrm>
            <a:off x="20520000" y="13411374"/>
            <a:ext cx="9360000" cy="788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tangle 96"/>
          <p:cNvSpPr/>
          <p:nvPr/>
        </p:nvSpPr>
        <p:spPr>
          <a:xfrm>
            <a:off x="20520000" y="5507999"/>
            <a:ext cx="9360000" cy="73847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/>
          <p:cNvSpPr/>
          <p:nvPr/>
        </p:nvSpPr>
        <p:spPr>
          <a:xfrm>
            <a:off x="10440000" y="5508000"/>
            <a:ext cx="9360000" cy="12018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451395" y="5508000"/>
            <a:ext cx="9360000" cy="12018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85750" y="572436"/>
            <a:ext cx="29394250" cy="30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38387" y="5865459"/>
            <a:ext cx="8844556" cy="1078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Modernize web central hosting: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Support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modern development frameworks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Provide </a:t>
            </a:r>
            <a:r>
              <a:rPr lang="en-US" sz="2800" dirty="0">
                <a:latin typeface="PT Sans" panose="020B0503020203020204" pitchFamily="34" charset="0"/>
                <a:ea typeface="PT Sans" panose="020B0503020203020204" pitchFamily="34" charset="0"/>
              </a:rPr>
              <a:t>more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flexibility</a:t>
            </a:r>
          </a:p>
          <a:p>
            <a:pPr marL="360000" lvl="1" algn="just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Reduce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the need for “locally managed” web servers</a:t>
            </a:r>
          </a:p>
          <a:p>
            <a:pPr algn="just"/>
            <a:endParaRPr lang="en-US" sz="2800" dirty="0" smtClean="0"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algn="just"/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Improve offering of tools to developers: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Make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it easier to get started</a:t>
            </a:r>
          </a:p>
          <a:p>
            <a:pPr marL="360000" lvl="1" algn="just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Automate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application deployment</a:t>
            </a:r>
            <a:endParaRPr lang="en-US" sz="2800" dirty="0" smtClean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Integration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with code hosting (</a:t>
            </a:r>
            <a:r>
              <a:rPr lang="en-US" sz="2800" dirty="0" err="1" smtClean="0">
                <a:latin typeface="PT Sans" panose="020B0503020203020204" pitchFamily="34" charset="0"/>
                <a:ea typeface="PT Sans" panose="020B0503020203020204" pitchFamily="34" charset="0"/>
              </a:rPr>
              <a:t>GitLab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) 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CI/CD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pipelines (</a:t>
            </a:r>
            <a:r>
              <a:rPr lang="en-US" sz="2800" dirty="0" err="1" smtClean="0">
                <a:latin typeface="PT Sans" panose="020B0503020203020204" pitchFamily="34" charset="0"/>
                <a:ea typeface="PT Sans" panose="020B0503020203020204" pitchFamily="34" charset="0"/>
              </a:rPr>
              <a:t>GitLab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/Jenkins)</a:t>
            </a:r>
          </a:p>
          <a:p>
            <a:pPr marL="720000" lvl="1" algn="just"/>
            <a:r>
              <a:rPr lang="en-US" sz="2800" dirty="0" smtClean="0">
                <a:latin typeface="PT Sans Caption" panose="020B0603020203020204" pitchFamily="34" charset="0"/>
                <a:ea typeface="PT Sans Caption" panose="020B0603020203020204" pitchFamily="34" charset="0"/>
              </a:rPr>
              <a:t> </a:t>
            </a:r>
          </a:p>
          <a:p>
            <a:pPr algn="just"/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Facilitate </a:t>
            </a: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deployment &amp; operation </a:t>
            </a: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of web applications: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Fast prototyping </a:t>
            </a:r>
            <a:endParaRPr lang="en-US" sz="2800" dirty="0" smtClean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Hosting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of central services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Self-service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templates for application instances</a:t>
            </a:r>
          </a:p>
          <a:p>
            <a:pPr marL="360000" lvl="1" algn="just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Save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application manager from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maintaining OS</a:t>
            </a:r>
            <a:endParaRPr lang="en-US" sz="3600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0" lvl="1" algn="just"/>
            <a:r>
              <a:rPr lang="en-US" sz="3600" i="1" dirty="0" smtClean="0">
                <a:solidFill>
                  <a:srgbClr val="0033CC"/>
                </a:solidFill>
              </a:rPr>
              <a:t/>
            </a:r>
            <a:br>
              <a:rPr lang="en-US" sz="3600" i="1" dirty="0" smtClean="0">
                <a:solidFill>
                  <a:srgbClr val="0033CC"/>
                </a:solidFill>
              </a:rPr>
            </a:br>
            <a:r>
              <a:rPr lang="en-US" sz="3600" i="1" dirty="0" smtClean="0">
                <a:solidFill>
                  <a:srgbClr val="0033CC"/>
                </a:solidFill>
              </a:rPr>
              <a:t/>
            </a:r>
            <a:br>
              <a:rPr lang="en-US" sz="3600" i="1" dirty="0" smtClean="0">
                <a:solidFill>
                  <a:srgbClr val="0033CC"/>
                </a:solidFill>
              </a:rPr>
            </a:br>
            <a:r>
              <a:rPr lang="en-US" sz="3200" b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CERN Web </a:t>
            </a:r>
            <a:r>
              <a:rPr lang="en-US" sz="3200" b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Frameworks strategy: </a:t>
            </a:r>
            <a:endParaRPr lang="en-US" sz="3200" b="1" dirty="0" smtClean="0">
              <a:solidFill>
                <a:srgbClr val="0053A1"/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marL="0" lvl="1" algn="just"/>
            <a:endParaRPr lang="en-US" sz="3200" b="1" dirty="0">
              <a:solidFill>
                <a:srgbClr val="0053A1"/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marL="0" lvl="1"/>
            <a: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Use </a:t>
            </a:r>
            <a: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containers to host everything and widen </a:t>
            </a:r>
            <a: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/>
            </a:r>
            <a:b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</a:br>
            <a: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service </a:t>
            </a:r>
            <a: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options. OpenShift to orchestrate all</a:t>
            </a:r>
            <a: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.  </a:t>
            </a:r>
            <a:endParaRPr lang="en-US" sz="2800" b="1" dirty="0">
              <a:solidFill>
                <a:srgbClr val="0053A1"/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672000" y="792000"/>
            <a:ext cx="25960018" cy="2556000"/>
          </a:xfrm>
          <a:prstGeom prst="rect">
            <a:avLst/>
          </a:prstGeom>
          <a:solidFill>
            <a:srgbClr val="0053A1"/>
          </a:solidFill>
          <a:ln w="127000">
            <a:solidFill>
              <a:srgbClr val="0053A1"/>
            </a:solidFill>
            <a:round/>
            <a:headEnd/>
            <a:tailEnd/>
          </a:ln>
          <a:effectLst/>
        </p:spPr>
        <p:txBody>
          <a:bodyPr wrap="square" tIns="216000">
            <a:noAutofit/>
          </a:bodyPr>
          <a:lstStyle/>
          <a:p>
            <a:pPr marL="628650" algn="ctr" defTabSz="4156075">
              <a:spcBef>
                <a:spcPts val="600"/>
              </a:spcBef>
              <a:buNone/>
            </a:pPr>
            <a:r>
              <a:rPr lang="en-GB" sz="7200" b="1" dirty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PaaS for web applications with </a:t>
            </a:r>
            <a:r>
              <a:rPr lang="en-GB" sz="72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OpenShift Origin</a:t>
            </a:r>
            <a:endParaRPr lang="en-US" sz="7200" b="1" dirty="0" smtClean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marL="628650" algn="ctr" defTabSz="4156075">
              <a:spcBef>
                <a:spcPts val="600"/>
              </a:spcBef>
              <a:buNone/>
            </a:pP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Alexandre Lossent (CERN), Alberto Rodriguez Peon (CERN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)</a:t>
            </a:r>
            <a:endParaRPr lang="en-US" sz="4800" b="1" dirty="0" smtClean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marL="628650" defTabSz="4156075">
              <a:spcBef>
                <a:spcPts val="600"/>
              </a:spcBef>
              <a:buNone/>
            </a:pPr>
            <a:endParaRPr lang="en-US" sz="14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45413" y="5868000"/>
            <a:ext cx="9247102" cy="1084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Deployment: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RedHat’s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PaaS solution based on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Docker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and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  Kubernetes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: OpenShift v3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Open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source version: OpenShift Origin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Puppet-managed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Openstack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VMs</a:t>
            </a:r>
          </a:p>
          <a:p>
            <a:pPr marL="360000" lvl="1">
              <a:spcBef>
                <a:spcPts val="600"/>
              </a:spcBef>
              <a:buBlip>
                <a:blip r:embed="rId5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Considering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deployment on top of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 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Openstack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Magnum</a:t>
            </a:r>
          </a:p>
          <a:p>
            <a:pPr>
              <a:spcBef>
                <a:spcPts val="600"/>
              </a:spcBef>
            </a:pPr>
            <a:endParaRPr lang="en-US" sz="2800" dirty="0" smtClean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Present Infrastructure (October 2016):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27 VMs (2 clusters)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9TB of app volume storage (Cinder, NFS)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>
              <a:spcBef>
                <a:spcPts val="600"/>
              </a:spcBef>
            </a:pPr>
            <a:endParaRPr lang="en-US" sz="2800" dirty="0" smtClean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Integration: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CERN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WebServices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: </a:t>
            </a:r>
            <a:endParaRPr lang="en-US" sz="2800" dirty="0" smtClean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720000" lvl="2">
              <a:spcBef>
                <a:spcPts val="600"/>
              </a:spcBef>
              <a:buBlip>
                <a:blip r:embed="rId3"/>
              </a:buBlip>
            </a:pP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name allocation</a:t>
            </a:r>
          </a:p>
          <a:p>
            <a:pPr marL="720000" lvl="2">
              <a:spcBef>
                <a:spcPts val="600"/>
              </a:spcBef>
              <a:buBlip>
                <a:blip r:embed="rId3"/>
              </a:buBlip>
            </a:pP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management of project </a:t>
            </a: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ownership and </a:t>
            </a: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lifecycle </a:t>
            </a:r>
          </a:p>
          <a:p>
            <a:pPr marL="720000" lvl="2">
              <a:spcBef>
                <a:spcPts val="600"/>
              </a:spcBef>
              <a:buBlip>
                <a:blip r:embed="rId3"/>
              </a:buBlip>
            </a:pPr>
            <a:r>
              <a:rPr lang="en-US" sz="2400" dirty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quota </a:t>
            </a: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management</a:t>
            </a:r>
            <a:endParaRPr lang="en-US" sz="24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SSO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authentication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E-group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authorization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GitLab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for code hosting and CI/CD pipelines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CVMFS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storage</a:t>
            </a:r>
          </a:p>
          <a:p>
            <a:pPr marL="360000" lvl="1">
              <a:spcBef>
                <a:spcPts val="600"/>
              </a:spcBef>
              <a:buBlip>
                <a:blip r:embed="rId5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EOS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storage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577393" y="19928702"/>
            <a:ext cx="3462177" cy="1601530"/>
            <a:chOff x="3070978" y="27834286"/>
            <a:chExt cx="3804703" cy="1761201"/>
          </a:xfrm>
        </p:grpSpPr>
        <p:pic>
          <p:nvPicPr>
            <p:cNvPr id="48" name="Picture 6" descr="C:\Documents and Settings\pace\Local Settings\Temporary Internet Files\Content.IE5\21QVSL6F\MCj0431566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00706" y="27834286"/>
              <a:ext cx="1383532" cy="1398819"/>
            </a:xfrm>
            <a:prstGeom prst="rect">
              <a:avLst/>
            </a:prstGeom>
            <a:noFill/>
          </p:spPr>
        </p:pic>
        <p:pic>
          <p:nvPicPr>
            <p:cNvPr id="50" name="Picture 4" descr="C:\Documents and Settings\pace\Local Settings\Temporary Internet Files\Content.IE5\H0KWH2O2\MCj0432624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3432234" y="27834286"/>
              <a:ext cx="1245179" cy="1250598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070978" y="29020102"/>
              <a:ext cx="3804703" cy="5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Application owner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422626" y="21242094"/>
            <a:ext cx="1800200" cy="2324115"/>
            <a:chOff x="16618247" y="36237910"/>
            <a:chExt cx="1800200" cy="2324115"/>
          </a:xfrm>
        </p:grpSpPr>
        <p:pic>
          <p:nvPicPr>
            <p:cNvPr id="54" name="Picture 5" descr="C:\Documents and Settings\pace\Local Settings\Temporary Internet Files\Content.IE5\YQ1NRPZM\MCj0432623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796171" y="36237910"/>
              <a:ext cx="1505614" cy="1512168"/>
            </a:xfrm>
            <a:prstGeom prst="rect">
              <a:avLst/>
            </a:prstGeom>
            <a:noFill/>
          </p:spPr>
        </p:pic>
        <p:sp>
          <p:nvSpPr>
            <p:cNvPr id="76" name="TextBox 75"/>
            <p:cNvSpPr txBox="1"/>
            <p:nvPr/>
          </p:nvSpPr>
          <p:spPr>
            <a:xfrm>
              <a:off x="16618247" y="37731028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Web app1 user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0865321" y="5868000"/>
            <a:ext cx="8713405" cy="2046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Jenkins CI: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Self-service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instances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Dynamically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provisioned container slaves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More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flexibility, better resource efficiency than VMs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4643" y="8307894"/>
            <a:ext cx="8343900" cy="402336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0865321" y="13572068"/>
            <a:ext cx="8581488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Deploy </a:t>
            </a: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3</a:t>
            </a:r>
            <a:r>
              <a:rPr lang="en-US" sz="2800" b="1" baseline="30000" dirty="0" smtClean="0">
                <a:latin typeface="PT Sans" panose="020B0503020203020204" pitchFamily="34" charset="0"/>
                <a:ea typeface="PT Sans" panose="020B0503020203020204" pitchFamily="34" charset="0"/>
              </a:rPr>
              <a:t>rd</a:t>
            </a: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 party applications</a:t>
            </a: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Off the shelf Docker images or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CERN customized</a:t>
            </a:r>
            <a:endParaRPr lang="en-US" sz="2800" dirty="0" smtClean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CERN Central services</a:t>
            </a:r>
          </a:p>
          <a:p>
            <a:pPr marL="360000" lvl="1" algn="just">
              <a:spcBef>
                <a:spcPts val="300"/>
              </a:spcBef>
            </a:pP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300"/>
              </a:spcBef>
            </a:pPr>
            <a:endParaRPr lang="en-US" sz="2800" dirty="0" smtClean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300"/>
              </a:spcBef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Self-service per-team application instances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31" y="15957693"/>
            <a:ext cx="1905000" cy="60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70" y="15441629"/>
            <a:ext cx="3015054" cy="1786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360" y="15092145"/>
            <a:ext cx="1714147" cy="1934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246" y="18627605"/>
            <a:ext cx="4441106" cy="839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378" y="19625175"/>
            <a:ext cx="3964548" cy="12750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316" y="20041428"/>
            <a:ext cx="3869018" cy="566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396" y="18984862"/>
            <a:ext cx="2622733" cy="715291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0865321" y="22201313"/>
            <a:ext cx="882748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Custom web application hosting: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Automated build &amp; deployment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from sources in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GitLab</a:t>
            </a:r>
            <a:endParaRPr lang="en-US" sz="2800" dirty="0" smtClean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Development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, staging and prod environments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DBoD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service provides databases as needed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Support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for multiple frameworks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139" y="25341504"/>
            <a:ext cx="2172676" cy="162950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625" y="25341504"/>
            <a:ext cx="1398066" cy="139806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820" y="26609402"/>
            <a:ext cx="2857500" cy="17145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249142" y="26971863"/>
            <a:ext cx="994601" cy="9895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501" y="25502668"/>
            <a:ext cx="4000915" cy="118507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712" y="26761083"/>
            <a:ext cx="2465138" cy="1511823"/>
          </a:xfrm>
          <a:prstGeom prst="rect">
            <a:avLst/>
          </a:prstGeom>
        </p:spPr>
      </p:pic>
      <p:sp>
        <p:nvSpPr>
          <p:cNvPr id="107" name="Cloud 106"/>
          <p:cNvSpPr/>
          <p:nvPr/>
        </p:nvSpPr>
        <p:spPr>
          <a:xfrm rot="300000">
            <a:off x="923566" y="27985003"/>
            <a:ext cx="18290104" cy="9429516"/>
          </a:xfrm>
          <a:prstGeom prst="cloud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85835" y="30631596"/>
            <a:ext cx="3680903" cy="46613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Node</a:t>
            </a:r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358274" y="29388348"/>
            <a:ext cx="3963976" cy="17639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85622" y="33921941"/>
            <a:ext cx="2434617" cy="5107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Kubelet</a:t>
            </a:r>
            <a:endParaRPr lang="en-US" sz="2400" dirty="0" smtClean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2389701" y="31394938"/>
            <a:ext cx="3932549" cy="16219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Node</a:t>
            </a:r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83965" y="33059585"/>
            <a:ext cx="2434617" cy="510778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Docker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463058" y="31352178"/>
            <a:ext cx="1623333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app2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554104" y="32205526"/>
            <a:ext cx="162333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app3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522864" y="32162047"/>
            <a:ext cx="162333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app1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42438" y="31345396"/>
            <a:ext cx="162333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app1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158395" y="30674291"/>
            <a:ext cx="3075757" cy="461215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2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23079" y="33717630"/>
            <a:ext cx="2434617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Kubernetes master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42" y="26480208"/>
            <a:ext cx="1501623" cy="1646475"/>
          </a:xfrm>
          <a:prstGeom prst="rect">
            <a:avLst/>
          </a:prstGeom>
        </p:spPr>
      </p:pic>
      <p:grpSp>
        <p:nvGrpSpPr>
          <p:cNvPr id="1024" name="Group 1023"/>
          <p:cNvGrpSpPr/>
          <p:nvPr/>
        </p:nvGrpSpPr>
        <p:grpSpPr>
          <a:xfrm>
            <a:off x="5039206" y="26628155"/>
            <a:ext cx="3899971" cy="981792"/>
            <a:chOff x="3229350" y="23503817"/>
            <a:chExt cx="3899971" cy="981792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350" y="23503817"/>
              <a:ext cx="981792" cy="981792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4268295" y="23550297"/>
              <a:ext cx="28610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Templates for 3</a:t>
              </a:r>
              <a:r>
                <a:rPr lang="en-GB" sz="2400" baseline="300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rd</a:t>
              </a:r>
              <a:r>
                <a:rPr lang="en-GB" sz="24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 party apps</a:t>
              </a:r>
              <a:endParaRPr lang="en-GB" sz="2400" dirty="0">
                <a:latin typeface="PT Serif Caption" panose="02060603050505020204" pitchFamily="18" charset="0"/>
                <a:ea typeface="PT Serif Caption" panose="02060603050505020204" pitchFamily="18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3518481" y="31816373"/>
            <a:ext cx="2434617" cy="9194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OpenShift </a:t>
            </a:r>
            <a:r>
              <a:rPr lang="en-US" sz="24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master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2948272" y="30105031"/>
            <a:ext cx="171779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HAProxy</a:t>
            </a: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/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cxnSp>
        <p:nvCxnSpPr>
          <p:cNvPr id="1035" name="Straight Connector 1034"/>
          <p:cNvCxnSpPr>
            <a:stCxn id="136" idx="2"/>
            <a:endCxn id="130" idx="0"/>
          </p:cNvCxnSpPr>
          <p:nvPr/>
        </p:nvCxnSpPr>
        <p:spPr>
          <a:xfrm>
            <a:off x="4735790" y="32735774"/>
            <a:ext cx="4598" cy="981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45" idx="1"/>
          </p:cNvCxnSpPr>
          <p:nvPr/>
        </p:nvCxnSpPr>
        <p:spPr>
          <a:xfrm flipH="1">
            <a:off x="5953099" y="34177330"/>
            <a:ext cx="22325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136" idx="0"/>
          </p:cNvCxnSpPr>
          <p:nvPr/>
        </p:nvCxnSpPr>
        <p:spPr>
          <a:xfrm flipH="1" flipV="1">
            <a:off x="4721696" y="21495190"/>
            <a:ext cx="14094" cy="10321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37836" y="21813674"/>
            <a:ext cx="7002740" cy="2141615"/>
          </a:xfrm>
          <a:prstGeom prst="rect">
            <a:avLst/>
          </a:prstGeom>
          <a:ln w="25400">
            <a:solidFill>
              <a:srgbClr val="0053A1"/>
            </a:solidFill>
          </a:ln>
        </p:spPr>
      </p:pic>
      <p:pic>
        <p:nvPicPr>
          <p:cNvPr id="1026" name="Picture 10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70406" y="22278415"/>
            <a:ext cx="5615491" cy="3337021"/>
          </a:xfrm>
          <a:prstGeom prst="rect">
            <a:avLst/>
          </a:prstGeom>
          <a:ln w="25400">
            <a:solidFill>
              <a:srgbClr val="0053A1"/>
            </a:solidFill>
          </a:ln>
        </p:spPr>
      </p:pic>
      <p:sp>
        <p:nvSpPr>
          <p:cNvPr id="160" name="Rectangle 159"/>
          <p:cNvSpPr/>
          <p:nvPr/>
        </p:nvSpPr>
        <p:spPr>
          <a:xfrm>
            <a:off x="12420954" y="34898428"/>
            <a:ext cx="3901296" cy="77603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…</a:t>
            </a:r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cxnSp>
        <p:nvCxnSpPr>
          <p:cNvPr id="1052" name="Straight Connector 1051"/>
          <p:cNvCxnSpPr>
            <a:stCxn id="140" idx="2"/>
          </p:cNvCxnSpPr>
          <p:nvPr/>
        </p:nvCxnSpPr>
        <p:spPr>
          <a:xfrm flipH="1">
            <a:off x="9110024" y="30812917"/>
            <a:ext cx="4697145" cy="531265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0" idx="2"/>
            <a:endCxn id="124" idx="0"/>
          </p:cNvCxnSpPr>
          <p:nvPr/>
        </p:nvCxnSpPr>
        <p:spPr>
          <a:xfrm flipH="1">
            <a:off x="13334531" y="30812917"/>
            <a:ext cx="472638" cy="1349130"/>
          </a:xfrm>
          <a:prstGeom prst="line">
            <a:avLst/>
          </a:prstGeom>
          <a:ln w="38100">
            <a:solidFill>
              <a:srgbClr val="0053A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654525" y="32133454"/>
            <a:ext cx="924710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Generic web site hosting: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Serve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static </a:t>
            </a:r>
            <a:r>
              <a:rPr lang="en-US" sz="2800" dirty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&amp;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CGI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content from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shared EOS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filesystem</a:t>
            </a:r>
            <a:endParaRPr lang="en-US" sz="2800" dirty="0" smtClean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OpenShift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to enable more dynamic scaling,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  load 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spread and flexibility than VMs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4000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+ sites currently on AFS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1000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+ Drupal websites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063" y="36525942"/>
            <a:ext cx="2209800" cy="9652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019" y="36402475"/>
            <a:ext cx="1524003" cy="156362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854" y="36237910"/>
            <a:ext cx="2793651" cy="1409524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>
          <a:xfrm>
            <a:off x="1587890" y="37518194"/>
            <a:ext cx="7781884" cy="116167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Network storage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747485" y="37501543"/>
            <a:ext cx="7992902" cy="116167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Database-on-demand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901816"/>
            <a:ext cx="2340869" cy="23134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3436016" y="572437"/>
            <a:ext cx="0" cy="2989521"/>
          </a:xfrm>
          <a:prstGeom prst="line">
            <a:avLst/>
          </a:prstGeom>
          <a:ln w="127000">
            <a:solidFill>
              <a:srgbClr val="005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355" y="4140000"/>
            <a:ext cx="9360000" cy="1080000"/>
          </a:xfrm>
          <a:prstGeom prst="rect">
            <a:avLst/>
          </a:prstGeom>
          <a:solidFill>
            <a:srgbClr val="0053A1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Goals</a:t>
            </a:r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440000" y="4140000"/>
            <a:ext cx="9360000" cy="1080000"/>
          </a:xfrm>
          <a:prstGeom prst="rect">
            <a:avLst/>
          </a:prstGeom>
          <a:solidFill>
            <a:srgbClr val="0053A1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Implementation</a:t>
            </a:r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520000" y="4140000"/>
            <a:ext cx="9360000" cy="1080000"/>
          </a:xfrm>
          <a:prstGeom prst="rect">
            <a:avLst/>
          </a:prstGeom>
          <a:solidFill>
            <a:srgbClr val="0053A1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Use cases</a:t>
            </a:r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520000" y="30405382"/>
            <a:ext cx="9360000" cy="1080000"/>
          </a:xfrm>
          <a:prstGeom prst="rect">
            <a:avLst/>
          </a:prstGeom>
          <a:solidFill>
            <a:srgbClr val="009999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Future</a:t>
            </a:r>
            <a:endParaRPr lang="en-GB" sz="4800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algn="ctr"/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0354" y="18083973"/>
            <a:ext cx="19349645" cy="1080000"/>
          </a:xfrm>
          <a:prstGeom prst="rect">
            <a:avLst/>
          </a:prstGeom>
          <a:solidFill>
            <a:srgbClr val="0053A1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Architecture</a:t>
            </a:r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86833" y="29348633"/>
            <a:ext cx="7757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rgbClr val="0053A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SDN (virtual network</a:t>
            </a:r>
            <a:r>
              <a:rPr lang="en-GB" sz="5400" dirty="0" smtClean="0">
                <a:solidFill>
                  <a:srgbClr val="0053A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)</a:t>
            </a:r>
            <a:endParaRPr lang="en-GB" sz="5400" dirty="0">
              <a:solidFill>
                <a:srgbClr val="0053A1"/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cxnSp>
        <p:nvCxnSpPr>
          <p:cNvPr id="59" name="Straight Arrow Connector 58"/>
          <p:cNvCxnSpPr>
            <a:endCxn id="78" idx="0"/>
          </p:cNvCxnSpPr>
          <p:nvPr/>
        </p:nvCxnSpPr>
        <p:spPr>
          <a:xfrm>
            <a:off x="14322726" y="23729239"/>
            <a:ext cx="17536" cy="5659109"/>
          </a:xfrm>
          <a:prstGeom prst="straightConnector1">
            <a:avLst/>
          </a:prstGeom>
          <a:ln w="34925">
            <a:solidFill>
              <a:srgbClr val="0053A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968992" y="29397145"/>
            <a:ext cx="301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Router </a:t>
            </a:r>
            <a:r>
              <a:rPr lang="en-US" sz="3600" dirty="0" smtClean="0">
                <a:solidFill>
                  <a:schemeClr val="bg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node</a:t>
            </a:r>
            <a:endParaRPr lang="en-US" sz="3600" dirty="0">
              <a:solidFill>
                <a:schemeClr val="bg1"/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420954" y="33179940"/>
            <a:ext cx="3901296" cy="151367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Node</a:t>
            </a:r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522864" y="33823545"/>
            <a:ext cx="1623333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app4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31869" y="30727585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Master</a:t>
            </a:r>
            <a:endParaRPr lang="en-US" sz="3600" dirty="0">
              <a:solidFill>
                <a:schemeClr val="bg1"/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4415659" y="32143515"/>
            <a:ext cx="1623333" cy="726417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…</a:t>
            </a:r>
            <a:endParaRPr lang="en-US" sz="2000" i="1" dirty="0">
              <a:solidFill>
                <a:schemeClr val="bg1">
                  <a:lumMod val="65000"/>
                </a:schemeClr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4415659" y="33827577"/>
            <a:ext cx="1623333" cy="726417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…</a:t>
            </a:r>
            <a:endParaRPr lang="en-US" sz="2000" i="1" dirty="0">
              <a:solidFill>
                <a:schemeClr val="bg1">
                  <a:lumMod val="65000"/>
                </a:schemeClr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0" y="40547157"/>
            <a:ext cx="1296144" cy="129614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24265055" y="40824000"/>
            <a:ext cx="376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https://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home.cern</a:t>
            </a:r>
            <a:endParaRPr lang="en-GB" sz="3600" b="1" dirty="0">
              <a:solidFill>
                <a:schemeClr val="bg1">
                  <a:lumMod val="9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33" y="40659709"/>
            <a:ext cx="952500" cy="952500"/>
          </a:xfrm>
          <a:prstGeom prst="rect">
            <a:avLst/>
          </a:prstGeom>
        </p:spPr>
      </p:pic>
      <p:grpSp>
        <p:nvGrpSpPr>
          <p:cNvPr id="167" name="Group 166"/>
          <p:cNvGrpSpPr/>
          <p:nvPr/>
        </p:nvGrpSpPr>
        <p:grpSpPr>
          <a:xfrm>
            <a:off x="16063511" y="22862631"/>
            <a:ext cx="1800200" cy="2324115"/>
            <a:chOff x="16618247" y="36237910"/>
            <a:chExt cx="1800200" cy="2324115"/>
          </a:xfrm>
        </p:grpSpPr>
        <p:pic>
          <p:nvPicPr>
            <p:cNvPr id="170" name="Picture 5" descr="C:\Documents and Settings\pace\Local Settings\Temporary Internet Files\Content.IE5\YQ1NRPZM\MCj04326230000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artisticBlur/>
                      </a14:imgEffect>
                      <a14:imgEffect>
                        <a14:colorTemperature colorTemp="6634"/>
                      </a14:imgEffect>
                      <a14:imgEffect>
                        <a14:saturation sat="0"/>
                      </a14:imgEffect>
                      <a14:imgEffect>
                        <a14:brightnessContrast contrast="1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6171" y="36237910"/>
              <a:ext cx="1505614" cy="1512168"/>
            </a:xfrm>
            <a:prstGeom prst="rect">
              <a:avLst/>
            </a:prstGeom>
            <a:noFill/>
          </p:spPr>
        </p:pic>
        <p:sp>
          <p:nvSpPr>
            <p:cNvPr id="171" name="TextBox 170"/>
            <p:cNvSpPr txBox="1"/>
            <p:nvPr/>
          </p:nvSpPr>
          <p:spPr>
            <a:xfrm>
              <a:off x="16618247" y="37731028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PT Serif Caption" panose="02060603050505020204" pitchFamily="18" charset="0"/>
                  <a:ea typeface="PT Serif Caption" panose="02060603050505020204" pitchFamily="18" charset="0"/>
                </a:rPr>
                <a:t>Web 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PT Serif Caption" panose="02060603050505020204" pitchFamily="18" charset="0"/>
                  <a:ea typeface="PT Serif Caption" panose="02060603050505020204" pitchFamily="18" charset="0"/>
                </a:rPr>
                <a:t>app3 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PT Serif Caption" panose="02060603050505020204" pitchFamily="18" charset="0"/>
                  <a:ea typeface="PT Serif Caption" panose="02060603050505020204" pitchFamily="18" charset="0"/>
                </a:rPr>
                <a:t>user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1168792" y="22838891"/>
            <a:ext cx="1800200" cy="2324115"/>
            <a:chOff x="16618247" y="36237910"/>
            <a:chExt cx="1800200" cy="2324115"/>
          </a:xfrm>
        </p:grpSpPr>
        <p:pic>
          <p:nvPicPr>
            <p:cNvPr id="173" name="Picture 5" descr="C:\Documents and Settings\pace\Local Settings\Temporary Internet Files\Content.IE5\YQ1NRPZM\MCj04326230000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artisticBlur/>
                      </a14:imgEffect>
                      <a14:imgEffect>
                        <a14:colorTemperature colorTemp="6634"/>
                      </a14:imgEffect>
                      <a14:imgEffect>
                        <a14:saturation sat="0"/>
                      </a14:imgEffect>
                      <a14:imgEffect>
                        <a14:brightnessContrast contrast="1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6171" y="36237910"/>
              <a:ext cx="1505614" cy="1512168"/>
            </a:xfrm>
            <a:prstGeom prst="rect">
              <a:avLst/>
            </a:prstGeom>
            <a:noFill/>
          </p:spPr>
        </p:pic>
        <p:sp>
          <p:nvSpPr>
            <p:cNvPr id="174" name="TextBox 173"/>
            <p:cNvSpPr txBox="1"/>
            <p:nvPr/>
          </p:nvSpPr>
          <p:spPr>
            <a:xfrm>
              <a:off x="16618247" y="37731028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PT Serif Caption" panose="02060603050505020204" pitchFamily="18" charset="0"/>
                  <a:ea typeface="PT Serif Caption" panose="02060603050505020204" pitchFamily="18" charset="0"/>
                </a:rPr>
                <a:t>Web 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PT Serif Caption" panose="02060603050505020204" pitchFamily="18" charset="0"/>
                  <a:ea typeface="PT Serif Caption" panose="02060603050505020204" pitchFamily="18" charset="0"/>
                </a:rPr>
                <a:t>app2 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PT Serif Caption" panose="02060603050505020204" pitchFamily="18" charset="0"/>
                  <a:ea typeface="PT Serif Caption" panose="02060603050505020204" pitchFamily="18" charset="0"/>
                </a:rPr>
                <a:t>user</a:t>
              </a:r>
            </a:p>
          </p:txBody>
        </p:sp>
      </p:grpSp>
      <p:cxnSp>
        <p:nvCxnSpPr>
          <p:cNvPr id="175" name="Straight Arrow Connector 174"/>
          <p:cNvCxnSpPr>
            <a:stCxn id="171" idx="2"/>
          </p:cNvCxnSpPr>
          <p:nvPr/>
        </p:nvCxnSpPr>
        <p:spPr>
          <a:xfrm flipH="1">
            <a:off x="15058831" y="25186746"/>
            <a:ext cx="1904780" cy="417622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4" idx="2"/>
          </p:cNvCxnSpPr>
          <p:nvPr/>
        </p:nvCxnSpPr>
        <p:spPr>
          <a:xfrm>
            <a:off x="12068892" y="25163006"/>
            <a:ext cx="1604897" cy="419996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40" idx="2"/>
            <a:endCxn id="122" idx="3"/>
          </p:cNvCxnSpPr>
          <p:nvPr/>
        </p:nvCxnSpPr>
        <p:spPr>
          <a:xfrm flipH="1">
            <a:off x="11086391" y="30812917"/>
            <a:ext cx="2720778" cy="89320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40" idx="2"/>
            <a:endCxn id="123" idx="3"/>
          </p:cNvCxnSpPr>
          <p:nvPr/>
        </p:nvCxnSpPr>
        <p:spPr>
          <a:xfrm flipH="1">
            <a:off x="10177437" y="30812917"/>
            <a:ext cx="3629732" cy="1746552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897AE1C0F3F4C960AE3E15CB9BF38" ma:contentTypeVersion="0" ma:contentTypeDescription="Create a new document." ma:contentTypeScope="" ma:versionID="317f356005ad60afb2efab43bb8675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95b37819b9690aa71a57e3ae3ea514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A51887-CCD6-4047-9C9B-F1D785960D9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860160-567D-4C35-AAC1-21E2626CAB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7ED80D-0B9A-4B13-AAB6-8BA923885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266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PT Sans</vt:lpstr>
      <vt:lpstr>PT Sans Caption</vt:lpstr>
      <vt:lpstr>PT Serif Caption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unco</dc:creator>
  <cp:lastModifiedBy>Andreas Wagner</cp:lastModifiedBy>
  <cp:revision>192</cp:revision>
  <cp:lastPrinted>2016-10-05T19:06:49Z</cp:lastPrinted>
  <dcterms:created xsi:type="dcterms:W3CDTF">2008-09-03T14:29:03Z</dcterms:created>
  <dcterms:modified xsi:type="dcterms:W3CDTF">2016-10-05T19:33:07Z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0x010100043897AE1C0F3F4C960AE3E15CB9BF38</vt:lpwstr>
  </property>
</Properties>
</file>