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8.xml"/><Relationship Id="rId44" Type="http://schemas.openxmlformats.org/officeDocument/2006/relationships/font" Target="fonts/Roboto-boldItalic.fntdata"/><Relationship Id="rId21" Type="http://schemas.openxmlformats.org/officeDocument/2006/relationships/slide" Target="slides/slide17.xml"/><Relationship Id="rId43" Type="http://schemas.openxmlformats.org/officeDocument/2006/relationships/font" Target="fonts/Roboto-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0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0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0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brooksbaseball.net/" TargetMode="External"/><Relationship Id="rId4" Type="http://schemas.openxmlformats.org/officeDocument/2006/relationships/hyperlink" Target="https://github.com/mattdennewitz/mlb-brooks-pitch-importe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08.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4.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6.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en"/>
              <a:t>What’s In A Pitch?</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rPr lang="en"/>
              <a:t>Insights from PITCHf/x</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and Results</a:t>
            </a:r>
          </a:p>
        </p:txBody>
      </p:sp>
      <p:sp>
        <p:nvSpPr>
          <p:cNvPr id="122" name="Shape 12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Model I: “Pre-pitch” data – what could be reasonably inferred before the ball leaves the pitcher’s hand (but including release position).</a:t>
            </a:r>
          </a:p>
          <a:p>
            <a:pPr lvl="0">
              <a:spcBef>
                <a:spcPts val="0"/>
              </a:spcBef>
              <a:buNone/>
            </a:pPr>
            <a:r>
              <a:rPr lang="en"/>
              <a:t>Columns: </a:t>
            </a:r>
            <a:r>
              <a:rPr lang="en">
                <a:latin typeface="Courier New"/>
                <a:ea typeface="Courier New"/>
                <a:cs typeface="Courier New"/>
                <a:sym typeface="Courier New"/>
              </a:rPr>
              <a:t>ab_count, pitcher_id, batter_id, factorized_stand, strikes, balls, factorized_p_throws, x0, y0, z0, factorized_park</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 – Model I</a:t>
            </a:r>
          </a:p>
        </p:txBody>
      </p:sp>
      <p:sp>
        <p:nvSpPr>
          <p:cNvPr id="128" name="Shape 128"/>
          <p:cNvSpPr txBox="1"/>
          <p:nvPr>
            <p:ph idx="1" type="body"/>
          </p:nvPr>
        </p:nvSpPr>
        <p:spPr>
          <a:xfrm>
            <a:off x="471900" y="1919075"/>
            <a:ext cx="5040000" cy="2710200"/>
          </a:xfrm>
          <a:prstGeom prst="rect">
            <a:avLst/>
          </a:prstGeom>
        </p:spPr>
        <p:txBody>
          <a:bodyPr anchorCtr="0" anchor="t" bIns="91425" lIns="91425" rIns="91425" tIns="91425">
            <a:noAutofit/>
          </a:bodyPr>
          <a:lstStyle/>
          <a:p>
            <a:pPr lvl="0">
              <a:spcBef>
                <a:spcPts val="0"/>
              </a:spcBef>
              <a:buNone/>
            </a:pPr>
            <a:r>
              <a:rPr lang="en"/>
              <a:t>Results: Not good!</a:t>
            </a:r>
          </a:p>
          <a:p>
            <a:pPr lvl="0">
              <a:spcBef>
                <a:spcPts val="0"/>
              </a:spcBef>
              <a:buNone/>
            </a:pPr>
            <a:r>
              <a:rPr lang="en"/>
              <a:t>F1: 0.413</a:t>
            </a:r>
          </a:p>
          <a:p>
            <a:pPr lvl="0">
              <a:spcBef>
                <a:spcPts val="0"/>
              </a:spcBef>
              <a:buNone/>
            </a:pPr>
            <a:r>
              <a:t/>
            </a:r>
            <a:endParaRPr/>
          </a:p>
          <a:p>
            <a:pPr lvl="0">
              <a:spcBef>
                <a:spcPts val="0"/>
              </a:spcBef>
              <a:buNone/>
            </a:pPr>
            <a:r>
              <a:rPr lang="en"/>
              <a:t>Note the underclassification of strikes–it’s a persistent theme.</a:t>
            </a:r>
          </a:p>
        </p:txBody>
      </p:sp>
      <p:pic>
        <p:nvPicPr>
          <p:cNvPr id="129" name="Shape 129"/>
          <p:cNvPicPr preferRelativeResize="0"/>
          <p:nvPr/>
        </p:nvPicPr>
        <p:blipFill>
          <a:blip r:embed="rId3">
            <a:alphaModFix/>
          </a:blip>
          <a:stretch>
            <a:fillRect/>
          </a:stretch>
        </p:blipFill>
        <p:spPr>
          <a:xfrm>
            <a:off x="5511850" y="1919074"/>
            <a:ext cx="3182149" cy="2658074"/>
          </a:xfrm>
          <a:prstGeom prst="rect">
            <a:avLst/>
          </a:prstGeom>
          <a:noFill/>
          <a:ln>
            <a:noFill/>
          </a:ln>
        </p:spPr>
      </p:pic>
      <p:sp>
        <p:nvSpPr>
          <p:cNvPr id="130" name="Shape 130"/>
          <p:cNvSpPr/>
          <p:nvPr/>
        </p:nvSpPr>
        <p:spPr>
          <a:xfrm>
            <a:off x="7189863" y="3549786"/>
            <a:ext cx="979875" cy="908825"/>
          </a:xfrm>
          <a:custGeom>
            <a:pathLst>
              <a:path extrusionOk="0" h="36353" w="39195">
                <a:moveTo>
                  <a:pt x="36225" y="106"/>
                </a:moveTo>
                <a:cubicBezTo>
                  <a:pt x="28886" y="106"/>
                  <a:pt x="21548" y="106"/>
                  <a:pt x="14210" y="106"/>
                </a:cubicBezTo>
                <a:cubicBezTo>
                  <a:pt x="9679" y="106"/>
                  <a:pt x="3719" y="-316"/>
                  <a:pt x="1001" y="3308"/>
                </a:cubicBezTo>
                <a:cubicBezTo>
                  <a:pt x="-922" y="5871"/>
                  <a:pt x="601" y="9709"/>
                  <a:pt x="601" y="12914"/>
                </a:cubicBezTo>
                <a:cubicBezTo>
                  <a:pt x="601" y="20454"/>
                  <a:pt x="1094" y="29041"/>
                  <a:pt x="5805" y="34929"/>
                </a:cubicBezTo>
                <a:cubicBezTo>
                  <a:pt x="7812" y="37437"/>
                  <a:pt x="12197" y="35730"/>
                  <a:pt x="15411" y="35730"/>
                </a:cubicBezTo>
                <a:cubicBezTo>
                  <a:pt x="19816" y="35730"/>
                  <a:pt x="24680" y="37299"/>
                  <a:pt x="28620" y="35330"/>
                </a:cubicBezTo>
                <a:cubicBezTo>
                  <a:pt x="32164" y="33557"/>
                  <a:pt x="34648" y="30093"/>
                  <a:pt x="37026" y="26924"/>
                </a:cubicBezTo>
                <a:cubicBezTo>
                  <a:pt x="42279" y="19920"/>
                  <a:pt x="36195" y="9210"/>
                  <a:pt x="33423" y="906"/>
                </a:cubicBezTo>
              </a:path>
            </a:pathLst>
          </a:custGeom>
          <a:noFill/>
          <a:ln cap="flat" cmpd="sng" w="9525">
            <a:solidFill>
              <a:schemeClr val="dk2"/>
            </a:solidFill>
            <a:prstDash val="solid"/>
            <a:round/>
            <a:headEnd len="lg" w="lg" type="none"/>
            <a:tailEnd len="lg" w="lg" type="none"/>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 – Model I</a:t>
            </a:r>
          </a:p>
        </p:txBody>
      </p:sp>
      <p:sp>
        <p:nvSpPr>
          <p:cNvPr id="136" name="Shape 136"/>
          <p:cNvSpPr txBox="1"/>
          <p:nvPr>
            <p:ph idx="1" type="body"/>
          </p:nvPr>
        </p:nvSpPr>
        <p:spPr>
          <a:xfrm>
            <a:off x="471900" y="1919075"/>
            <a:ext cx="4861800" cy="2710200"/>
          </a:xfrm>
          <a:prstGeom prst="rect">
            <a:avLst/>
          </a:prstGeom>
        </p:spPr>
        <p:txBody>
          <a:bodyPr anchorCtr="0" anchor="t" bIns="91425" lIns="91425" rIns="91425" tIns="91425">
            <a:noAutofit/>
          </a:bodyPr>
          <a:lstStyle/>
          <a:p>
            <a:pPr lvl="0">
              <a:spcBef>
                <a:spcPts val="0"/>
              </a:spcBef>
              <a:buNone/>
            </a:pPr>
            <a:r>
              <a:rPr lang="en"/>
              <a:t> Features importances aren’t too informative given our lousy F1 score, however:</a:t>
            </a:r>
          </a:p>
          <a:p>
            <a:pPr indent="-228600" lvl="0" marL="457200" rtl="0">
              <a:spcBef>
                <a:spcPts val="0"/>
              </a:spcBef>
              <a:buFont typeface="Courier New"/>
            </a:pPr>
            <a:r>
              <a:rPr lang="en">
                <a:latin typeface="Courier New"/>
                <a:ea typeface="Courier New"/>
                <a:cs typeface="Courier New"/>
                <a:sym typeface="Courier New"/>
              </a:rPr>
              <a:t>batter_id </a:t>
            </a:r>
            <a:r>
              <a:rPr lang="en"/>
              <a:t>is more informative than </a:t>
            </a:r>
            <a:r>
              <a:rPr lang="en">
                <a:latin typeface="Courier New"/>
                <a:ea typeface="Courier New"/>
                <a:cs typeface="Courier New"/>
                <a:sym typeface="Courier New"/>
              </a:rPr>
              <a:t>pitcher_id</a:t>
            </a:r>
          </a:p>
          <a:p>
            <a:pPr indent="-228600" lvl="0" marL="457200">
              <a:spcBef>
                <a:spcPts val="0"/>
              </a:spcBef>
              <a:buFont typeface="Courier New"/>
            </a:pPr>
            <a:r>
              <a:rPr lang="en">
                <a:latin typeface="Courier New"/>
                <a:ea typeface="Courier New"/>
                <a:cs typeface="Courier New"/>
                <a:sym typeface="Courier New"/>
              </a:rPr>
              <a:t>z0 </a:t>
            </a:r>
            <a:r>
              <a:rPr lang="en"/>
              <a:t>(initial vertical position) is more informative than </a:t>
            </a:r>
            <a:r>
              <a:rPr lang="en">
                <a:latin typeface="Courier New"/>
                <a:ea typeface="Courier New"/>
                <a:cs typeface="Courier New"/>
                <a:sym typeface="Courier New"/>
              </a:rPr>
              <a:t>x0 </a:t>
            </a:r>
            <a:r>
              <a:rPr lang="en"/>
              <a:t>(initial horizontal position)</a:t>
            </a:r>
          </a:p>
        </p:txBody>
      </p:sp>
      <p:pic>
        <p:nvPicPr>
          <p:cNvPr id="137" name="Shape 137"/>
          <p:cNvPicPr preferRelativeResize="0"/>
          <p:nvPr/>
        </p:nvPicPr>
        <p:blipFill>
          <a:blip r:embed="rId3">
            <a:alphaModFix/>
          </a:blip>
          <a:stretch>
            <a:fillRect/>
          </a:stretch>
        </p:blipFill>
        <p:spPr>
          <a:xfrm>
            <a:off x="5333624" y="1691150"/>
            <a:ext cx="3810375" cy="3452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a:t>
            </a:r>
          </a:p>
        </p:txBody>
      </p:sp>
      <p:sp>
        <p:nvSpPr>
          <p:cNvPr id="143" name="Shape 14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Model IIa: PITCHf/x + Initial</a:t>
            </a:r>
          </a:p>
          <a:p>
            <a:pPr lvl="0">
              <a:spcBef>
                <a:spcPts val="0"/>
              </a:spcBef>
              <a:buNone/>
            </a:pPr>
            <a:r>
              <a:rPr lang="en"/>
              <a:t>Columns: Columns from Model I, plus </a:t>
            </a:r>
            <a:r>
              <a:rPr lang="en">
                <a:latin typeface="Courier New"/>
                <a:ea typeface="Courier New"/>
                <a:cs typeface="Courier New"/>
                <a:sym typeface="Courier New"/>
              </a:rPr>
              <a:t>sz_top, sz_bot, spin, pfx_x, pfx_z, start_speed, vx0, vz0, vy0, ax, ay, az</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 – Model IIa</a:t>
            </a:r>
          </a:p>
        </p:txBody>
      </p:sp>
      <p:sp>
        <p:nvSpPr>
          <p:cNvPr id="149" name="Shape 149"/>
          <p:cNvSpPr txBox="1"/>
          <p:nvPr>
            <p:ph idx="1" type="body"/>
          </p:nvPr>
        </p:nvSpPr>
        <p:spPr>
          <a:xfrm>
            <a:off x="471900" y="1919075"/>
            <a:ext cx="5009400" cy="2710200"/>
          </a:xfrm>
          <a:prstGeom prst="rect">
            <a:avLst/>
          </a:prstGeom>
        </p:spPr>
        <p:txBody>
          <a:bodyPr anchorCtr="0" anchor="t" bIns="91425" lIns="91425" rIns="91425" tIns="91425">
            <a:noAutofit/>
          </a:bodyPr>
          <a:lstStyle/>
          <a:p>
            <a:pPr lvl="0">
              <a:spcBef>
                <a:spcPts val="0"/>
              </a:spcBef>
              <a:buNone/>
            </a:pPr>
            <a:r>
              <a:rPr lang="en"/>
              <a:t>Results: Better!</a:t>
            </a:r>
          </a:p>
          <a:p>
            <a:pPr lvl="0">
              <a:spcBef>
                <a:spcPts val="0"/>
              </a:spcBef>
              <a:buNone/>
            </a:pPr>
            <a:r>
              <a:rPr lang="en"/>
              <a:t>F1: 0.616</a:t>
            </a:r>
          </a:p>
          <a:p>
            <a:pPr lvl="0">
              <a:spcBef>
                <a:spcPts val="0"/>
              </a:spcBef>
              <a:buNone/>
            </a:pPr>
            <a:r>
              <a:t/>
            </a:r>
            <a:endParaRPr/>
          </a:p>
        </p:txBody>
      </p:sp>
      <p:pic>
        <p:nvPicPr>
          <p:cNvPr id="150" name="Shape 150"/>
          <p:cNvPicPr preferRelativeResize="0"/>
          <p:nvPr/>
        </p:nvPicPr>
        <p:blipFill>
          <a:blip r:embed="rId3">
            <a:alphaModFix/>
          </a:blip>
          <a:stretch>
            <a:fillRect/>
          </a:stretch>
        </p:blipFill>
        <p:spPr>
          <a:xfrm>
            <a:off x="5481152" y="1927274"/>
            <a:ext cx="3212846" cy="2710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 – Model IIa</a:t>
            </a:r>
          </a:p>
        </p:txBody>
      </p:sp>
      <p:sp>
        <p:nvSpPr>
          <p:cNvPr id="156" name="Shape 156"/>
          <p:cNvSpPr txBox="1"/>
          <p:nvPr>
            <p:ph idx="1" type="body"/>
          </p:nvPr>
        </p:nvSpPr>
        <p:spPr>
          <a:xfrm>
            <a:off x="471900" y="1919075"/>
            <a:ext cx="4758300" cy="2710200"/>
          </a:xfrm>
          <a:prstGeom prst="rect">
            <a:avLst/>
          </a:prstGeom>
        </p:spPr>
        <p:txBody>
          <a:bodyPr anchorCtr="0" anchor="t" bIns="91425" lIns="91425" rIns="91425" tIns="91425">
            <a:noAutofit/>
          </a:bodyPr>
          <a:lstStyle/>
          <a:p>
            <a:pPr lvl="0">
              <a:spcBef>
                <a:spcPts val="0"/>
              </a:spcBef>
              <a:buNone/>
            </a:pPr>
            <a:r>
              <a:rPr lang="en"/>
              <a:t>There’s been some shuffling–</a:t>
            </a:r>
            <a:r>
              <a:rPr lang="en">
                <a:latin typeface="Courier New"/>
                <a:ea typeface="Courier New"/>
                <a:cs typeface="Courier New"/>
                <a:sym typeface="Courier New"/>
              </a:rPr>
              <a:t>vz0 </a:t>
            </a:r>
            <a:r>
              <a:rPr lang="en"/>
              <a:t>(initial vertical velocity) outranks </a:t>
            </a:r>
            <a:r>
              <a:rPr lang="en">
                <a:latin typeface="Courier New"/>
                <a:ea typeface="Courier New"/>
                <a:cs typeface="Courier New"/>
                <a:sym typeface="Courier New"/>
              </a:rPr>
              <a:t>vx0</a:t>
            </a:r>
            <a:r>
              <a:rPr lang="en"/>
              <a:t>, but </a:t>
            </a:r>
            <a:r>
              <a:rPr lang="en">
                <a:latin typeface="Courier New"/>
                <a:ea typeface="Courier New"/>
                <a:cs typeface="Courier New"/>
                <a:sym typeface="Courier New"/>
              </a:rPr>
              <a:t>x0</a:t>
            </a:r>
            <a:r>
              <a:rPr lang="en"/>
              <a:t> beats out </a:t>
            </a:r>
            <a:r>
              <a:rPr lang="en">
                <a:latin typeface="Courier New"/>
                <a:ea typeface="Courier New"/>
                <a:cs typeface="Courier New"/>
                <a:sym typeface="Courier New"/>
              </a:rPr>
              <a:t>z0</a:t>
            </a:r>
            <a:r>
              <a:rPr lang="en"/>
              <a:t>, in contrast to our previous model.</a:t>
            </a:r>
          </a:p>
          <a:p>
            <a:pPr lvl="0">
              <a:spcBef>
                <a:spcPts val="0"/>
              </a:spcBef>
              <a:buNone/>
            </a:pPr>
            <a:r>
              <a:rPr lang="en"/>
              <a:t>Notice also that the Pfx data is on balance more informative.</a:t>
            </a:r>
          </a:p>
        </p:txBody>
      </p:sp>
      <p:pic>
        <p:nvPicPr>
          <p:cNvPr id="157" name="Shape 157"/>
          <p:cNvPicPr preferRelativeResize="0"/>
          <p:nvPr/>
        </p:nvPicPr>
        <p:blipFill>
          <a:blip r:embed="rId3">
            <a:alphaModFix/>
          </a:blip>
          <a:stretch>
            <a:fillRect/>
          </a:stretch>
        </p:blipFill>
        <p:spPr>
          <a:xfrm>
            <a:off x="5230299" y="1685399"/>
            <a:ext cx="3664899" cy="3277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a:t>
            </a:r>
          </a:p>
        </p:txBody>
      </p:sp>
      <p:sp>
        <p:nvSpPr>
          <p:cNvPr id="163" name="Shape 16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Model IIa – PITCHf/x </a:t>
            </a:r>
            <a:r>
              <a:rPr i="1" lang="en"/>
              <a:t>Only</a:t>
            </a:r>
          </a:p>
          <a:p>
            <a:pPr lvl="0">
              <a:spcBef>
                <a:spcPts val="0"/>
              </a:spcBef>
              <a:buNone/>
            </a:pPr>
            <a:r>
              <a:rPr lang="en"/>
              <a:t>Columns: </a:t>
            </a:r>
            <a:r>
              <a:rPr i="1" lang="en"/>
              <a:t>Only</a:t>
            </a:r>
            <a:r>
              <a:rPr lang="en"/>
              <a:t> the PITCHf/x columns, without the initial data.</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 – Model IIb</a:t>
            </a:r>
          </a:p>
        </p:txBody>
      </p:sp>
      <p:sp>
        <p:nvSpPr>
          <p:cNvPr id="169" name="Shape 169"/>
          <p:cNvSpPr txBox="1"/>
          <p:nvPr>
            <p:ph idx="1" type="body"/>
          </p:nvPr>
        </p:nvSpPr>
        <p:spPr>
          <a:xfrm>
            <a:off x="471900" y="1919075"/>
            <a:ext cx="4471200" cy="2710200"/>
          </a:xfrm>
          <a:prstGeom prst="rect">
            <a:avLst/>
          </a:prstGeom>
        </p:spPr>
        <p:txBody>
          <a:bodyPr anchorCtr="0" anchor="t" bIns="91425" lIns="91425" rIns="91425" tIns="91425">
            <a:noAutofit/>
          </a:bodyPr>
          <a:lstStyle/>
          <a:p>
            <a:pPr lvl="0">
              <a:spcBef>
                <a:spcPts val="0"/>
              </a:spcBef>
              <a:buNone/>
            </a:pPr>
            <a:r>
              <a:rPr lang="en"/>
              <a:t>Results: Only slightly worse!</a:t>
            </a:r>
          </a:p>
          <a:p>
            <a:pPr lvl="0">
              <a:spcBef>
                <a:spcPts val="0"/>
              </a:spcBef>
              <a:buNone/>
            </a:pPr>
            <a:r>
              <a:rPr lang="en"/>
              <a:t>F1: 0.553</a:t>
            </a:r>
          </a:p>
          <a:p>
            <a:pPr lvl="0">
              <a:spcBef>
                <a:spcPts val="0"/>
              </a:spcBef>
              <a:buNone/>
            </a:pPr>
            <a:r>
              <a:rPr lang="en"/>
              <a:t>Weights essentially unchanged, reinforcing our suspicions about the relative importance of PITCHf/x data vs our initial data.</a:t>
            </a:r>
          </a:p>
          <a:p>
            <a:pPr lvl="0">
              <a:spcBef>
                <a:spcPts val="0"/>
              </a:spcBef>
              <a:buNone/>
            </a:pPr>
            <a:r>
              <a:t/>
            </a:r>
            <a:endParaRPr/>
          </a:p>
        </p:txBody>
      </p:sp>
      <p:pic>
        <p:nvPicPr>
          <p:cNvPr id="170" name="Shape 170"/>
          <p:cNvPicPr preferRelativeResize="0"/>
          <p:nvPr/>
        </p:nvPicPr>
        <p:blipFill>
          <a:blip r:embed="rId3">
            <a:alphaModFix/>
          </a:blip>
          <a:stretch>
            <a:fillRect/>
          </a:stretch>
        </p:blipFill>
        <p:spPr>
          <a:xfrm>
            <a:off x="4943148" y="1688875"/>
            <a:ext cx="4045450" cy="3306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a:t>
            </a:r>
          </a:p>
        </p:txBody>
      </p:sp>
      <p:sp>
        <p:nvSpPr>
          <p:cNvPr id="176" name="Shape 17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Model III: Pitch type</a:t>
            </a:r>
          </a:p>
          <a:p>
            <a:pPr lvl="0">
              <a:spcBef>
                <a:spcPts val="0"/>
              </a:spcBef>
              <a:buNone/>
            </a:pPr>
            <a:r>
              <a:rPr lang="en"/>
              <a:t>Columns: Initial data + </a:t>
            </a:r>
            <a:r>
              <a:rPr lang="en">
                <a:latin typeface="Courier New"/>
                <a:ea typeface="Courier New"/>
                <a:cs typeface="Courier New"/>
                <a:sym typeface="Courier New"/>
              </a:rPr>
              <a:t>factorized_mlbam_pitch_name</a:t>
            </a:r>
          </a:p>
          <a:p>
            <a:pPr lvl="0">
              <a:spcBef>
                <a:spcPts val="0"/>
              </a:spcBef>
              <a:buNone/>
            </a:pPr>
            <a:r>
              <a:rPr lang="en"/>
              <a:t>MLBAM labels every pitch with a RNN; Brooks hand-corrects it when necessary. Theoretically, this captures most of our PITCHf/x data–but does it?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 – Model III</a:t>
            </a:r>
          </a:p>
        </p:txBody>
      </p:sp>
      <p:sp>
        <p:nvSpPr>
          <p:cNvPr id="182" name="Shape 182"/>
          <p:cNvSpPr txBox="1"/>
          <p:nvPr>
            <p:ph idx="1" type="body"/>
          </p:nvPr>
        </p:nvSpPr>
        <p:spPr>
          <a:xfrm>
            <a:off x="471900" y="1919075"/>
            <a:ext cx="4444800" cy="2710200"/>
          </a:xfrm>
          <a:prstGeom prst="rect">
            <a:avLst/>
          </a:prstGeom>
        </p:spPr>
        <p:txBody>
          <a:bodyPr anchorCtr="0" anchor="t" bIns="91425" lIns="91425" rIns="91425" tIns="91425">
            <a:noAutofit/>
          </a:bodyPr>
          <a:lstStyle/>
          <a:p>
            <a:pPr lvl="0">
              <a:spcBef>
                <a:spcPts val="0"/>
              </a:spcBef>
              <a:buNone/>
            </a:pPr>
            <a:r>
              <a:rPr lang="en"/>
              <a:t>Results: Not really?</a:t>
            </a:r>
          </a:p>
          <a:p>
            <a:pPr lvl="0">
              <a:spcBef>
                <a:spcPts val="0"/>
              </a:spcBef>
              <a:buNone/>
            </a:pPr>
            <a:r>
              <a:rPr lang="en"/>
              <a:t>F1: 0.414</a:t>
            </a:r>
          </a:p>
        </p:txBody>
      </p:sp>
      <p:pic>
        <p:nvPicPr>
          <p:cNvPr id="183" name="Shape 183"/>
          <p:cNvPicPr preferRelativeResize="0"/>
          <p:nvPr/>
        </p:nvPicPr>
        <p:blipFill>
          <a:blip r:embed="rId3">
            <a:alphaModFix/>
          </a:blip>
          <a:stretch>
            <a:fillRect/>
          </a:stretch>
        </p:blipFill>
        <p:spPr>
          <a:xfrm>
            <a:off x="4916700" y="1703575"/>
            <a:ext cx="4127925" cy="3439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Introduction</a:t>
            </a:r>
          </a:p>
        </p:txBody>
      </p:sp>
      <p:sp>
        <p:nvSpPr>
          <p:cNvPr id="74" name="Shape 7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PITCHf/x is a pitch-tracking system installed in every Major League Baseball (MLB) stadium. Cameras track pitch movement, and MLB Advanced Media makes that data (and more) publicly available.</a:t>
            </a:r>
          </a:p>
          <a:p>
            <a:pPr lvl="0">
              <a:spcBef>
                <a:spcPts val="0"/>
              </a:spcBef>
              <a:buNone/>
            </a:pPr>
            <a:r>
              <a:t/>
            </a:r>
            <a:endParaRPr/>
          </a:p>
          <a:p>
            <a:pPr lvl="0">
              <a:spcBef>
                <a:spcPts val="0"/>
              </a:spcBef>
              <a:buNone/>
            </a:pPr>
            <a:r>
              <a:rPr lang="en"/>
              <a:t>PITCHf/x permits a finer-grained analysis of pitching, with breakdowns of velocity, movement, spin, and location.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 – Model III</a:t>
            </a:r>
          </a:p>
        </p:txBody>
      </p:sp>
      <p:sp>
        <p:nvSpPr>
          <p:cNvPr id="189" name="Shape 189"/>
          <p:cNvSpPr txBox="1"/>
          <p:nvPr>
            <p:ph idx="1" type="body"/>
          </p:nvPr>
        </p:nvSpPr>
        <p:spPr>
          <a:xfrm>
            <a:off x="471900" y="1919075"/>
            <a:ext cx="5044200" cy="2710200"/>
          </a:xfrm>
          <a:prstGeom prst="rect">
            <a:avLst/>
          </a:prstGeom>
        </p:spPr>
        <p:txBody>
          <a:bodyPr anchorCtr="0" anchor="t" bIns="91425" lIns="91425" rIns="91425" tIns="91425">
            <a:noAutofit/>
          </a:bodyPr>
          <a:lstStyle/>
          <a:p>
            <a:pPr lvl="0">
              <a:spcBef>
                <a:spcPts val="0"/>
              </a:spcBef>
              <a:buNone/>
            </a:pPr>
            <a:r>
              <a:rPr lang="en"/>
              <a:t>Even more damning: pitch type is less informative, according to our model, than several of our previously-used features.</a:t>
            </a:r>
          </a:p>
        </p:txBody>
      </p:sp>
      <p:pic>
        <p:nvPicPr>
          <p:cNvPr id="190" name="Shape 190"/>
          <p:cNvPicPr preferRelativeResize="0"/>
          <p:nvPr/>
        </p:nvPicPr>
        <p:blipFill>
          <a:blip r:embed="rId3">
            <a:alphaModFix/>
          </a:blip>
          <a:stretch>
            <a:fillRect/>
          </a:stretch>
        </p:blipFill>
        <p:spPr>
          <a:xfrm>
            <a:off x="5559624" y="1690725"/>
            <a:ext cx="3408674" cy="3207774"/>
          </a:xfrm>
          <a:prstGeom prst="rect">
            <a:avLst/>
          </a:prstGeom>
          <a:noFill/>
          <a:ln>
            <a:noFill/>
          </a:ln>
        </p:spPr>
      </p:pic>
      <p:sp>
        <p:nvSpPr>
          <p:cNvPr id="191" name="Shape 191"/>
          <p:cNvSpPr/>
          <p:nvPr/>
        </p:nvSpPr>
        <p:spPr>
          <a:xfrm>
            <a:off x="7052849" y="3209025"/>
            <a:ext cx="309375" cy="1593650"/>
          </a:xfrm>
          <a:custGeom>
            <a:pathLst>
              <a:path extrusionOk="0" h="63746" w="12375">
                <a:moveTo>
                  <a:pt x="5260" y="0"/>
                </a:moveTo>
                <a:cubicBezTo>
                  <a:pt x="14186" y="11153"/>
                  <a:pt x="12464" y="28144"/>
                  <a:pt x="11516" y="42399"/>
                </a:cubicBezTo>
                <a:cubicBezTo>
                  <a:pt x="11055" y="49315"/>
                  <a:pt x="12945" y="58003"/>
                  <a:pt x="8041" y="62903"/>
                </a:cubicBezTo>
                <a:cubicBezTo>
                  <a:pt x="3338" y="67601"/>
                  <a:pt x="1128" y="51091"/>
                  <a:pt x="395" y="44484"/>
                </a:cubicBezTo>
                <a:cubicBezTo>
                  <a:pt x="-603" y="35496"/>
                  <a:pt x="579" y="26377"/>
                  <a:pt x="1437" y="17376"/>
                </a:cubicBezTo>
                <a:cubicBezTo>
                  <a:pt x="1944" y="12051"/>
                  <a:pt x="1517" y="4474"/>
                  <a:pt x="6303" y="2085"/>
                </a:cubicBezTo>
              </a:path>
            </a:pathLst>
          </a:custGeom>
          <a:noFill/>
          <a:ln cap="flat" cmpd="sng" w="9525">
            <a:solidFill>
              <a:schemeClr val="dk2"/>
            </a:solidFill>
            <a:prstDash val="solid"/>
            <a:round/>
            <a:headEnd len="lg" w="lg" type="none"/>
            <a:tailEnd len="lg" w="lg" type="none"/>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a:t>
            </a:r>
          </a:p>
        </p:txBody>
      </p:sp>
      <p:sp>
        <p:nvSpPr>
          <p:cNvPr id="197" name="Shape 19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Certain factors are consistently low-weighted, across models. We can train some models without these to measure their impact.</a:t>
            </a:r>
          </a:p>
          <a:p>
            <a:pPr lvl="0">
              <a:spcBef>
                <a:spcPts val="0"/>
              </a:spcBef>
              <a:buNone/>
            </a:pPr>
            <a:r>
              <a:rPr lang="en"/>
              <a:t>Model IVa: Initial - worst-performing columns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 – Model IVa</a:t>
            </a:r>
          </a:p>
        </p:txBody>
      </p:sp>
      <p:sp>
        <p:nvSpPr>
          <p:cNvPr id="203" name="Shape 203"/>
          <p:cNvSpPr txBox="1"/>
          <p:nvPr>
            <p:ph idx="1" type="body"/>
          </p:nvPr>
        </p:nvSpPr>
        <p:spPr>
          <a:xfrm>
            <a:off x="471900" y="1919075"/>
            <a:ext cx="3793200" cy="2710200"/>
          </a:xfrm>
          <a:prstGeom prst="rect">
            <a:avLst/>
          </a:prstGeom>
        </p:spPr>
        <p:txBody>
          <a:bodyPr anchorCtr="0" anchor="t" bIns="91425" lIns="91425" rIns="91425" tIns="91425">
            <a:noAutofit/>
          </a:bodyPr>
          <a:lstStyle/>
          <a:p>
            <a:pPr lvl="0">
              <a:spcBef>
                <a:spcPts val="0"/>
              </a:spcBef>
              <a:buNone/>
            </a:pPr>
            <a:r>
              <a:rPr lang="en"/>
              <a:t>Results: Not great, but that’s to be expected with only 5 factors to consider.</a:t>
            </a:r>
          </a:p>
          <a:p>
            <a:pPr lvl="0">
              <a:spcBef>
                <a:spcPts val="0"/>
              </a:spcBef>
              <a:buNone/>
            </a:pPr>
            <a:r>
              <a:rPr lang="en"/>
              <a:t>F1: 0.395</a:t>
            </a:r>
          </a:p>
        </p:txBody>
      </p:sp>
      <p:pic>
        <p:nvPicPr>
          <p:cNvPr id="204" name="Shape 204"/>
          <p:cNvPicPr preferRelativeResize="0"/>
          <p:nvPr/>
        </p:nvPicPr>
        <p:blipFill>
          <a:blip r:embed="rId3">
            <a:alphaModFix/>
          </a:blip>
          <a:stretch>
            <a:fillRect/>
          </a:stretch>
        </p:blipFill>
        <p:spPr>
          <a:xfrm>
            <a:off x="5020950" y="1700950"/>
            <a:ext cx="4123049" cy="34591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 – Model IVa</a:t>
            </a:r>
          </a:p>
        </p:txBody>
      </p:sp>
      <p:sp>
        <p:nvSpPr>
          <p:cNvPr id="210" name="Shape 210"/>
          <p:cNvSpPr txBox="1"/>
          <p:nvPr>
            <p:ph idx="1" type="body"/>
          </p:nvPr>
        </p:nvSpPr>
        <p:spPr>
          <a:xfrm>
            <a:off x="471900" y="1919075"/>
            <a:ext cx="4470900" cy="2710200"/>
          </a:xfrm>
          <a:prstGeom prst="rect">
            <a:avLst/>
          </a:prstGeom>
        </p:spPr>
        <p:txBody>
          <a:bodyPr anchorCtr="0" anchor="t" bIns="91425" lIns="91425" rIns="91425" tIns="91425">
            <a:noAutofit/>
          </a:bodyPr>
          <a:lstStyle/>
          <a:p>
            <a:pPr lvl="0">
              <a:spcBef>
                <a:spcPts val="0"/>
              </a:spcBef>
              <a:buNone/>
            </a:pPr>
            <a:r>
              <a:rPr lang="en"/>
              <a:t>No real surprises here.</a:t>
            </a:r>
          </a:p>
        </p:txBody>
      </p:sp>
      <p:pic>
        <p:nvPicPr>
          <p:cNvPr id="211" name="Shape 211"/>
          <p:cNvPicPr preferRelativeResize="0"/>
          <p:nvPr/>
        </p:nvPicPr>
        <p:blipFill>
          <a:blip r:embed="rId3">
            <a:alphaModFix/>
          </a:blip>
          <a:stretch>
            <a:fillRect/>
          </a:stretch>
        </p:blipFill>
        <p:spPr>
          <a:xfrm>
            <a:off x="4942774" y="1677474"/>
            <a:ext cx="4201225" cy="3466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a:t>
            </a:r>
          </a:p>
        </p:txBody>
      </p:sp>
      <p:sp>
        <p:nvSpPr>
          <p:cNvPr id="217" name="Shape 21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Model IVb: Pfx + ‘best’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 – Model IVb</a:t>
            </a:r>
          </a:p>
        </p:txBody>
      </p:sp>
      <p:sp>
        <p:nvSpPr>
          <p:cNvPr id="223" name="Shape 223"/>
          <p:cNvSpPr txBox="1"/>
          <p:nvPr>
            <p:ph idx="1" type="body"/>
          </p:nvPr>
        </p:nvSpPr>
        <p:spPr>
          <a:xfrm>
            <a:off x="471900" y="1919075"/>
            <a:ext cx="4566300" cy="2710200"/>
          </a:xfrm>
          <a:prstGeom prst="rect">
            <a:avLst/>
          </a:prstGeom>
        </p:spPr>
        <p:txBody>
          <a:bodyPr anchorCtr="0" anchor="t" bIns="91425" lIns="91425" rIns="91425" tIns="91425">
            <a:noAutofit/>
          </a:bodyPr>
          <a:lstStyle/>
          <a:p>
            <a:pPr lvl="0">
              <a:spcBef>
                <a:spcPts val="0"/>
              </a:spcBef>
              <a:buNone/>
            </a:pPr>
            <a:r>
              <a:rPr lang="en"/>
              <a:t>Results: our best model yet!</a:t>
            </a:r>
          </a:p>
          <a:p>
            <a:pPr lvl="0">
              <a:spcBef>
                <a:spcPts val="0"/>
              </a:spcBef>
              <a:buNone/>
            </a:pPr>
            <a:r>
              <a:rPr lang="en"/>
              <a:t>F1: 0.632</a:t>
            </a:r>
          </a:p>
          <a:p>
            <a:pPr lvl="0">
              <a:spcBef>
                <a:spcPts val="0"/>
              </a:spcBef>
              <a:buNone/>
            </a:pPr>
            <a:r>
              <a:rPr lang="en"/>
              <a:t>Suggests more conclusively that our ‘worst-performing’ columns are useless at best, slightly harmful at worst.</a:t>
            </a:r>
          </a:p>
        </p:txBody>
      </p:sp>
      <p:pic>
        <p:nvPicPr>
          <p:cNvPr id="224" name="Shape 224"/>
          <p:cNvPicPr preferRelativeResize="0"/>
          <p:nvPr/>
        </p:nvPicPr>
        <p:blipFill>
          <a:blip r:embed="rId3">
            <a:alphaModFix/>
          </a:blip>
          <a:stretch>
            <a:fillRect/>
          </a:stretch>
        </p:blipFill>
        <p:spPr>
          <a:xfrm>
            <a:off x="5038324" y="1730849"/>
            <a:ext cx="4105675" cy="3469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a:t>
            </a:r>
          </a:p>
        </p:txBody>
      </p:sp>
      <p:sp>
        <p:nvSpPr>
          <p:cNvPr id="230" name="Shape 23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Model Va: “Cheating”</a:t>
            </a:r>
          </a:p>
          <a:p>
            <a:pPr lvl="0">
              <a:spcBef>
                <a:spcPts val="0"/>
              </a:spcBef>
              <a:buNone/>
            </a:pPr>
            <a:r>
              <a:rPr lang="en"/>
              <a:t>Columns: </a:t>
            </a:r>
            <a:r>
              <a:rPr lang="en">
                <a:latin typeface="Courier New"/>
                <a:ea typeface="Courier New"/>
                <a:cs typeface="Courier New"/>
                <a:sym typeface="Courier New"/>
              </a:rPr>
              <a:t>px</a:t>
            </a:r>
            <a:r>
              <a:rPr lang="en"/>
              <a:t>, </a:t>
            </a:r>
            <a:r>
              <a:rPr lang="en">
                <a:latin typeface="Courier New"/>
                <a:ea typeface="Courier New"/>
                <a:cs typeface="Courier New"/>
                <a:sym typeface="Courier New"/>
              </a:rPr>
              <a:t>pz</a:t>
            </a:r>
            <a:r>
              <a:rPr lang="en"/>
              <a:t>, </a:t>
            </a:r>
            <a:r>
              <a:rPr lang="en">
                <a:latin typeface="Courier New"/>
                <a:ea typeface="Courier New"/>
                <a:cs typeface="Courier New"/>
                <a:sym typeface="Courier New"/>
              </a:rPr>
              <a:t>norm_ht</a:t>
            </a:r>
            <a:r>
              <a:rPr lang="en"/>
              <a:t>, </a:t>
            </a:r>
            <a:r>
              <a:rPr lang="en">
                <a:latin typeface="Courier New"/>
                <a:ea typeface="Courier New"/>
                <a:cs typeface="Courier New"/>
                <a:sym typeface="Courier New"/>
              </a:rPr>
              <a:t>factorized_zone_location</a:t>
            </a:r>
          </a:p>
          <a:p>
            <a:pPr lvl="0">
              <a:spcBef>
                <a:spcPts val="0"/>
              </a:spcBef>
              <a:buNone/>
            </a:pPr>
            <a:r>
              <a:rPr lang="en">
                <a:latin typeface="Courier New"/>
                <a:ea typeface="Courier New"/>
                <a:cs typeface="Courier New"/>
                <a:sym typeface="Courier New"/>
              </a:rPr>
              <a:t>px</a:t>
            </a:r>
            <a:r>
              <a:rPr lang="en"/>
              <a:t> and </a:t>
            </a:r>
            <a:r>
              <a:rPr lang="en">
                <a:latin typeface="Courier New"/>
                <a:ea typeface="Courier New"/>
                <a:cs typeface="Courier New"/>
                <a:sym typeface="Courier New"/>
              </a:rPr>
              <a:t>pz</a:t>
            </a:r>
            <a:r>
              <a:rPr lang="en"/>
              <a:t> are the horizontal and vertical position of the ball as it crosses home plate; </a:t>
            </a:r>
            <a:r>
              <a:rPr lang="en">
                <a:latin typeface="Courier New"/>
                <a:ea typeface="Courier New"/>
                <a:cs typeface="Courier New"/>
                <a:sym typeface="Courier New"/>
              </a:rPr>
              <a:t>norm_ht</a:t>
            </a:r>
            <a:r>
              <a:rPr lang="en"/>
              <a:t> is another vertical measure, </a:t>
            </a:r>
            <a:r>
              <a:rPr lang="en">
                <a:latin typeface="Courier New"/>
                <a:ea typeface="Courier New"/>
                <a:cs typeface="Courier New"/>
                <a:sym typeface="Courier New"/>
              </a:rPr>
              <a:t>factorized_zone_location</a:t>
            </a:r>
            <a:r>
              <a:rPr lang="en"/>
              <a:t> abstracts over both.</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 – Model Va</a:t>
            </a:r>
          </a:p>
        </p:txBody>
      </p:sp>
      <p:sp>
        <p:nvSpPr>
          <p:cNvPr id="236" name="Shape 236"/>
          <p:cNvSpPr txBox="1"/>
          <p:nvPr>
            <p:ph idx="1" type="body"/>
          </p:nvPr>
        </p:nvSpPr>
        <p:spPr>
          <a:xfrm>
            <a:off x="471900" y="1919075"/>
            <a:ext cx="4494300" cy="2710200"/>
          </a:xfrm>
          <a:prstGeom prst="rect">
            <a:avLst/>
          </a:prstGeom>
        </p:spPr>
        <p:txBody>
          <a:bodyPr anchorCtr="0" anchor="t" bIns="91425" lIns="91425" rIns="91425" tIns="91425">
            <a:noAutofit/>
          </a:bodyPr>
          <a:lstStyle/>
          <a:p>
            <a:pPr lvl="0">
              <a:spcBef>
                <a:spcPts val="0"/>
              </a:spcBef>
              <a:buNone/>
            </a:pPr>
            <a:r>
              <a:rPr lang="en"/>
              <a:t>Results: Expectedly good!</a:t>
            </a:r>
          </a:p>
          <a:p>
            <a:pPr lvl="0">
              <a:spcBef>
                <a:spcPts val="0"/>
              </a:spcBef>
              <a:buNone/>
            </a:pPr>
            <a:r>
              <a:rPr lang="en"/>
              <a:t>F1: 0.628</a:t>
            </a:r>
          </a:p>
          <a:p>
            <a:pPr lvl="0">
              <a:spcBef>
                <a:spcPts val="0"/>
              </a:spcBef>
              <a:buNone/>
            </a:pPr>
            <a:r>
              <a:rPr lang="en"/>
              <a:t>These 4 columns predict roughly as well as all our previous columns.</a:t>
            </a:r>
          </a:p>
        </p:txBody>
      </p:sp>
      <p:pic>
        <p:nvPicPr>
          <p:cNvPr id="237" name="Shape 237"/>
          <p:cNvPicPr preferRelativeResize="0"/>
          <p:nvPr/>
        </p:nvPicPr>
        <p:blipFill>
          <a:blip r:embed="rId3">
            <a:alphaModFix/>
          </a:blip>
          <a:stretch>
            <a:fillRect/>
          </a:stretch>
        </p:blipFill>
        <p:spPr>
          <a:xfrm>
            <a:off x="4966275" y="1784625"/>
            <a:ext cx="4177725" cy="3222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 – Model Va</a:t>
            </a:r>
          </a:p>
        </p:txBody>
      </p:sp>
      <p:sp>
        <p:nvSpPr>
          <p:cNvPr id="243" name="Shape 243"/>
          <p:cNvSpPr txBox="1"/>
          <p:nvPr>
            <p:ph idx="1" type="body"/>
          </p:nvPr>
        </p:nvSpPr>
        <p:spPr>
          <a:xfrm>
            <a:off x="471900" y="1919075"/>
            <a:ext cx="5088300" cy="2710200"/>
          </a:xfrm>
          <a:prstGeom prst="rect">
            <a:avLst/>
          </a:prstGeom>
        </p:spPr>
        <p:txBody>
          <a:bodyPr anchorCtr="0" anchor="t" bIns="91425" lIns="91425" rIns="91425" tIns="91425">
            <a:noAutofit/>
          </a:bodyPr>
          <a:lstStyle/>
          <a:p>
            <a:pPr lvl="0">
              <a:spcBef>
                <a:spcPts val="0"/>
              </a:spcBef>
              <a:buNone/>
            </a:pPr>
            <a:r>
              <a:rPr lang="en"/>
              <a:t>Notice how unimportant </a:t>
            </a:r>
            <a:r>
              <a:rPr lang="en">
                <a:latin typeface="Courier New"/>
                <a:ea typeface="Courier New"/>
                <a:cs typeface="Courier New"/>
                <a:sym typeface="Courier New"/>
              </a:rPr>
              <a:t>factorized_zone_location</a:t>
            </a:r>
            <a:r>
              <a:rPr lang="en"/>
              <a:t> is–like </a:t>
            </a:r>
            <a:r>
              <a:rPr lang="en">
                <a:latin typeface="Courier New"/>
                <a:ea typeface="Courier New"/>
                <a:cs typeface="Courier New"/>
                <a:sym typeface="Courier New"/>
              </a:rPr>
              <a:t>mlbam_pitch_name</a:t>
            </a:r>
            <a:r>
              <a:rPr lang="en"/>
              <a:t>, finer-grained factors are clearly more informative.</a:t>
            </a:r>
          </a:p>
        </p:txBody>
      </p:sp>
      <p:pic>
        <p:nvPicPr>
          <p:cNvPr id="244" name="Shape 244"/>
          <p:cNvPicPr preferRelativeResize="0"/>
          <p:nvPr/>
        </p:nvPicPr>
        <p:blipFill>
          <a:blip r:embed="rId3">
            <a:alphaModFix/>
          </a:blip>
          <a:stretch>
            <a:fillRect/>
          </a:stretch>
        </p:blipFill>
        <p:spPr>
          <a:xfrm>
            <a:off x="5560274" y="1751137"/>
            <a:ext cx="3528424" cy="32723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a:t>
            </a:r>
          </a:p>
        </p:txBody>
      </p:sp>
      <p:sp>
        <p:nvSpPr>
          <p:cNvPr id="250" name="Shape 25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Model Vb, Model Vc: “Cheat”+</a:t>
            </a:r>
          </a:p>
          <a:p>
            <a:pPr lvl="0">
              <a:spcBef>
                <a:spcPts val="0"/>
              </a:spcBef>
              <a:buNone/>
            </a:pPr>
            <a:r>
              <a:rPr lang="en"/>
              <a:t>Vb: “Cheat” + Initial</a:t>
            </a:r>
          </a:p>
          <a:p>
            <a:pPr lvl="0">
              <a:spcBef>
                <a:spcPts val="0"/>
              </a:spcBef>
              <a:buNone/>
            </a:pPr>
            <a:r>
              <a:rPr lang="en"/>
              <a:t>Vc: “Cheat” + “best”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Data</a:t>
            </a:r>
          </a:p>
        </p:txBody>
      </p:sp>
      <p:sp>
        <p:nvSpPr>
          <p:cNvPr id="80" name="Shape 8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Brooks Baseball (</a:t>
            </a:r>
            <a:r>
              <a:rPr lang="en" u="sng">
                <a:solidFill>
                  <a:schemeClr val="hlink"/>
                </a:solidFill>
                <a:hlinkClick r:id="rId3"/>
              </a:rPr>
              <a:t>http://www.brooksbaseball.net/</a:t>
            </a:r>
            <a:r>
              <a:rPr lang="en"/>
              <a:t>) provides a hand-corrected version of the PITCHf/x data. I found a Scrapy-based project on GitHub (</a:t>
            </a:r>
            <a:r>
              <a:rPr lang="en" u="sng">
                <a:solidFill>
                  <a:schemeClr val="hlink"/>
                </a:solidFill>
                <a:hlinkClick r:id="rId4"/>
              </a:rPr>
              <a:t>https://github.com/mattdennewitz/mlb-brooks-pitch-importer</a:t>
            </a:r>
            <a:r>
              <a:rPr lang="en"/>
              <a:t>) to download the data.</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 – Model Vb, Vc</a:t>
            </a:r>
          </a:p>
        </p:txBody>
      </p:sp>
      <p:sp>
        <p:nvSpPr>
          <p:cNvPr id="256" name="Shape 25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id="257" name="Shape 257"/>
          <p:cNvPicPr preferRelativeResize="0"/>
          <p:nvPr/>
        </p:nvPicPr>
        <p:blipFill>
          <a:blip r:embed="rId3">
            <a:alphaModFix/>
          </a:blip>
          <a:stretch>
            <a:fillRect/>
          </a:stretch>
        </p:blipFill>
        <p:spPr>
          <a:xfrm>
            <a:off x="471900" y="1890399"/>
            <a:ext cx="3654024" cy="3047600"/>
          </a:xfrm>
          <a:prstGeom prst="rect">
            <a:avLst/>
          </a:prstGeom>
          <a:noFill/>
          <a:ln>
            <a:noFill/>
          </a:ln>
        </p:spPr>
      </p:pic>
      <p:pic>
        <p:nvPicPr>
          <p:cNvPr id="258" name="Shape 258"/>
          <p:cNvPicPr preferRelativeResize="0"/>
          <p:nvPr/>
        </p:nvPicPr>
        <p:blipFill>
          <a:blip r:embed="rId4">
            <a:alphaModFix/>
          </a:blip>
          <a:stretch>
            <a:fillRect/>
          </a:stretch>
        </p:blipFill>
        <p:spPr>
          <a:xfrm>
            <a:off x="4803181" y="1813075"/>
            <a:ext cx="3890818" cy="3124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 – Model Vb, Vc</a:t>
            </a:r>
          </a:p>
        </p:txBody>
      </p:sp>
      <p:sp>
        <p:nvSpPr>
          <p:cNvPr id="264" name="Shape 26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Vb F1: 0.665</a:t>
            </a:r>
          </a:p>
          <a:p>
            <a:pPr lvl="0">
              <a:spcBef>
                <a:spcPts val="0"/>
              </a:spcBef>
              <a:buNone/>
            </a:pPr>
            <a:r>
              <a:rPr lang="en"/>
              <a:t>Vc F1: 0.656</a:t>
            </a:r>
          </a:p>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a:t>
            </a:r>
          </a:p>
        </p:txBody>
      </p:sp>
      <p:sp>
        <p:nvSpPr>
          <p:cNvPr id="270" name="Shape 27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Model VI: “All” columns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 – Model VI</a:t>
            </a:r>
          </a:p>
        </p:txBody>
      </p:sp>
      <p:sp>
        <p:nvSpPr>
          <p:cNvPr id="276" name="Shape 27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F1 Score: 0.678</a:t>
            </a:r>
          </a:p>
        </p:txBody>
      </p:sp>
      <p:pic>
        <p:nvPicPr>
          <p:cNvPr id="277" name="Shape 277"/>
          <p:cNvPicPr preferRelativeResize="0"/>
          <p:nvPr/>
        </p:nvPicPr>
        <p:blipFill>
          <a:blip r:embed="rId3">
            <a:alphaModFix/>
          </a:blip>
          <a:stretch>
            <a:fillRect/>
          </a:stretch>
        </p:blipFill>
        <p:spPr>
          <a:xfrm>
            <a:off x="5044700" y="1802900"/>
            <a:ext cx="3957575" cy="3269300"/>
          </a:xfrm>
          <a:prstGeom prst="rect">
            <a:avLst/>
          </a:prstGeom>
          <a:noFill/>
          <a:ln>
            <a:noFill/>
          </a:ln>
        </p:spPr>
      </p:pic>
      <p:pic>
        <p:nvPicPr>
          <p:cNvPr id="278" name="Shape 278"/>
          <p:cNvPicPr preferRelativeResize="0"/>
          <p:nvPr/>
        </p:nvPicPr>
        <p:blipFill>
          <a:blip r:embed="rId4">
            <a:alphaModFix/>
          </a:blip>
          <a:stretch>
            <a:fillRect/>
          </a:stretch>
        </p:blipFill>
        <p:spPr>
          <a:xfrm>
            <a:off x="536675" y="2316772"/>
            <a:ext cx="4460504" cy="2710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a:t>
            </a:r>
          </a:p>
        </p:txBody>
      </p:sp>
      <p:sp>
        <p:nvSpPr>
          <p:cNvPr id="284" name="Shape 28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Model VII: Cheat Harder</a:t>
            </a:r>
          </a:p>
          <a:p>
            <a:pPr lvl="0">
              <a:spcBef>
                <a:spcPts val="0"/>
              </a:spcBef>
              <a:buNone/>
            </a:pPr>
            <a:r>
              <a:rPr lang="en">
                <a:latin typeface="Courier New"/>
                <a:ea typeface="Courier New"/>
                <a:cs typeface="Courier New"/>
                <a:sym typeface="Courier New"/>
              </a:rPr>
              <a:t>ab_total</a:t>
            </a:r>
            <a:r>
              <a:rPr lang="en"/>
              <a:t> represents the </a:t>
            </a:r>
            <a:r>
              <a:rPr i="1" lang="en"/>
              <a:t>total number of events in the at-bat</a:t>
            </a:r>
            <a:r>
              <a:rPr lang="en"/>
              <a:t>. It hasn’t been included because it’s not strictly “about” the individual pitches, but rather the at-bat </a:t>
            </a:r>
            <a:r>
              <a:rPr i="1" lang="en"/>
              <a:t>as a whole</a:t>
            </a:r>
            <a:r>
              <a:rPr lang="en"/>
              <a:t>. It’s also </a:t>
            </a:r>
            <a:r>
              <a:rPr i="1" lang="en"/>
              <a:t>incredibly helpful</a:t>
            </a:r>
            <a:r>
              <a:rPr lang="en"/>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 – Model VII</a:t>
            </a:r>
          </a:p>
        </p:txBody>
      </p:sp>
      <p:sp>
        <p:nvSpPr>
          <p:cNvPr id="290" name="Shape 290"/>
          <p:cNvSpPr txBox="1"/>
          <p:nvPr>
            <p:ph idx="1" type="body"/>
          </p:nvPr>
        </p:nvSpPr>
        <p:spPr>
          <a:xfrm>
            <a:off x="471900" y="1919075"/>
            <a:ext cx="4411800" cy="2710200"/>
          </a:xfrm>
          <a:prstGeom prst="rect">
            <a:avLst/>
          </a:prstGeom>
        </p:spPr>
        <p:txBody>
          <a:bodyPr anchorCtr="0" anchor="t" bIns="91425" lIns="91425" rIns="91425" tIns="91425">
            <a:noAutofit/>
          </a:bodyPr>
          <a:lstStyle/>
          <a:p>
            <a:pPr lvl="0">
              <a:spcBef>
                <a:spcPts val="0"/>
              </a:spcBef>
              <a:buNone/>
            </a:pPr>
            <a:r>
              <a:rPr lang="en"/>
              <a:t>F1: 0.843 (!)</a:t>
            </a:r>
          </a:p>
          <a:p>
            <a:pPr lvl="0">
              <a:spcBef>
                <a:spcPts val="0"/>
              </a:spcBef>
              <a:buNone/>
            </a:pPr>
            <a:r>
              <a:t/>
            </a:r>
            <a:endParaRPr/>
          </a:p>
        </p:txBody>
      </p:sp>
      <p:pic>
        <p:nvPicPr>
          <p:cNvPr id="291" name="Shape 291"/>
          <p:cNvPicPr preferRelativeResize="0"/>
          <p:nvPr/>
        </p:nvPicPr>
        <p:blipFill>
          <a:blip r:embed="rId3">
            <a:alphaModFix/>
          </a:blip>
          <a:stretch>
            <a:fillRect/>
          </a:stretch>
        </p:blipFill>
        <p:spPr>
          <a:xfrm>
            <a:off x="4940342" y="1679400"/>
            <a:ext cx="4203655" cy="3281299"/>
          </a:xfrm>
          <a:prstGeom prst="rect">
            <a:avLst/>
          </a:prstGeom>
          <a:noFill/>
          <a:ln>
            <a:noFill/>
          </a:ln>
        </p:spPr>
      </p:pic>
      <p:sp>
        <p:nvSpPr>
          <p:cNvPr id="292" name="Shape 292"/>
          <p:cNvSpPr/>
          <p:nvPr/>
        </p:nvSpPr>
        <p:spPr>
          <a:xfrm>
            <a:off x="7108937" y="3653605"/>
            <a:ext cx="1324100" cy="1249500"/>
          </a:xfrm>
          <a:custGeom>
            <a:pathLst>
              <a:path extrusionOk="0" h="49980" w="52964">
                <a:moveTo>
                  <a:pt x="49221" y="71"/>
                </a:moveTo>
                <a:cubicBezTo>
                  <a:pt x="35623" y="71"/>
                  <a:pt x="20452" y="-1061"/>
                  <a:pt x="8872" y="6064"/>
                </a:cubicBezTo>
                <a:cubicBezTo>
                  <a:pt x="8591" y="6236"/>
                  <a:pt x="862" y="6249"/>
                  <a:pt x="483" y="7262"/>
                </a:cubicBezTo>
                <a:cubicBezTo>
                  <a:pt x="-1240" y="11860"/>
                  <a:pt x="3105" y="16766"/>
                  <a:pt x="3679" y="21644"/>
                </a:cubicBezTo>
                <a:cubicBezTo>
                  <a:pt x="4694" y="30273"/>
                  <a:pt x="3872" y="41157"/>
                  <a:pt x="10470" y="46812"/>
                </a:cubicBezTo>
                <a:cubicBezTo>
                  <a:pt x="21776" y="56503"/>
                  <a:pt x="45288" y="41462"/>
                  <a:pt x="50819" y="27636"/>
                </a:cubicBezTo>
                <a:cubicBezTo>
                  <a:pt x="54252" y="19052"/>
                  <a:pt x="53995" y="-2454"/>
                  <a:pt x="45226" y="471"/>
                </a:cubicBezTo>
              </a:path>
            </a:pathLst>
          </a:custGeom>
          <a:noFill/>
          <a:ln cap="flat" cmpd="sng" w="9525">
            <a:solidFill>
              <a:schemeClr val="dk2"/>
            </a:solidFill>
            <a:prstDash val="solid"/>
            <a:round/>
            <a:headEnd len="lg" w="lg" type="none"/>
            <a:tailEnd len="lg" w="lg" type="none"/>
          </a:ln>
        </p:spPr>
      </p:sp>
      <p:pic>
        <p:nvPicPr>
          <p:cNvPr id="293" name="Shape 293"/>
          <p:cNvPicPr preferRelativeResize="0"/>
          <p:nvPr/>
        </p:nvPicPr>
        <p:blipFill>
          <a:blip r:embed="rId4">
            <a:alphaModFix/>
          </a:blip>
          <a:stretch>
            <a:fillRect/>
          </a:stretch>
        </p:blipFill>
        <p:spPr>
          <a:xfrm>
            <a:off x="471900" y="2307099"/>
            <a:ext cx="4411799" cy="2710200"/>
          </a:xfrm>
          <a:prstGeom prst="rect">
            <a:avLst/>
          </a:prstGeom>
          <a:noFill/>
          <a:ln>
            <a:noFill/>
          </a:ln>
        </p:spPr>
      </p:pic>
      <p:sp>
        <p:nvSpPr>
          <p:cNvPr id="294" name="Shape 294"/>
          <p:cNvSpPr/>
          <p:nvPr/>
        </p:nvSpPr>
        <p:spPr>
          <a:xfrm>
            <a:off x="701058" y="2414736"/>
            <a:ext cx="237775" cy="2102624"/>
          </a:xfrm>
          <a:custGeom>
            <a:pathLst>
              <a:path extrusionOk="0" h="84105" w="9511">
                <a:moveTo>
                  <a:pt x="9511" y="2086"/>
                </a:moveTo>
                <a:cubicBezTo>
                  <a:pt x="9511" y="20329"/>
                  <a:pt x="9511" y="38573"/>
                  <a:pt x="9511" y="56817"/>
                </a:cubicBezTo>
                <a:cubicBezTo>
                  <a:pt x="9511" y="64581"/>
                  <a:pt x="8388" y="72328"/>
                  <a:pt x="7114" y="79988"/>
                </a:cubicBezTo>
                <a:cubicBezTo>
                  <a:pt x="6859" y="81519"/>
                  <a:pt x="6190" y="84474"/>
                  <a:pt x="4717" y="83983"/>
                </a:cubicBezTo>
                <a:cubicBezTo>
                  <a:pt x="794" y="82675"/>
                  <a:pt x="2372" y="76043"/>
                  <a:pt x="1521" y="71998"/>
                </a:cubicBezTo>
                <a:cubicBezTo>
                  <a:pt x="-1935" y="55578"/>
                  <a:pt x="1920" y="38441"/>
                  <a:pt x="1920" y="21662"/>
                </a:cubicBezTo>
                <a:cubicBezTo>
                  <a:pt x="1920" y="15257"/>
                  <a:pt x="-1411" y="7012"/>
                  <a:pt x="3119" y="2486"/>
                </a:cubicBezTo>
                <a:cubicBezTo>
                  <a:pt x="4519" y="1086"/>
                  <a:pt x="7312" y="-911"/>
                  <a:pt x="8712" y="488"/>
                </a:cubicBezTo>
                <a:cubicBezTo>
                  <a:pt x="9658" y="1434"/>
                  <a:pt x="9111" y="3144"/>
                  <a:pt x="9111" y="4483"/>
                </a:cubicBezTo>
              </a:path>
            </a:pathLst>
          </a:custGeom>
          <a:noFill/>
          <a:ln cap="flat" cmpd="sng" w="9525">
            <a:solidFill>
              <a:schemeClr val="dk2"/>
            </a:solidFill>
            <a:prstDash val="solid"/>
            <a:round/>
            <a:headEnd len="lg" w="lg" type="none"/>
            <a:tailEnd len="lg" w="lg" type="none"/>
          </a:ln>
        </p:spPr>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a:t>
            </a:r>
          </a:p>
        </p:txBody>
      </p:sp>
      <p:sp>
        <p:nvSpPr>
          <p:cNvPr id="300" name="Shape 300"/>
          <p:cNvSpPr txBox="1"/>
          <p:nvPr>
            <p:ph idx="1" type="body"/>
          </p:nvPr>
        </p:nvSpPr>
        <p:spPr>
          <a:xfrm>
            <a:off x="471900" y="3565500"/>
            <a:ext cx="4322100" cy="1063800"/>
          </a:xfrm>
          <a:prstGeom prst="rect">
            <a:avLst/>
          </a:prstGeom>
        </p:spPr>
        <p:txBody>
          <a:bodyPr anchorCtr="0" anchor="t" bIns="91425" lIns="91425" rIns="91425" tIns="91425">
            <a:noAutofit/>
          </a:bodyPr>
          <a:lstStyle/>
          <a:p>
            <a:pPr lvl="0">
              <a:spcBef>
                <a:spcPts val="0"/>
              </a:spcBef>
              <a:buNone/>
            </a:pPr>
            <a:r>
              <a:rPr lang="en"/>
              <a:t>At-bats that end in a hit are significantly shorter than those that don’t!</a:t>
            </a:r>
          </a:p>
        </p:txBody>
      </p:sp>
      <p:pic>
        <p:nvPicPr>
          <p:cNvPr id="301" name="Shape 301"/>
          <p:cNvPicPr preferRelativeResize="0"/>
          <p:nvPr/>
        </p:nvPicPr>
        <p:blipFill>
          <a:blip r:embed="rId3">
            <a:alphaModFix/>
          </a:blip>
          <a:stretch>
            <a:fillRect/>
          </a:stretch>
        </p:blipFill>
        <p:spPr>
          <a:xfrm>
            <a:off x="471900" y="1919075"/>
            <a:ext cx="4381500" cy="1695450"/>
          </a:xfrm>
          <a:prstGeom prst="rect">
            <a:avLst/>
          </a:prstGeom>
          <a:noFill/>
          <a:ln>
            <a:noFill/>
          </a:ln>
        </p:spPr>
      </p:pic>
      <p:pic>
        <p:nvPicPr>
          <p:cNvPr id="302" name="Shape 302"/>
          <p:cNvPicPr preferRelativeResize="0"/>
          <p:nvPr/>
        </p:nvPicPr>
        <p:blipFill>
          <a:blip r:embed="rId4">
            <a:alphaModFix/>
          </a:blip>
          <a:stretch>
            <a:fillRect/>
          </a:stretch>
        </p:blipFill>
        <p:spPr>
          <a:xfrm>
            <a:off x="4853399" y="1745500"/>
            <a:ext cx="4070399" cy="3270374"/>
          </a:xfrm>
          <a:prstGeom prst="rect">
            <a:avLst/>
          </a:prstGeom>
          <a:noFill/>
          <a:ln>
            <a:noFill/>
          </a:ln>
        </p:spPr>
      </p:pic>
      <p:sp>
        <p:nvSpPr>
          <p:cNvPr id="303" name="Shape 303"/>
          <p:cNvSpPr/>
          <p:nvPr/>
        </p:nvSpPr>
        <p:spPr>
          <a:xfrm>
            <a:off x="1152831" y="2367647"/>
            <a:ext cx="2044500" cy="249725"/>
          </a:xfrm>
          <a:custGeom>
            <a:pathLst>
              <a:path extrusionOk="0" h="9989" w="81780">
                <a:moveTo>
                  <a:pt x="76133" y="773"/>
                </a:moveTo>
                <a:cubicBezTo>
                  <a:pt x="58421" y="773"/>
                  <a:pt x="40698" y="1053"/>
                  <a:pt x="23000" y="374"/>
                </a:cubicBezTo>
                <a:cubicBezTo>
                  <a:pt x="15378" y="81"/>
                  <a:pt x="-3295" y="-1372"/>
                  <a:pt x="628" y="5168"/>
                </a:cubicBezTo>
                <a:cubicBezTo>
                  <a:pt x="3319" y="9655"/>
                  <a:pt x="10599" y="8666"/>
                  <a:pt x="15809" y="9163"/>
                </a:cubicBezTo>
                <a:cubicBezTo>
                  <a:pt x="29605" y="10477"/>
                  <a:pt x="43766" y="10284"/>
                  <a:pt x="57356" y="7565"/>
                </a:cubicBezTo>
                <a:cubicBezTo>
                  <a:pt x="65243" y="5986"/>
                  <a:pt x="74891" y="9595"/>
                  <a:pt x="81326" y="4768"/>
                </a:cubicBezTo>
                <a:cubicBezTo>
                  <a:pt x="82989" y="3519"/>
                  <a:pt x="78612" y="773"/>
                  <a:pt x="76532" y="773"/>
                </a:cubicBezTo>
              </a:path>
            </a:pathLst>
          </a:custGeom>
          <a:noFill/>
          <a:ln cap="flat" cmpd="sng" w="9525">
            <a:solidFill>
              <a:schemeClr val="dk2"/>
            </a:solidFill>
            <a:prstDash val="solid"/>
            <a:round/>
            <a:headEnd len="lg" w="lg" type="none"/>
            <a:tailEnd len="lg" w="lg" type="none"/>
          </a:ln>
        </p:spPr>
      </p:sp>
      <p:sp>
        <p:nvSpPr>
          <p:cNvPr id="304" name="Shape 304"/>
          <p:cNvSpPr/>
          <p:nvPr/>
        </p:nvSpPr>
        <p:spPr>
          <a:xfrm>
            <a:off x="5481506" y="2225716"/>
            <a:ext cx="1784474" cy="182225"/>
          </a:xfrm>
          <a:custGeom>
            <a:pathLst>
              <a:path extrusionOk="0" h="7289" w="71379">
                <a:moveTo>
                  <a:pt x="67178" y="58"/>
                </a:moveTo>
                <a:cubicBezTo>
                  <a:pt x="52663" y="58"/>
                  <a:pt x="38148" y="58"/>
                  <a:pt x="23633" y="58"/>
                </a:cubicBezTo>
                <a:cubicBezTo>
                  <a:pt x="17905" y="58"/>
                  <a:pt x="12147" y="-175"/>
                  <a:pt x="6455" y="458"/>
                </a:cubicBezTo>
                <a:cubicBezTo>
                  <a:pt x="4193" y="709"/>
                  <a:pt x="-188" y="593"/>
                  <a:pt x="63" y="2855"/>
                </a:cubicBezTo>
                <a:cubicBezTo>
                  <a:pt x="391" y="5814"/>
                  <a:pt x="5093" y="6521"/>
                  <a:pt x="8053" y="6850"/>
                </a:cubicBezTo>
                <a:cubicBezTo>
                  <a:pt x="21568" y="8351"/>
                  <a:pt x="35202" y="4852"/>
                  <a:pt x="48801" y="4852"/>
                </a:cubicBezTo>
                <a:cubicBezTo>
                  <a:pt x="54021" y="4852"/>
                  <a:pt x="59276" y="4347"/>
                  <a:pt x="64382" y="3254"/>
                </a:cubicBezTo>
                <a:cubicBezTo>
                  <a:pt x="66629" y="2772"/>
                  <a:pt x="69897" y="3968"/>
                  <a:pt x="71173" y="2056"/>
                </a:cubicBezTo>
                <a:cubicBezTo>
                  <a:pt x="71999" y="817"/>
                  <a:pt x="68622" y="419"/>
                  <a:pt x="67178" y="58"/>
                </a:cubicBezTo>
              </a:path>
            </a:pathLst>
          </a:custGeom>
          <a:noFill/>
          <a:ln cap="flat" cmpd="sng" w="9525">
            <a:solidFill>
              <a:schemeClr val="dk2"/>
            </a:solidFill>
            <a:prstDash val="solid"/>
            <a:round/>
            <a:headEnd len="lg" w="lg" type="none"/>
            <a:tailEnd len="lg" w="lg" type="none"/>
          </a:ln>
        </p:spPr>
      </p:sp>
      <p:sp>
        <p:nvSpPr>
          <p:cNvPr id="305" name="Shape 305"/>
          <p:cNvSpPr/>
          <p:nvPr/>
        </p:nvSpPr>
        <p:spPr>
          <a:xfrm>
            <a:off x="5438664" y="3753878"/>
            <a:ext cx="1789200" cy="289700"/>
          </a:xfrm>
          <a:custGeom>
            <a:pathLst>
              <a:path extrusionOk="0" h="11588" w="71568">
                <a:moveTo>
                  <a:pt x="66894" y="3651"/>
                </a:moveTo>
                <a:cubicBezTo>
                  <a:pt x="51720" y="4139"/>
                  <a:pt x="36271" y="6449"/>
                  <a:pt x="21351" y="3651"/>
                </a:cubicBezTo>
                <a:cubicBezTo>
                  <a:pt x="14774" y="2417"/>
                  <a:pt x="6728" y="-2363"/>
                  <a:pt x="1376" y="1653"/>
                </a:cubicBezTo>
                <a:cubicBezTo>
                  <a:pt x="-236" y="2862"/>
                  <a:pt x="-171" y="5774"/>
                  <a:pt x="577" y="7646"/>
                </a:cubicBezTo>
                <a:cubicBezTo>
                  <a:pt x="2363" y="12114"/>
                  <a:pt x="9759" y="10897"/>
                  <a:pt x="14560" y="11241"/>
                </a:cubicBezTo>
                <a:cubicBezTo>
                  <a:pt x="24264" y="11935"/>
                  <a:pt x="34053" y="11117"/>
                  <a:pt x="43723" y="10043"/>
                </a:cubicBezTo>
                <a:cubicBezTo>
                  <a:pt x="50229" y="9320"/>
                  <a:pt x="56778" y="9037"/>
                  <a:pt x="63298" y="8445"/>
                </a:cubicBezTo>
                <a:cubicBezTo>
                  <a:pt x="65963" y="8202"/>
                  <a:pt x="69232" y="9360"/>
                  <a:pt x="71288" y="7646"/>
                </a:cubicBezTo>
                <a:cubicBezTo>
                  <a:pt x="72879" y="6319"/>
                  <a:pt x="66894" y="5322"/>
                  <a:pt x="66894" y="3251"/>
                </a:cubicBezTo>
              </a:path>
            </a:pathLst>
          </a:custGeom>
          <a:noFill/>
          <a:ln cap="flat" cmpd="sng" w="9525">
            <a:solidFill>
              <a:schemeClr val="dk2"/>
            </a:solidFill>
            <a:prstDash val="solid"/>
            <a:round/>
            <a:headEnd len="lg" w="lg" type="none"/>
            <a:tailEnd len="lg" w="lg" type="none"/>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Data</a:t>
            </a:r>
          </a:p>
        </p:txBody>
      </p:sp>
      <p:sp>
        <p:nvSpPr>
          <p:cNvPr id="86" name="Shape 86"/>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Every pitch thrown in every game between 2010 and 2015</a:t>
            </a:r>
          </a:p>
          <a:p>
            <a:pPr indent="-228600" lvl="0" marL="457200" rtl="0">
              <a:spcBef>
                <a:spcPts val="0"/>
              </a:spcBef>
            </a:pPr>
            <a:r>
              <a:rPr lang="en"/>
              <a:t>Date, park, players, position, spin, velocity, strike zone dimensions</a:t>
            </a:r>
          </a:p>
          <a:p>
            <a:pPr indent="-228600" lvl="1" marL="914400" rtl="0">
              <a:spcBef>
                <a:spcPts val="0"/>
              </a:spcBef>
            </a:pPr>
            <a:r>
              <a:rPr lang="en"/>
              <a:t>Pitch type</a:t>
            </a:r>
          </a:p>
          <a:p>
            <a:pPr indent="-228600" lvl="0" marL="457200">
              <a:spcBef>
                <a:spcPts val="0"/>
              </a:spcBef>
            </a:pPr>
            <a:r>
              <a:rPr lang="en"/>
              <a:t>A LOT OF DATA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Preprocessing</a:t>
            </a:r>
          </a:p>
        </p:txBody>
      </p:sp>
      <p:sp>
        <p:nvSpPr>
          <p:cNvPr id="92" name="Shape 92"/>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lt2"/>
              </a:buClr>
              <a:buSzPct val="100000"/>
              <a:buFont typeface="Roboto"/>
            </a:pPr>
            <a:r>
              <a:rPr lang="en"/>
              <a:t>Filtering of rare pitcher-batter ‘matchups’</a:t>
            </a:r>
          </a:p>
          <a:p>
            <a:pPr indent="-228600" lvl="1" marL="914400" marR="0" rtl="0" algn="l">
              <a:lnSpc>
                <a:spcPct val="115000"/>
              </a:lnSpc>
              <a:spcBef>
                <a:spcPts val="0"/>
              </a:spcBef>
              <a:spcAft>
                <a:spcPts val="1600"/>
              </a:spcAft>
            </a:pPr>
            <a:r>
              <a:rPr lang="en"/>
              <a:t>1 matchup = 1 pitch thrown by Pitcher P to Batter B</a:t>
            </a:r>
          </a:p>
          <a:p>
            <a:pPr indent="-228600" lvl="1" marL="914400" marR="0" rtl="0" algn="l">
              <a:lnSpc>
                <a:spcPct val="115000"/>
              </a:lnSpc>
              <a:spcBef>
                <a:spcPts val="0"/>
              </a:spcBef>
              <a:spcAft>
                <a:spcPts val="1600"/>
              </a:spcAft>
            </a:pPr>
            <a:r>
              <a:rPr lang="en"/>
              <a:t>Only events involving players with &gt;= 30 matchups in the data were kept</a:t>
            </a:r>
          </a:p>
          <a:p>
            <a:pPr indent="-228600" lvl="1" marL="914400" marR="0" rtl="0" algn="l">
              <a:lnSpc>
                <a:spcPct val="115000"/>
              </a:lnSpc>
              <a:spcBef>
                <a:spcPts val="0"/>
              </a:spcBef>
              <a:spcAft>
                <a:spcPts val="1600"/>
              </a:spcAft>
            </a:pPr>
            <a:r>
              <a:rPr lang="en"/>
              <a:t>Noise reduction</a:t>
            </a:r>
          </a:p>
          <a:p>
            <a:pPr indent="-228600" lvl="0" marL="457200" rtl="0">
              <a:spcBef>
                <a:spcPts val="0"/>
              </a:spcBef>
            </a:pPr>
            <a:r>
              <a:rPr lang="en"/>
              <a:t>Factorization of categorial columns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Modeling</a:t>
            </a:r>
          </a:p>
        </p:txBody>
      </p:sp>
      <p:sp>
        <p:nvSpPr>
          <p:cNvPr id="98" name="Shape 98"/>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3 Classes (Hit, Strike, Ball)</a:t>
            </a:r>
          </a:p>
          <a:p>
            <a:pPr indent="-228600" lvl="0" marL="457200" rtl="0">
              <a:spcBef>
                <a:spcPts val="0"/>
              </a:spcBef>
            </a:pPr>
            <a:r>
              <a:rPr lang="en"/>
              <a:t>Heterogenous data</a:t>
            </a:r>
          </a:p>
          <a:p>
            <a:pPr lvl="0" rtl="0">
              <a:spcBef>
                <a:spcPts val="0"/>
              </a:spcBef>
              <a:buNone/>
            </a:pPr>
            <a:r>
              <a:t/>
            </a:r>
            <a:endParaRPr/>
          </a:p>
          <a:p>
            <a:pPr lvl="0">
              <a:spcBef>
                <a:spcPts val="0"/>
              </a:spcBef>
              <a:buNone/>
            </a:pPr>
            <a:r>
              <a:rPr lang="en"/>
              <a:t>Answer: Random Forests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Modeling</a:t>
            </a:r>
          </a:p>
        </p:txBody>
      </p:sp>
      <p:sp>
        <p:nvSpPr>
          <p:cNvPr id="104" name="Shape 10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Aside: I looked into SVMs, but they took so long to train that they weren’t considered in depth.</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a:t>
            </a:r>
          </a:p>
        </p:txBody>
      </p:sp>
      <p:sp>
        <p:nvSpPr>
          <p:cNvPr id="110" name="Shape 11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Goal: determine what aspects of a pitch are most important to the outcome.</a:t>
            </a:r>
          </a:p>
          <a:p>
            <a:pPr lvl="0">
              <a:spcBef>
                <a:spcPts val="0"/>
              </a:spcBef>
              <a:buNone/>
            </a:pPr>
            <a:r>
              <a:rPr lang="en"/>
              <a:t>Plan: consider different groups of features, progressively informing models to increase predictive power. We’ll infer the importance of features by inspecting the weights our models assign to them, as well as the success of those models.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Analysis &amp; Results</a:t>
            </a:r>
          </a:p>
        </p:txBody>
      </p:sp>
      <p:sp>
        <p:nvSpPr>
          <p:cNvPr id="116" name="Shape 11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We use F1 as a scoring metric because it balances precision and recall and handles multiple classes well.</a:t>
            </a:r>
          </a:p>
          <a:p>
            <a:pPr lvl="0">
              <a:spcBef>
                <a:spcPts val="0"/>
              </a:spcBef>
              <a:buNone/>
            </a:pPr>
            <a:r>
              <a:rPr lang="en"/>
              <a:t>Since the focus is on the features as opposed to sheer predictive power, we will construct all our models with the same parameters.</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