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3"/>
    <p:sldId id="1695" r:id="rId4"/>
    <p:sldId id="1536" r:id="rId5"/>
    <p:sldId id="656" r:id="rId6"/>
    <p:sldId id="655" r:id="rId7"/>
    <p:sldId id="1533" r:id="rId8"/>
    <p:sldId id="1400" r:id="rId9"/>
  </p:sldIdLst>
  <p:sldSz cx="12192000" cy="6858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奈学教育" id="{78249A0B-B4E2-1943-82A7-9BF10D25CCBC}">
          <p14:sldIdLst>
            <p14:sldId id="257"/>
            <p14:sldId id="1536"/>
            <p14:sldId id="656"/>
            <p14:sldId id="1533"/>
            <p14:sldId id="1400"/>
            <p14:sldId id="655"/>
            <p14:sldId id="169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C75C"/>
    <a:srgbClr val="F4F4F4"/>
    <a:srgbClr val="8AF669"/>
    <a:srgbClr val="D8FEC2"/>
    <a:srgbClr val="64E903"/>
    <a:srgbClr val="F08025"/>
    <a:srgbClr val="F68E80"/>
    <a:srgbClr val="00C6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4"/>
    <p:restoredTop sz="95878"/>
  </p:normalViewPr>
  <p:slideViewPr>
    <p:cSldViewPr snapToGrid="0" snapToObjects="1">
      <p:cViewPr>
        <p:scale>
          <a:sx n="82" d="100"/>
          <a:sy n="82" d="100"/>
        </p:scale>
        <p:origin x="1496" y="744"/>
      </p:cViewPr>
      <p:guideLst>
        <p:guide orient="horz" pos="2207"/>
        <p:guide pos="379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4" d="100"/>
          <a:sy n="114" d="100"/>
        </p:scale>
        <p:origin x="24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kumimoji="1" lang="zh-CN" altLang="en-US" dirty="0"/>
              <a:t>奈学教育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57592-5746-FB4A-8967-A6891EBD7F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C0D7F-C070-E44C-9250-90422FA1C5C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712397-E3A5-374C-A03B-4723D425666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A6607-4BC4-7647-BA1A-430996AC37C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804672" y="436012"/>
            <a:ext cx="46975" cy="449706"/>
          </a:xfrm>
          <a:prstGeom prst="rect">
            <a:avLst/>
          </a:prstGeom>
          <a:solidFill>
            <a:srgbClr val="01C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39467"/>
            <a:ext cx="12192000" cy="118533"/>
          </a:xfrm>
          <a:prstGeom prst="rect">
            <a:avLst/>
          </a:prstGeom>
          <a:solidFill>
            <a:srgbClr val="01C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97367" y="463053"/>
            <a:ext cx="11294633" cy="395624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5" name="文本占位符 2"/>
          <p:cNvSpPr>
            <a:spLocks noGrp="1"/>
          </p:cNvSpPr>
          <p:nvPr>
            <p:ph idx="1"/>
          </p:nvPr>
        </p:nvSpPr>
        <p:spPr>
          <a:xfrm>
            <a:off x="838200" y="1419860"/>
            <a:ext cx="10515600" cy="4757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题目标题">
    <p:bg>
      <p:bgPr>
        <a:solidFill>
          <a:srgbClr val="01C7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11"/>
          <p:cNvGrpSpPr/>
          <p:nvPr userDrawn="1"/>
        </p:nvGrpSpPr>
        <p:grpSpPr>
          <a:xfrm>
            <a:off x="1058785" y="2575645"/>
            <a:ext cx="619634" cy="619633"/>
            <a:chOff x="0" y="0"/>
            <a:chExt cx="1656501" cy="1656497"/>
          </a:xfrm>
        </p:grpSpPr>
        <p:sp>
          <p:nvSpPr>
            <p:cNvPr id="6" name="Shape 208"/>
            <p:cNvSpPr/>
            <p:nvPr/>
          </p:nvSpPr>
          <p:spPr>
            <a:xfrm>
              <a:off x="0" y="0"/>
              <a:ext cx="1319849" cy="1319849"/>
            </a:xfrm>
            <a:prstGeom prst="ellips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/>
          </p:txBody>
        </p:sp>
        <p:sp>
          <p:nvSpPr>
            <p:cNvPr id="7" name="Shape 209"/>
            <p:cNvSpPr/>
            <p:nvPr/>
          </p:nvSpPr>
          <p:spPr>
            <a:xfrm>
              <a:off x="1154869" y="1154865"/>
              <a:ext cx="501633" cy="501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2" h="21162" extrusionOk="0">
                  <a:moveTo>
                    <a:pt x="0" y="7005"/>
                  </a:moveTo>
                  <a:cubicBezTo>
                    <a:pt x="12843" y="19849"/>
                    <a:pt x="12843" y="19849"/>
                    <a:pt x="12843" y="19849"/>
                  </a:cubicBezTo>
                  <a:cubicBezTo>
                    <a:pt x="14595" y="21600"/>
                    <a:pt x="18097" y="21600"/>
                    <a:pt x="19849" y="19849"/>
                  </a:cubicBezTo>
                  <a:cubicBezTo>
                    <a:pt x="21600" y="18097"/>
                    <a:pt x="21600" y="14595"/>
                    <a:pt x="19849" y="12843"/>
                  </a:cubicBezTo>
                  <a:cubicBezTo>
                    <a:pt x="7005" y="0"/>
                    <a:pt x="7005" y="0"/>
                    <a:pt x="7005" y="0"/>
                  </a:cubicBezTo>
                </a:path>
              </a:pathLst>
            </a:cu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/>
          </p:txBody>
        </p:sp>
        <p:sp>
          <p:nvSpPr>
            <p:cNvPr id="8" name="Shape 210"/>
            <p:cNvSpPr/>
            <p:nvPr/>
          </p:nvSpPr>
          <p:spPr>
            <a:xfrm>
              <a:off x="271652" y="386852"/>
              <a:ext cx="115204" cy="551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16200" y="21600"/>
                  </a:moveTo>
                  <a:cubicBezTo>
                    <a:pt x="-5400" y="15660"/>
                    <a:pt x="-5400" y="5940"/>
                    <a:pt x="16200" y="0"/>
                  </a:cubicBezTo>
                </a:path>
              </a:pathLst>
            </a:cu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/>
          </p:txBody>
        </p:sp>
      </p:grp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763250" y="3195278"/>
            <a:ext cx="10515600" cy="809469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13" name="矩形 12"/>
          <p:cNvSpPr/>
          <p:nvPr userDrawn="1"/>
        </p:nvSpPr>
        <p:spPr>
          <a:xfrm>
            <a:off x="763250" y="4005049"/>
            <a:ext cx="27594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803" y="501589"/>
            <a:ext cx="2107963" cy="330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505455"/>
            <a:ext cx="9144000" cy="1004507"/>
          </a:xfrm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01C75C"/>
                </a:solidFill>
                <a:latin typeface="+mn-ea"/>
                <a:ea typeface="+mn-ea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39467"/>
            <a:ext cx="12192000" cy="118533"/>
          </a:xfrm>
          <a:prstGeom prst="rect">
            <a:avLst/>
          </a:prstGeom>
          <a:solidFill>
            <a:srgbClr val="01C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27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26619" cy="23495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6F45E-D2AD-1F4F-B8ED-53ADC7BC0D0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4948F-FA09-804A-9571-7BBAE1B6F77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C7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34" y="484232"/>
            <a:ext cx="2727140" cy="427287"/>
          </a:xfrm>
          <a:prstGeom prst="rect">
            <a:avLst/>
          </a:prstGeom>
        </p:spPr>
      </p:pic>
      <p:sp>
        <p:nvSpPr>
          <p:cNvPr id="13" name="Framework"/>
          <p:cNvSpPr txBox="1"/>
          <p:nvPr/>
        </p:nvSpPr>
        <p:spPr>
          <a:xfrm>
            <a:off x="0" y="1810946"/>
            <a:ext cx="12192000" cy="2144815"/>
          </a:xfrm>
          <a:prstGeom prst="rect">
            <a:avLst/>
          </a:prstGeom>
          <a:ln w="12700">
            <a:miter lim="400000"/>
          </a:ln>
        </p:spPr>
        <p:txBody>
          <a:bodyPr wrap="square" lIns="71436" tIns="71436" rIns="71436" bIns="71436" anchor="ctr">
            <a:spAutoFit/>
          </a:bodyPr>
          <a:lstStyle>
            <a:lvl1pPr defTabSz="821055">
              <a:defRPr sz="26000" b="1">
                <a:solidFill>
                  <a:srgbClr val="32B05A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algn="ctr"/>
            <a:r>
              <a:rPr lang="en-US" altLang="zh-CN" sz="13000" dirty="0">
                <a:latin typeface="+mn-lt"/>
              </a:rPr>
              <a:t>Architecture</a:t>
            </a:r>
            <a:endParaRPr lang="en-US" altLang="zh-CN" sz="13000" dirty="0">
              <a:latin typeface="+mn-lt"/>
            </a:endParaRPr>
          </a:p>
        </p:txBody>
      </p:sp>
      <p:sp>
        <p:nvSpPr>
          <p:cNvPr id="14" name="浅谈架构认知背后的哲学思考"/>
          <p:cNvSpPr txBox="1"/>
          <p:nvPr/>
        </p:nvSpPr>
        <p:spPr>
          <a:xfrm>
            <a:off x="0" y="2945879"/>
            <a:ext cx="12192000" cy="819150"/>
          </a:xfrm>
          <a:prstGeom prst="rect">
            <a:avLst/>
          </a:prstGeom>
          <a:ln w="12700">
            <a:miter lim="400000"/>
          </a:ln>
          <a:effectLst>
            <a:outerShdw blurRad="419100" dist="72426" dir="5400000" rotWithShape="0">
              <a:srgbClr val="33B557">
                <a:alpha val="12047"/>
              </a:srgbClr>
            </a:outerShdw>
          </a:effectLst>
        </p:spPr>
        <p:txBody>
          <a:bodyPr wrap="square" lIns="71436" tIns="71436" rIns="71436" bIns="71436" anchor="ctr">
            <a:spAutoFit/>
          </a:bodyPr>
          <a:lstStyle>
            <a:lvl1pPr defTabSz="821055">
              <a:defRPr sz="100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algn="ctr"/>
            <a:r>
              <a:rPr lang="en-US" altLang="en-US" sz="4400" dirty="0"/>
              <a:t>重学webpack</a:t>
            </a:r>
            <a:r>
              <a:rPr lang="zh-CN" altLang="en-US" sz="4400" dirty="0"/>
              <a:t>：</a:t>
            </a:r>
            <a:r>
              <a:rPr lang="en-US" altLang="en-US" sz="4400" dirty="0"/>
              <a:t>从脚手架搭建到项目性能优化</a:t>
            </a:r>
            <a:endParaRPr lang="en-US" altLang="en-US" sz="4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5230495" y="5045710"/>
            <a:ext cx="28460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chemeClr val="bg1"/>
                </a:solidFill>
                <a:latin typeface="+mn-ea"/>
              </a:rPr>
              <a:t>主讲人：张云鹏</a:t>
            </a:r>
            <a:endParaRPr kumimoji="1" lang="zh-CN" altLang="en-US" sz="2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891" y="4866081"/>
            <a:ext cx="734678" cy="72850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ircle"/>
          <p:cNvSpPr/>
          <p:nvPr/>
        </p:nvSpPr>
        <p:spPr>
          <a:xfrm>
            <a:off x="2091475" y="440075"/>
            <a:ext cx="604094" cy="604094"/>
          </a:xfrm>
          <a:prstGeom prst="ellipse">
            <a:avLst/>
          </a:prstGeom>
          <a:solidFill>
            <a:srgbClr val="08D973"/>
          </a:solidFill>
          <a:ln w="12700">
            <a:miter lim="400000"/>
          </a:ln>
          <a:effectLst>
            <a:outerShdw blurRad="419100" dist="72426" dir="5400000" rotWithShape="0">
              <a:srgbClr val="33B557">
                <a:alpha val="12047"/>
              </a:srgbClr>
            </a:outerShdw>
          </a:effectLst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6" name="个人简介"/>
          <p:cNvSpPr txBox="1"/>
          <p:nvPr/>
        </p:nvSpPr>
        <p:spPr>
          <a:xfrm>
            <a:off x="870532" y="502383"/>
            <a:ext cx="1577340" cy="51244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 defTabSz="821055">
              <a:defRPr sz="6000" b="1">
                <a:solidFill>
                  <a:srgbClr val="20202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zh-CN" sz="3000"/>
              <a:t>课程目录</a:t>
            </a:r>
            <a:endParaRPr lang="zh-CN" sz="3000"/>
          </a:p>
        </p:txBody>
      </p:sp>
      <p:sp>
        <p:nvSpPr>
          <p:cNvPr id="7" name="Circle"/>
          <p:cNvSpPr/>
          <p:nvPr/>
        </p:nvSpPr>
        <p:spPr>
          <a:xfrm>
            <a:off x="2777523" y="465723"/>
            <a:ext cx="139453" cy="139453"/>
          </a:xfrm>
          <a:prstGeom prst="ellipse">
            <a:avLst/>
          </a:prstGeom>
          <a:solidFill>
            <a:srgbClr val="1AD872"/>
          </a:solidFill>
          <a:ln w="12700">
            <a:miter lim="400000"/>
          </a:ln>
          <a:effectLst>
            <a:outerShdw blurRad="419100" dist="72426" dir="5400000" rotWithShape="0">
              <a:srgbClr val="33B557">
                <a:alpha val="12047"/>
              </a:srgbClr>
            </a:outerShdw>
          </a:effectLst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8" name="Group"/>
          <p:cNvSpPr/>
          <p:nvPr/>
        </p:nvSpPr>
        <p:spPr>
          <a:xfrm>
            <a:off x="-1270" y="6673533"/>
            <a:ext cx="12194540" cy="223203"/>
          </a:xfrm>
          <a:prstGeom prst="rect">
            <a:avLst/>
          </a:prstGeom>
          <a:solidFill>
            <a:srgbClr val="00CA5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9" name="文本框 8"/>
          <p:cNvSpPr txBox="1"/>
          <p:nvPr/>
        </p:nvSpPr>
        <p:spPr>
          <a:xfrm>
            <a:off x="443865" y="1255395"/>
            <a:ext cx="5440045" cy="2832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lnSpc>
                <a:spcPct val="11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lang="en-US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Day01</a:t>
            </a:r>
            <a:r>
              <a:rPr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脚手架创造之路</a:t>
            </a:r>
            <a:r>
              <a:rPr lang="zh-CN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一</a:t>
            </a:r>
            <a:r>
              <a:rPr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：构建脚手架底层能力</a:t>
            </a:r>
            <a:endParaRPr b="1" u="sng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lnSpc>
                <a:spcPct val="11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dirty="0">
                <a:solidFill>
                  <a:srgbClr val="01C75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1.开发环境和生产环境的定义</a:t>
            </a:r>
            <a:endParaRPr dirty="0">
              <a:solidFill>
                <a:srgbClr val="01C75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lnSpc>
                <a:spcPct val="11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dirty="0">
                <a:solidFill>
                  <a:srgbClr val="01C75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2.适应单页面和多页面应用的设计方案   </a:t>
            </a:r>
            <a:endParaRPr dirty="0">
              <a:solidFill>
                <a:srgbClr val="01C75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lnSpc>
                <a:spcPct val="11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dirty="0">
                <a:solidFill>
                  <a:srgbClr val="01C75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3.脚手架基础结构构建</a:t>
            </a:r>
            <a:endParaRPr dirty="0">
              <a:solidFill>
                <a:srgbClr val="01C75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lnSpc>
                <a:spcPct val="11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dirty="0">
                <a:solidFill>
                  <a:srgbClr val="01C75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4.分环境的babel和样式处理的集成</a:t>
            </a:r>
            <a:endParaRPr dirty="0">
              <a:solidFill>
                <a:srgbClr val="01C75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lnSpc>
                <a:spcPct val="11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dirty="0">
                <a:solidFill>
                  <a:srgbClr val="01C75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5.source-map的介绍和配置方案介绍</a:t>
            </a:r>
            <a:endParaRPr dirty="0">
              <a:solidFill>
                <a:srgbClr val="01C75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lnSpc>
                <a:spcPct val="11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dirty="0">
                <a:solidFill>
                  <a:srgbClr val="01C75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6.路径解析的配置方案介绍</a:t>
            </a:r>
            <a:endParaRPr dirty="0">
              <a:solidFill>
                <a:srgbClr val="01C75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lnSpc>
                <a:spcPct val="11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dirty="0">
                <a:solidFill>
                  <a:srgbClr val="01C75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7.webpack中文件资源处理的介绍</a:t>
            </a:r>
            <a:endParaRPr dirty="0">
              <a:solidFill>
                <a:srgbClr val="01C75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lnSpc>
                <a:spcPct val="11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dirty="0">
                <a:solidFill>
                  <a:srgbClr val="01C75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8.</a:t>
            </a:r>
            <a:r>
              <a:rPr lang="en-US" dirty="0">
                <a:solidFill>
                  <a:srgbClr val="01C75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</a:t>
            </a:r>
            <a:r>
              <a:rPr dirty="0">
                <a:solidFill>
                  <a:srgbClr val="01C75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reeshaking的介绍</a:t>
            </a:r>
            <a:endParaRPr dirty="0">
              <a:solidFill>
                <a:srgbClr val="01C75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289675" y="1255395"/>
            <a:ext cx="5697220" cy="31369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lnSpc>
                <a:spcPct val="11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Day0</a:t>
            </a:r>
            <a:r>
              <a:rPr lang="en-US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脚手架创造之路</a:t>
            </a:r>
            <a:r>
              <a:rPr lang="zh-CN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二</a:t>
            </a:r>
            <a:r>
              <a:rPr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：脚手架的完善和优化方案</a:t>
            </a:r>
            <a:endParaRPr b="1" u="sng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lnSpc>
                <a:spcPct val="11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dirty="0">
                <a:solidFill>
                  <a:srgbClr val="01C75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1.以现有脚手架结构对Vue框架进行支持</a:t>
            </a:r>
            <a:endParaRPr dirty="0">
              <a:solidFill>
                <a:srgbClr val="01C75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lnSpc>
                <a:spcPct val="11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dirty="0">
                <a:solidFill>
                  <a:srgbClr val="01C75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2.vue-loader的介绍和学习</a:t>
            </a:r>
            <a:endParaRPr dirty="0">
              <a:solidFill>
                <a:srgbClr val="01C75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lnSpc>
                <a:spcPct val="11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dirty="0">
                <a:solidFill>
                  <a:srgbClr val="01C75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3.脚手架对VueRouter的支持</a:t>
            </a:r>
            <a:endParaRPr dirty="0">
              <a:solidFill>
                <a:srgbClr val="01C75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lnSpc>
                <a:spcPct val="11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dirty="0">
                <a:solidFill>
                  <a:srgbClr val="01C75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4.public中的静态资源处理方案</a:t>
            </a:r>
            <a:endParaRPr dirty="0">
              <a:solidFill>
                <a:srgbClr val="01C75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lnSpc>
                <a:spcPct val="11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dirty="0">
                <a:solidFill>
                  <a:srgbClr val="01C75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5.优化方案之压缩传输</a:t>
            </a:r>
            <a:endParaRPr dirty="0">
              <a:solidFill>
                <a:srgbClr val="01C75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lnSpc>
                <a:spcPct val="11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dirty="0">
                <a:solidFill>
                  <a:srgbClr val="01C75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6.优化方案之按需加载的配置方式</a:t>
            </a:r>
            <a:endParaRPr dirty="0">
              <a:solidFill>
                <a:srgbClr val="01C75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lnSpc>
                <a:spcPct val="11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dirty="0">
                <a:solidFill>
                  <a:srgbClr val="01C75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7.优化方案之依赖图谱插件</a:t>
            </a:r>
            <a:endParaRPr dirty="0">
              <a:solidFill>
                <a:srgbClr val="01C75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lnSpc>
                <a:spcPct val="11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dirty="0">
                <a:solidFill>
                  <a:srgbClr val="01C75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8.优化方案之预加载的配置方式</a:t>
            </a:r>
            <a:endParaRPr dirty="0">
              <a:solidFill>
                <a:srgbClr val="01C75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ircle"/>
          <p:cNvSpPr/>
          <p:nvPr/>
        </p:nvSpPr>
        <p:spPr>
          <a:xfrm>
            <a:off x="2091475" y="440075"/>
            <a:ext cx="604094" cy="604094"/>
          </a:xfrm>
          <a:prstGeom prst="ellipse">
            <a:avLst/>
          </a:prstGeom>
          <a:solidFill>
            <a:srgbClr val="08D973"/>
          </a:solidFill>
          <a:ln w="12700">
            <a:miter lim="400000"/>
          </a:ln>
          <a:effectLst>
            <a:outerShdw blurRad="419100" dist="72426" dir="5400000" rotWithShape="0">
              <a:srgbClr val="33B557">
                <a:alpha val="12047"/>
              </a:srgbClr>
            </a:outerShdw>
          </a:effectLst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84" name="个人简介"/>
          <p:cNvSpPr txBox="1"/>
          <p:nvPr/>
        </p:nvSpPr>
        <p:spPr>
          <a:xfrm>
            <a:off x="870532" y="502125"/>
            <a:ext cx="1590179" cy="512961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 defTabSz="821055">
              <a:defRPr sz="6000" b="1">
                <a:solidFill>
                  <a:srgbClr val="20202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sz="3000"/>
              <a:t>个人简介</a:t>
            </a:r>
            <a:endParaRPr sz="3000"/>
          </a:p>
        </p:txBody>
      </p:sp>
      <p:sp>
        <p:nvSpPr>
          <p:cNvPr id="185" name="Circle"/>
          <p:cNvSpPr/>
          <p:nvPr/>
        </p:nvSpPr>
        <p:spPr>
          <a:xfrm>
            <a:off x="2777523" y="465723"/>
            <a:ext cx="139453" cy="139453"/>
          </a:xfrm>
          <a:prstGeom prst="ellipse">
            <a:avLst/>
          </a:prstGeom>
          <a:solidFill>
            <a:srgbClr val="1AD872"/>
          </a:solidFill>
          <a:ln w="12700">
            <a:miter lim="400000"/>
          </a:ln>
          <a:effectLst>
            <a:outerShdw blurRad="419100" dist="72426" dir="5400000" rotWithShape="0">
              <a:srgbClr val="33B557">
                <a:alpha val="12047"/>
              </a:srgbClr>
            </a:outerShdw>
          </a:effectLst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380" name="Group"/>
          <p:cNvSpPr/>
          <p:nvPr/>
        </p:nvSpPr>
        <p:spPr>
          <a:xfrm>
            <a:off x="-1270" y="6673533"/>
            <a:ext cx="12194540" cy="223203"/>
          </a:xfrm>
          <a:prstGeom prst="rect">
            <a:avLst/>
          </a:prstGeom>
          <a:solidFill>
            <a:srgbClr val="00CA5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6" name="圆角矩形 227"/>
          <p:cNvSpPr/>
          <p:nvPr/>
        </p:nvSpPr>
        <p:spPr>
          <a:xfrm>
            <a:off x="399415" y="1815465"/>
            <a:ext cx="6320155" cy="4518660"/>
          </a:xfrm>
          <a:prstGeom prst="roundRect">
            <a:avLst>
              <a:gd name="adj" fmla="val 11847"/>
            </a:avLst>
          </a:prstGeom>
          <a:solidFill>
            <a:srgbClr val="F7F7F7"/>
          </a:solidFill>
          <a:ln w="9525" cap="flat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custDash>
              <a:ds d="380000" sp="120000"/>
            </a:custDash>
            <a:bevel/>
          </a:ln>
        </p:spPr>
        <p:txBody>
          <a:bodyPr wrap="square" lIns="0" tIns="0" rIns="0" bIns="0" rtlCol="0" anchor="ctr"/>
          <a:p>
            <a:pPr indent="0" algn="l">
              <a:buNone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个人介绍：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前中国联通（黑龙江）产业互联网公司前端技术专家。10年软件研发经验，精通前后端技术。带领百人技术团队专注于企业内部前端框架研发，前端高性能渲染，前端自动化部署，以及前端核心架构建设。精通web应用开发，移动app开发以及桌面程序开发。现IT教育行业从业者，BOSS直聘有了社区签约创作者，将多年的一线架构设计经验和研发经验融入教学研发内容。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buNone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出版书籍：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《深度探索Vue.js——原理剖析与实战应用》清华大学出版社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任意多边形 228"/>
          <p:cNvSpPr/>
          <p:nvPr/>
        </p:nvSpPr>
        <p:spPr>
          <a:xfrm>
            <a:off x="2229485" y="1666875"/>
            <a:ext cx="2393315" cy="333375"/>
          </a:xfrm>
          <a:custGeom>
            <a:avLst/>
            <a:gdLst>
              <a:gd name="rtl" fmla="*/ 30400 w 2432000"/>
              <a:gd name="rtt" fmla="*/ 30400 h 359055"/>
              <a:gd name="rtr" fmla="*/ 2401600 w 2432000"/>
              <a:gd name="rtb" fmla="*/ 328655 h 359055"/>
            </a:gdLst>
            <a:ahLst/>
            <a:cxnLst/>
            <a:rect l="rtl" t="rtt" r="rtr" b="rtb"/>
            <a:pathLst>
              <a:path w="2432000" h="359055">
                <a:moveTo>
                  <a:pt x="179527" y="359055"/>
                </a:moveTo>
                <a:lnTo>
                  <a:pt x="2252473" y="359055"/>
                </a:lnTo>
                <a:cubicBezTo>
                  <a:pt x="2351622" y="359055"/>
                  <a:pt x="2432000" y="278681"/>
                  <a:pt x="2432000" y="179527"/>
                </a:cubicBezTo>
                <a:cubicBezTo>
                  <a:pt x="2432000" y="80375"/>
                  <a:pt x="2351622" y="0"/>
                  <a:pt x="2252473" y="0"/>
                </a:cubicBezTo>
                <a:lnTo>
                  <a:pt x="179527" y="0"/>
                </a:lnTo>
                <a:cubicBezTo>
                  <a:pt x="80375" y="0"/>
                  <a:pt x="0" y="80375"/>
                  <a:pt x="0" y="179527"/>
                </a:cubicBezTo>
                <a:cubicBezTo>
                  <a:pt x="0" y="278681"/>
                  <a:pt x="80375" y="359055"/>
                  <a:pt x="179527" y="359055"/>
                </a:cubicBezTo>
                <a:close/>
              </a:path>
            </a:pathLst>
          </a:custGeom>
          <a:solidFill>
            <a:srgbClr val="01C75C"/>
          </a:solidFill>
          <a:ln w="15200" cap="flat">
            <a:noFill/>
            <a:bevel/>
          </a:ln>
        </p:spPr>
        <p:txBody>
          <a:bodyPr wrap="square" lIns="36000" tIns="0" rIns="36000" bIns="0" rtlCol="0" anchor="ctr"/>
          <a:p>
            <a:pPr algn="ctr">
              <a:lnSpc>
                <a:spcPct val="100000"/>
              </a:lnSpc>
            </a:pP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个人简介</a:t>
            </a:r>
            <a:endParaRPr lang="zh-CN" altLang="en-US" sz="20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&amp;pky8770053110&amp;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78370" y="2393315"/>
            <a:ext cx="4355465" cy="29032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C7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34" y="484232"/>
            <a:ext cx="2727140" cy="427287"/>
          </a:xfrm>
          <a:prstGeom prst="rect">
            <a:avLst/>
          </a:prstGeom>
        </p:spPr>
      </p:pic>
      <p:sp>
        <p:nvSpPr>
          <p:cNvPr id="4" name="Framework"/>
          <p:cNvSpPr txBox="1"/>
          <p:nvPr/>
        </p:nvSpPr>
        <p:spPr>
          <a:xfrm>
            <a:off x="0" y="1810946"/>
            <a:ext cx="12192000" cy="2144815"/>
          </a:xfrm>
          <a:prstGeom prst="rect">
            <a:avLst/>
          </a:prstGeom>
          <a:ln w="12700">
            <a:miter lim="400000"/>
          </a:ln>
        </p:spPr>
        <p:txBody>
          <a:bodyPr wrap="square" lIns="71436" tIns="71436" rIns="71436" bIns="71436" anchor="ctr">
            <a:spAutoFit/>
          </a:bodyPr>
          <a:lstStyle>
            <a:lvl1pPr defTabSz="821055">
              <a:defRPr sz="26000" b="1">
                <a:solidFill>
                  <a:srgbClr val="32B05A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algn="ctr"/>
            <a:r>
              <a:rPr lang="en-US" altLang="zh-CN" sz="13000" dirty="0">
                <a:latin typeface="+mn-lt"/>
              </a:rPr>
              <a:t>Architecture</a:t>
            </a:r>
            <a:endParaRPr lang="en-US" altLang="zh-CN" sz="13000" dirty="0">
              <a:latin typeface="+mn-lt"/>
            </a:endParaRPr>
          </a:p>
        </p:txBody>
      </p:sp>
      <p:sp>
        <p:nvSpPr>
          <p:cNvPr id="5" name="浅谈架构认知背后的哲学思考"/>
          <p:cNvSpPr txBox="1"/>
          <p:nvPr/>
        </p:nvSpPr>
        <p:spPr>
          <a:xfrm>
            <a:off x="0" y="2515031"/>
            <a:ext cx="12192000" cy="1680845"/>
          </a:xfrm>
          <a:prstGeom prst="rect">
            <a:avLst/>
          </a:prstGeom>
          <a:ln w="12700">
            <a:miter lim="400000"/>
          </a:ln>
          <a:effectLst>
            <a:outerShdw blurRad="419100" dist="72426" dir="5400000" rotWithShape="0">
              <a:srgbClr val="33B557">
                <a:alpha val="12047"/>
              </a:srgbClr>
            </a:outerShdw>
          </a:effectLst>
        </p:spPr>
        <p:txBody>
          <a:bodyPr wrap="square" lIns="71436" tIns="71436" rIns="71436" bIns="71436" anchor="ctr">
            <a:spAutoFit/>
          </a:bodyPr>
          <a:lstStyle>
            <a:lvl1pPr defTabSz="821055">
              <a:defRPr sz="100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algn="ctr"/>
            <a:r>
              <a:rPr sz="5000" dirty="0">
                <a:sym typeface="+mn-ea"/>
              </a:rPr>
              <a:t>脚手架创造之路二：脚手架的完善和优化方案</a:t>
            </a:r>
            <a:endParaRPr sz="5000" dirty="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30495" y="5064760"/>
            <a:ext cx="28340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chemeClr val="bg1"/>
                </a:solidFill>
                <a:latin typeface="+mn-ea"/>
              </a:rPr>
              <a:t>主讲人：张云鹏</a:t>
            </a:r>
            <a:endParaRPr kumimoji="1" lang="zh-CN" altLang="en-US" sz="2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891" y="4866081"/>
            <a:ext cx="734678" cy="72850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19860"/>
            <a:ext cx="10515600" cy="4413885"/>
          </a:xfrm>
        </p:spPr>
        <p:txBody>
          <a:bodyPr>
            <a:noAutofit/>
          </a:bodyPr>
          <a:lstStyle/>
          <a:p>
            <a:pPr marL="285750" indent="-285750" algn="l">
              <a:lnSpc>
                <a:spcPct val="11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sz="2500" dirty="0">
                <a:solidFill>
                  <a:srgbClr val="01C75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1.以现有脚手架结构对Vue框架进行支持</a:t>
            </a:r>
            <a:endParaRPr sz="2500" dirty="0">
              <a:solidFill>
                <a:srgbClr val="01C75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lnSpc>
                <a:spcPct val="11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sz="2500" dirty="0">
                <a:solidFill>
                  <a:srgbClr val="01C75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2.vue-loader的介绍和学习</a:t>
            </a:r>
            <a:endParaRPr sz="2500" dirty="0">
              <a:solidFill>
                <a:srgbClr val="01C75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lnSpc>
                <a:spcPct val="11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sz="2500" dirty="0">
                <a:solidFill>
                  <a:srgbClr val="01C75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3.脚手架对VueRouter的支持</a:t>
            </a:r>
            <a:endParaRPr sz="2500" dirty="0">
              <a:solidFill>
                <a:srgbClr val="01C75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lnSpc>
                <a:spcPct val="11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sz="2500" dirty="0">
                <a:solidFill>
                  <a:srgbClr val="01C75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4.public中的静态资源处理方案</a:t>
            </a:r>
            <a:endParaRPr sz="2500" dirty="0">
              <a:solidFill>
                <a:srgbClr val="01C75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lnSpc>
                <a:spcPct val="11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sz="2500" dirty="0">
                <a:solidFill>
                  <a:srgbClr val="01C75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5.优化方案之压缩传输</a:t>
            </a:r>
            <a:endParaRPr sz="2500" dirty="0">
              <a:solidFill>
                <a:srgbClr val="01C75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lnSpc>
                <a:spcPct val="11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sz="2500" dirty="0">
                <a:solidFill>
                  <a:srgbClr val="01C75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6.优化方案之按需加载的配置方式</a:t>
            </a:r>
            <a:endParaRPr sz="2500" dirty="0">
              <a:solidFill>
                <a:srgbClr val="01C75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lnSpc>
                <a:spcPct val="11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sz="2500" dirty="0">
                <a:solidFill>
                  <a:srgbClr val="01C75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7.优化方案之依赖图谱插件</a:t>
            </a:r>
            <a:endParaRPr sz="2500" dirty="0">
              <a:solidFill>
                <a:srgbClr val="01C75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lnSpc>
                <a:spcPct val="11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sz="2500" dirty="0">
                <a:solidFill>
                  <a:srgbClr val="01C75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8.优化方案之预加载的配置方式</a:t>
            </a:r>
            <a:endParaRPr sz="2500" dirty="0">
              <a:solidFill>
                <a:srgbClr val="01C75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hanks"/>
          <p:cNvSpPr txBox="1"/>
          <p:nvPr/>
        </p:nvSpPr>
        <p:spPr>
          <a:xfrm>
            <a:off x="4113451" y="3196273"/>
            <a:ext cx="3606800" cy="66611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 defTabSz="457200">
              <a:defRPr sz="8000">
                <a:solidFill>
                  <a:srgbClr val="03AE6B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r>
              <a:rPr lang="zh-CN" sz="4000"/>
              <a:t>感谢大家的聆听</a:t>
            </a:r>
            <a:endParaRPr lang="zh-CN" sz="400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C7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 13"/>
          <p:cNvGrpSpPr/>
          <p:nvPr/>
        </p:nvGrpSpPr>
        <p:grpSpPr>
          <a:xfrm>
            <a:off x="1788101" y="2606566"/>
            <a:ext cx="8615799" cy="1426670"/>
            <a:chOff x="1809306" y="2606566"/>
            <a:chExt cx="8615799" cy="1426670"/>
          </a:xfrm>
        </p:grpSpPr>
        <p:grpSp>
          <p:nvGrpSpPr>
            <p:cNvPr id="11" name="组 10"/>
            <p:cNvGrpSpPr/>
            <p:nvPr/>
          </p:nvGrpSpPr>
          <p:grpSpPr>
            <a:xfrm>
              <a:off x="6840893" y="2679013"/>
              <a:ext cx="3584212" cy="1281776"/>
              <a:chOff x="3664653" y="4202804"/>
              <a:chExt cx="3584212" cy="1281776"/>
            </a:xfrm>
          </p:grpSpPr>
          <p:grpSp>
            <p:nvGrpSpPr>
              <p:cNvPr id="6" name="组 5"/>
              <p:cNvGrpSpPr/>
              <p:nvPr/>
            </p:nvGrpSpPr>
            <p:grpSpPr>
              <a:xfrm>
                <a:off x="3664653" y="4202804"/>
                <a:ext cx="1255059" cy="1255059"/>
                <a:chOff x="4074160" y="4020200"/>
                <a:chExt cx="1092524" cy="109252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4074160" y="4020200"/>
                  <a:ext cx="1092524" cy="10925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pic>
              <p:nvPicPr>
                <p:cNvPr id="5" name="image30.png" descr="image30.png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 flipH="1">
                  <a:off x="4132479" y="4068298"/>
                  <a:ext cx="975887" cy="996328"/>
                </a:xfrm>
                <a:prstGeom prst="rect">
                  <a:avLst/>
                </a:prstGeom>
                <a:ln w="12700">
                  <a:miter lim="400000"/>
                  <a:headEnd/>
                  <a:tailEnd/>
                </a:ln>
              </p:spPr>
            </p:pic>
          </p:grpSp>
          <p:sp>
            <p:nvSpPr>
              <p:cNvPr id="7" name="矩形 6"/>
              <p:cNvSpPr/>
              <p:nvPr/>
            </p:nvSpPr>
            <p:spPr>
              <a:xfrm>
                <a:off x="4986707" y="4838249"/>
                <a:ext cx="226215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  <a:latin typeface="+mn-ea"/>
                  </a:rPr>
                  <a:t>欢迎关注本人公众号</a:t>
                </a:r>
                <a:endParaRPr lang="en-US" altLang="zh-CN" dirty="0">
                  <a:solidFill>
                    <a:schemeClr val="bg1"/>
                  </a:solidFill>
                  <a:latin typeface="+mn-ea"/>
                </a:endParaRPr>
              </a:p>
              <a:p>
                <a:r>
                  <a:rPr lang="zh-CN" altLang="en-US" b="1" dirty="0">
                    <a:solidFill>
                      <a:schemeClr val="bg1"/>
                    </a:solidFill>
                    <a:latin typeface="+mn-ea"/>
                  </a:rPr>
                  <a:t>“架构之美”</a:t>
                </a:r>
                <a:endParaRPr lang="zh-CN" altLang="en-US" b="1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9" name="三角形 8"/>
              <p:cNvSpPr/>
              <p:nvPr/>
            </p:nvSpPr>
            <p:spPr>
              <a:xfrm rot="16200000">
                <a:off x="5112173" y="4504814"/>
                <a:ext cx="242667" cy="209196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9306" y="3011557"/>
              <a:ext cx="3935991" cy="616689"/>
            </a:xfrm>
            <a:prstGeom prst="rect">
              <a:avLst/>
            </a:prstGeom>
          </p:spPr>
        </p:pic>
        <p:sp>
          <p:nvSpPr>
            <p:cNvPr id="13" name="矩形 12"/>
            <p:cNvSpPr/>
            <p:nvPr/>
          </p:nvSpPr>
          <p:spPr>
            <a:xfrm>
              <a:off x="6120773" y="2606566"/>
              <a:ext cx="45719" cy="1426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768</Words>
  <Application>WPS 文字</Application>
  <PresentationFormat>Widescreen</PresentationFormat>
  <Paragraphs>57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4" baseType="lpstr">
      <vt:lpstr>Arial</vt:lpstr>
      <vt:lpstr>方正书宋_GBK</vt:lpstr>
      <vt:lpstr>Wingdings</vt:lpstr>
      <vt:lpstr>Arial</vt:lpstr>
      <vt:lpstr>Helvetica Light</vt:lpstr>
      <vt:lpstr>Helvetica</vt:lpstr>
      <vt:lpstr>微软雅黑</vt:lpstr>
      <vt:lpstr>汉仪旗黑</vt:lpstr>
      <vt:lpstr>Source Han Sans CN Normal</vt:lpstr>
      <vt:lpstr>Thonburi</vt:lpstr>
      <vt:lpstr>DengXian</vt:lpstr>
      <vt:lpstr>汉仪中等线KW</vt:lpstr>
      <vt:lpstr>DengXian Light</vt:lpstr>
      <vt:lpstr>宋体</vt:lpstr>
      <vt:lpstr>Arial Unicode MS</vt:lpstr>
      <vt:lpstr>汉仪书宋二KW</vt:lpstr>
      <vt:lpstr>Office 主题</vt:lpstr>
      <vt:lpstr>PowerPoint 演示文稿</vt:lpstr>
      <vt:lpstr>PowerPoint 演示文稿</vt:lpstr>
      <vt:lpstr>PowerPoint 演示文稿</vt:lpstr>
      <vt:lpstr>PowerPoint 演示文稿</vt:lpstr>
      <vt:lpstr>目录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83056803@qq.com</dc:creator>
  <cp:lastModifiedBy>zhangyunpeng</cp:lastModifiedBy>
  <cp:revision>410</cp:revision>
  <dcterms:created xsi:type="dcterms:W3CDTF">2021-12-23T06:25:27Z</dcterms:created>
  <dcterms:modified xsi:type="dcterms:W3CDTF">2021-12-23T06:25:27Z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2052-2.8.0.4624</vt:lpwstr>
  </property>
</Properties>
</file>