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75" r:id="rId4"/>
    <p:sldId id="274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70" r:id="rId19"/>
    <p:sldId id="271" r:id="rId20"/>
    <p:sldId id="272" r:id="rId21"/>
    <p:sldId id="278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  <p15:guide id="3" pos="-2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F3F3F3"/>
    <a:srgbClr val="FC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5"/>
  </p:normalViewPr>
  <p:slideViewPr>
    <p:cSldViewPr>
      <p:cViewPr varScale="1">
        <p:scale>
          <a:sx n="41" d="100"/>
          <a:sy n="41" d="100"/>
        </p:scale>
        <p:origin x="66" y="1140"/>
      </p:cViewPr>
      <p:guideLst>
        <p:guide orient="horz" pos="2159"/>
        <p:guide pos="2880"/>
        <p:guide pos="-23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3" y="2778600"/>
            <a:ext cx="18793348" cy="28952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2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구현결과</a:t>
            </a:r>
            <a:r>
              <a:rPr lang="en-US" sz="12000" b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보고서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5" y="2028381"/>
            <a:ext cx="7857459" cy="79725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네트워크프로그래밍 6조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343976" y="6315944"/>
            <a:ext cx="18936776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4876" y="7415028"/>
            <a:ext cx="3717864" cy="46193"/>
            <a:chOff x="1004876" y="7415028"/>
            <a:chExt cx="3717864" cy="461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04876" y="7415028"/>
              <a:ext cx="3717864" cy="4619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5981" y="8498777"/>
            <a:ext cx="6709344" cy="5690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90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박태민 / 김범준 / 이창경 / 최성원</a:t>
            </a:r>
            <a:endParaRPr 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81" y="7789971"/>
            <a:ext cx="6709344" cy="8081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500" b="1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6조</a:t>
            </a:r>
            <a:endParaRPr lang="en-US" sz="2500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1103" y="8498777"/>
            <a:ext cx="4472896" cy="569023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sz="190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제출일 : 2021년 5월 31일</a:t>
            </a:r>
            <a:endParaRPr 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725385" y="7415028"/>
            <a:ext cx="4472894" cy="43071"/>
            <a:chOff x="4725385" y="7415028"/>
            <a:chExt cx="4472894" cy="430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725385" y="7415028"/>
              <a:ext cx="4472894" cy="430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6426973" cy="112168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7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설계 환경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2"/>
            <a:ext cx="911198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05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4004" y="7391276"/>
            <a:ext cx="6578795" cy="45732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1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putty를 활용한 UNIX 서버 접속</a:t>
            </a:r>
            <a:endParaRPr lang="en-US" sz="2500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200" y="7391400"/>
            <a:ext cx="5257800" cy="4572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1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vi 에디터를 활용한 코드 작성</a:t>
            </a:r>
            <a:endParaRPr lang="en-US" sz="2500" b="1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2147924" y="3431551"/>
            <a:ext cx="3422612" cy="3422612"/>
            <a:chOff x="2147924" y="3431551"/>
            <a:chExt cx="3422612" cy="34226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47924" y="3431551"/>
              <a:ext cx="3422612" cy="34226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0999" y="3106864"/>
            <a:ext cx="3583716" cy="3583716"/>
            <a:chOff x="7350999" y="3106864"/>
            <a:chExt cx="3583716" cy="35837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350999" y="3106864"/>
              <a:ext cx="3583716" cy="35837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28035" y="2831194"/>
            <a:ext cx="3683193" cy="4143592"/>
            <a:chOff x="12828035" y="2831194"/>
            <a:chExt cx="3683193" cy="414359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828035" y="2831194"/>
              <a:ext cx="3683193" cy="414359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404406" y="7388867"/>
            <a:ext cx="6578795" cy="99313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1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C언어 사용</a:t>
            </a:r>
            <a:endParaRPr lang="en-US" sz="2500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CABD4405-D742-4BE5-8B65-07B20E6D148B}"/>
              </a:ext>
            </a:extLst>
          </p:cNvPr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" dirty="0">
                <a:latin typeface="맑은 고딕"/>
                <a:ea typeface="맑은 고딕"/>
                <a:cs typeface="맑은 고딕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6426973" cy="114524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핵심 기술 소개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2"/>
            <a:ext cx="1992205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06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39454" y="2762654"/>
            <a:ext cx="4043346" cy="3942946"/>
            <a:chOff x="10678061" y="2548278"/>
            <a:chExt cx="4043346" cy="39429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678061" y="2548278"/>
              <a:ext cx="4043346" cy="39429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62200" y="7220036"/>
            <a:ext cx="6578795" cy="1390564"/>
            <a:chOff x="1629447" y="6950034"/>
            <a:chExt cx="6578795" cy="1390564"/>
          </a:xfrm>
        </p:grpSpPr>
        <p:sp>
          <p:nvSpPr>
            <p:cNvPr id="19" name="Object 19"/>
            <p:cNvSpPr txBox="1"/>
            <p:nvPr/>
          </p:nvSpPr>
          <p:spPr>
            <a:xfrm>
              <a:off x="1629447" y="6950034"/>
              <a:ext cx="6578795" cy="91513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600" b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TCP/IP 기반 신뢰성있는</a:t>
              </a:r>
              <a:endParaRPr lang="en-US" b="1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629447" y="7407605"/>
              <a:ext cx="6578795" cy="93299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600" b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파일 입출력 시스템 적용</a:t>
              </a:r>
              <a:endParaRPr lang="en-US" b="1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3686248" y="2548278"/>
            <a:ext cx="3780952" cy="3780952"/>
            <a:chOff x="3686248" y="2548278"/>
            <a:chExt cx="3780952" cy="37809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686248" y="2548278"/>
              <a:ext cx="3780952" cy="3780952"/>
            </a:xfrm>
            <a:prstGeom prst="rect">
              <a:avLst/>
            </a:prstGeom>
          </p:spPr>
        </p:pic>
      </p:grpSp>
      <p:sp>
        <p:nvSpPr>
          <p:cNvPr id="1008" name="Object 11"/>
          <p:cNvSpPr txBox="1"/>
          <p:nvPr/>
        </p:nvSpPr>
        <p:spPr>
          <a:xfrm>
            <a:off x="10210800" y="7391400"/>
            <a:ext cx="5257800" cy="4572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500" b="1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멀티쓰레드 기반 서버 구현</a:t>
            </a:r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60B862F0-D503-456F-B8DE-B24717505D6A}"/>
              </a:ext>
            </a:extLst>
          </p:cNvPr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latin typeface="맑은 고딕"/>
                <a:ea typeface="맑은 고딕"/>
                <a:cs typeface="맑은 고딕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7" y="1775249"/>
            <a:ext cx="11083945" cy="92476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lang="en-US" altLang="ko-KR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5324" y="8080181"/>
            <a:ext cx="3004476" cy="106381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4400" b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설계 내용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6667" y="4905029"/>
            <a:ext cx="6709344" cy="15534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5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기능별</a:t>
            </a:r>
            <a:r>
              <a:rPr lang="en-US" sz="25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lang="en-US" sz="25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ER</a:t>
            </a:r>
            <a:r>
              <a:rPr lang="ko-KR" alt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다이어그램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통한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algn="just">
              <a:defRPr/>
            </a:pP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666667" y="7577305"/>
            <a:ext cx="6709344" cy="180439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5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동작</a:t>
            </a:r>
            <a:r>
              <a:rPr lang="en-US" sz="25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흐름도</a:t>
            </a:r>
            <a:endParaRPr lang="en-US" sz="25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그림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통한</a:t>
            </a:r>
            <a:endParaRPr lang="en-US" sz="19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동작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흐름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파악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Object 27">
            <a:extLst>
              <a:ext uri="{FF2B5EF4-FFF2-40B4-BE49-F238E27FC236}">
                <a16:creationId xmlns:a16="http://schemas.microsoft.com/office/drawing/2014/main" id="{F5F7B356-89C5-48DA-995D-E085A5E15470}"/>
              </a:ext>
            </a:extLst>
          </p:cNvPr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7466667" cy="114524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700" b="1" dirty="0" err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기능별</a:t>
            </a:r>
            <a:r>
              <a:rPr 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4700" b="1" dirty="0" err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소개</a:t>
            </a:r>
            <a:r>
              <a:rPr 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 – </a:t>
            </a:r>
            <a:r>
              <a:rPr lang="ko-KR" alt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채팅 기능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2"/>
            <a:ext cx="879973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04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9" name="Object 27">
            <a:extLst>
              <a:ext uri="{FF2B5EF4-FFF2-40B4-BE49-F238E27FC236}">
                <a16:creationId xmlns:a16="http://schemas.microsoft.com/office/drawing/2014/main" id="{DFF5A61D-21EC-416A-A3E8-54C393B965F4}"/>
              </a:ext>
            </a:extLst>
          </p:cNvPr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latin typeface="맑은 고딕"/>
                <a:ea typeface="맑은 고딕"/>
                <a:cs typeface="맑은 고딕"/>
              </a:rPr>
              <a:t>12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399D7451-D85D-4F9C-BB1A-1D25E634663E}"/>
              </a:ext>
            </a:extLst>
          </p:cNvPr>
          <p:cNvSpPr/>
          <p:nvPr/>
        </p:nvSpPr>
        <p:spPr>
          <a:xfrm>
            <a:off x="7239000" y="2373019"/>
            <a:ext cx="3536898" cy="2878691"/>
          </a:xfrm>
          <a:prstGeom prst="diamond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6B619-A931-42BB-908F-D8B5DAECF4A7}"/>
              </a:ext>
            </a:extLst>
          </p:cNvPr>
          <p:cNvSpPr/>
          <p:nvPr/>
        </p:nvSpPr>
        <p:spPr>
          <a:xfrm>
            <a:off x="1817556" y="4943961"/>
            <a:ext cx="3186000" cy="16884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교수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854101-4346-43FD-BEF3-8648E22EB440}"/>
              </a:ext>
            </a:extLst>
          </p:cNvPr>
          <p:cNvSpPr>
            <a:spLocks/>
          </p:cNvSpPr>
          <p:nvPr/>
        </p:nvSpPr>
        <p:spPr>
          <a:xfrm>
            <a:off x="13044128" y="4928854"/>
            <a:ext cx="3186472" cy="1689022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F64098E-7B37-4947-A847-FBCD82CDA0D4}"/>
              </a:ext>
            </a:extLst>
          </p:cNvPr>
          <p:cNvSpPr txBox="1"/>
          <p:nvPr/>
        </p:nvSpPr>
        <p:spPr>
          <a:xfrm rot="20670516">
            <a:off x="5097325" y="3666360"/>
            <a:ext cx="1069300" cy="790527"/>
          </a:xfrm>
          <a:prstGeom prst="rect">
            <a:avLst/>
          </a:prstGeom>
          <a:noFill/>
          <a:ln w="57150">
            <a:noFill/>
          </a:ln>
        </p:spPr>
        <p:txBody>
          <a:bodyPr wrap="square"/>
          <a:lstStyle/>
          <a:p>
            <a:pPr algn="just">
              <a:defRPr/>
            </a:pPr>
            <a:r>
              <a:rPr lang="en-US" sz="4000" b="1" dirty="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CEBD3B-7124-4C77-BA15-24F81A91193B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10775898" y="3812365"/>
            <a:ext cx="3861466" cy="111648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B253B65-BBCC-4EED-BB73-4A38E467714C}"/>
              </a:ext>
            </a:extLst>
          </p:cNvPr>
          <p:cNvCxnSpPr>
            <a:cxnSpLocks/>
            <a:stCxn id="10" idx="1"/>
            <a:endCxn id="4" idx="0"/>
          </p:cNvCxnSpPr>
          <p:nvPr/>
        </p:nvCxnSpPr>
        <p:spPr>
          <a:xfrm flipH="1">
            <a:off x="3410556" y="3812365"/>
            <a:ext cx="3828444" cy="113159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bject 3">
            <a:extLst>
              <a:ext uri="{FF2B5EF4-FFF2-40B4-BE49-F238E27FC236}">
                <a16:creationId xmlns:a16="http://schemas.microsoft.com/office/drawing/2014/main" id="{248B0ADE-6D33-434A-89A9-602B3150B35B}"/>
              </a:ext>
            </a:extLst>
          </p:cNvPr>
          <p:cNvSpPr txBox="1"/>
          <p:nvPr/>
        </p:nvSpPr>
        <p:spPr>
          <a:xfrm rot="797535">
            <a:off x="12326272" y="3798125"/>
            <a:ext cx="1435710" cy="790527"/>
          </a:xfrm>
          <a:prstGeom prst="rect">
            <a:avLst/>
          </a:prstGeom>
          <a:noFill/>
          <a:ln w="57150">
            <a:noFill/>
          </a:ln>
        </p:spPr>
        <p:txBody>
          <a:bodyPr wrap="square"/>
          <a:lstStyle/>
          <a:p>
            <a:pPr algn="just">
              <a:defRPr/>
            </a:pPr>
            <a:r>
              <a:rPr lang="en-US" sz="4000" b="1" dirty="0">
                <a:latin typeface="맑은 고딕"/>
                <a:ea typeface="맑은 고딕"/>
                <a:cs typeface="맑은 고딕"/>
              </a:rPr>
              <a:t>N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9D5EA39-BF17-4842-BCCC-A3434CF82B9F}"/>
              </a:ext>
            </a:extLst>
          </p:cNvPr>
          <p:cNvSpPr txBox="1"/>
          <p:nvPr/>
        </p:nvSpPr>
        <p:spPr>
          <a:xfrm>
            <a:off x="12706631" y="7676001"/>
            <a:ext cx="1926367" cy="10631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500" b="1" dirty="0">
                <a:solidFill>
                  <a:srgbClr val="4A7EBB"/>
                </a:solidFill>
                <a:latin typeface="맑은 고딕"/>
                <a:ea typeface="맑은 고딕"/>
                <a:cs typeface="맑은 고딕"/>
              </a:rPr>
              <a:t>보내기</a:t>
            </a:r>
            <a:endParaRPr lang="en-US" b="1" dirty="0">
              <a:solidFill>
                <a:srgbClr val="4A7EBB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ED9703D-B986-4A1D-9C5B-AA8C4644ADB2}"/>
              </a:ext>
            </a:extLst>
          </p:cNvPr>
          <p:cNvSpPr/>
          <p:nvPr/>
        </p:nvSpPr>
        <p:spPr>
          <a:xfrm>
            <a:off x="7249113" y="7084878"/>
            <a:ext cx="3536898" cy="1640022"/>
          </a:xfrm>
          <a:prstGeom prst="ellipse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연습 문제</a:t>
            </a:r>
            <a:endParaRPr lang="en-US" altLang="ko-KR" sz="4000" b="1" dirty="0"/>
          </a:p>
          <a:p>
            <a:pPr algn="ctr"/>
            <a:r>
              <a:rPr lang="en-US" altLang="ko-KR" sz="4000" b="1" dirty="0"/>
              <a:t>(TXT</a:t>
            </a:r>
            <a:r>
              <a:rPr lang="ko-KR" altLang="en-US" sz="4000" b="1" dirty="0"/>
              <a:t> 파일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5B3A7828-554E-442C-8F5A-3B62566A7E9D}"/>
              </a:ext>
            </a:extLst>
          </p:cNvPr>
          <p:cNvSpPr txBox="1"/>
          <p:nvPr/>
        </p:nvSpPr>
        <p:spPr>
          <a:xfrm>
            <a:off x="3581400" y="7737939"/>
            <a:ext cx="1926367" cy="106316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3500" b="1" dirty="0">
                <a:solidFill>
                  <a:srgbClr val="4A7EBB"/>
                </a:solidFill>
                <a:latin typeface="맑은 고딕"/>
                <a:ea typeface="맑은 고딕"/>
                <a:cs typeface="맑은 고딕"/>
              </a:rPr>
              <a:t>받기</a:t>
            </a:r>
            <a:endParaRPr lang="en-US" b="1" dirty="0">
              <a:solidFill>
                <a:srgbClr val="4A7EBB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E90FD28-ECBA-4D40-9043-931ECEB1A3D6}"/>
              </a:ext>
            </a:extLst>
          </p:cNvPr>
          <p:cNvCxnSpPr>
            <a:cxnSpLocks/>
            <a:stCxn id="12" idx="2"/>
            <a:endCxn id="36" idx="6"/>
          </p:cNvCxnSpPr>
          <p:nvPr/>
        </p:nvCxnSpPr>
        <p:spPr>
          <a:xfrm rot="5400000">
            <a:off x="12068182" y="5335706"/>
            <a:ext cx="1287013" cy="3851353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49EEA649-920A-4E7F-8FE9-175E304E1AB6}"/>
              </a:ext>
            </a:extLst>
          </p:cNvPr>
          <p:cNvCxnSpPr>
            <a:cxnSpLocks/>
            <a:stCxn id="36" idx="2"/>
            <a:endCxn id="4" idx="2"/>
          </p:cNvCxnSpPr>
          <p:nvPr/>
        </p:nvCxnSpPr>
        <p:spPr>
          <a:xfrm rot="10800000">
            <a:off x="3410557" y="6632361"/>
            <a:ext cx="3838557" cy="1272528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7466667" cy="114524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700" b="1" dirty="0" err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기능별</a:t>
            </a:r>
            <a:r>
              <a:rPr 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4700" b="1" dirty="0" err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소개</a:t>
            </a:r>
            <a:r>
              <a:rPr 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 – </a:t>
            </a:r>
            <a:r>
              <a:rPr lang="ko-KR" alt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문제 기능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2"/>
            <a:ext cx="879973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04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08" name="Object 27"/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13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719AF90-4F62-4810-A71A-BF69AAA8B889}"/>
              </a:ext>
            </a:extLst>
          </p:cNvPr>
          <p:cNvGrpSpPr/>
          <p:nvPr/>
        </p:nvGrpSpPr>
        <p:grpSpPr>
          <a:xfrm>
            <a:off x="2833328" y="2400300"/>
            <a:ext cx="13951002" cy="6700305"/>
            <a:chOff x="2833328" y="2400300"/>
            <a:chExt cx="13951002" cy="6700305"/>
          </a:xfrm>
        </p:grpSpPr>
        <p:sp>
          <p:nvSpPr>
            <p:cNvPr id="157" name="Object 3">
              <a:extLst>
                <a:ext uri="{FF2B5EF4-FFF2-40B4-BE49-F238E27FC236}">
                  <a16:creationId xmlns:a16="http://schemas.microsoft.com/office/drawing/2014/main" id="{4D7BC36A-7328-49D2-89CD-C4780DB212CA}"/>
                </a:ext>
              </a:extLst>
            </p:cNvPr>
            <p:cNvSpPr txBox="1"/>
            <p:nvPr/>
          </p:nvSpPr>
          <p:spPr>
            <a:xfrm>
              <a:off x="14401800" y="6485702"/>
              <a:ext cx="2382530" cy="57678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3000" b="1" dirty="0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  <a:endParaRPr lang="en-US" sz="30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973A0FF-B53C-456C-9FEC-F81642372C12}"/>
                </a:ext>
              </a:extLst>
            </p:cNvPr>
            <p:cNvGrpSpPr/>
            <p:nvPr/>
          </p:nvGrpSpPr>
          <p:grpSpPr>
            <a:xfrm>
              <a:off x="2833328" y="2400300"/>
              <a:ext cx="12468944" cy="6700305"/>
              <a:chOff x="2833328" y="2400300"/>
              <a:chExt cx="12468944" cy="6700305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C771E432-BB90-45B4-8ADD-5EEFDF27C85D}"/>
                  </a:ext>
                </a:extLst>
              </p:cNvPr>
              <p:cNvGrpSpPr/>
              <p:nvPr/>
            </p:nvGrpSpPr>
            <p:grpSpPr>
              <a:xfrm>
                <a:off x="2833328" y="2400300"/>
                <a:ext cx="12468944" cy="3059707"/>
                <a:chOff x="2833328" y="2873471"/>
                <a:chExt cx="12468944" cy="3059707"/>
              </a:xfrm>
            </p:grpSpPr>
            <p:sp>
              <p:nvSpPr>
                <p:cNvPr id="172" name="다이아몬드 171">
                  <a:extLst>
                    <a:ext uri="{FF2B5EF4-FFF2-40B4-BE49-F238E27FC236}">
                      <a16:creationId xmlns:a16="http://schemas.microsoft.com/office/drawing/2014/main" id="{C7EA1038-77DA-4D49-AC81-568943494638}"/>
                    </a:ext>
                  </a:extLst>
                </p:cNvPr>
                <p:cNvSpPr/>
                <p:nvPr/>
              </p:nvSpPr>
              <p:spPr>
                <a:xfrm>
                  <a:off x="8159221" y="2873471"/>
                  <a:ext cx="1967272" cy="1601168"/>
                </a:xfrm>
                <a:prstGeom prst="diamond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채팅</a:t>
                  </a:r>
                  <a:endPara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기능</a:t>
                  </a:r>
                </a:p>
              </p:txBody>
            </p: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D6B2CFD8-2957-4435-B005-1582B20D09A1}"/>
                    </a:ext>
                  </a:extLst>
                </p:cNvPr>
                <p:cNvGrpSpPr/>
                <p:nvPr/>
              </p:nvGrpSpPr>
              <p:grpSpPr>
                <a:xfrm>
                  <a:off x="2833328" y="3444898"/>
                  <a:ext cx="12468944" cy="2488280"/>
                  <a:chOff x="2833328" y="3444898"/>
                  <a:chExt cx="12468944" cy="2488280"/>
                </a:xfrm>
              </p:grpSpPr>
              <p:sp>
                <p:nvSpPr>
                  <p:cNvPr id="174" name="직사각형 173">
                    <a:extLst>
                      <a:ext uri="{FF2B5EF4-FFF2-40B4-BE49-F238E27FC236}">
                        <a16:creationId xmlns:a16="http://schemas.microsoft.com/office/drawing/2014/main" id="{F2DDCE4B-14B9-4C3B-B21A-3D4D3815D2B3}"/>
                      </a:ext>
                    </a:extLst>
                  </p:cNvPr>
                  <p:cNvSpPr/>
                  <p:nvPr/>
                </p:nvSpPr>
                <p:spPr>
                  <a:xfrm>
                    <a:off x="2833328" y="4928852"/>
                    <a:ext cx="1967272" cy="945489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dirty="0"/>
                      <a:t>교수</a:t>
                    </a:r>
                  </a:p>
                </p:txBody>
              </p:sp>
              <p:sp>
                <p:nvSpPr>
                  <p:cNvPr id="175" name="직사각형 174">
                    <a:extLst>
                      <a:ext uri="{FF2B5EF4-FFF2-40B4-BE49-F238E27FC236}">
                        <a16:creationId xmlns:a16="http://schemas.microsoft.com/office/drawing/2014/main" id="{E03A41AA-B45B-4062-9214-34796B0252F6}"/>
                      </a:ext>
                    </a:extLst>
                  </p:cNvPr>
                  <p:cNvSpPr/>
                  <p:nvPr/>
                </p:nvSpPr>
                <p:spPr>
                  <a:xfrm>
                    <a:off x="13335000" y="4928852"/>
                    <a:ext cx="1967272" cy="945489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dirty="0"/>
                      <a:t>학생</a:t>
                    </a:r>
                  </a:p>
                </p:txBody>
              </p:sp>
              <p:sp>
                <p:nvSpPr>
                  <p:cNvPr id="176" name="Object 3">
                    <a:extLst>
                      <a:ext uri="{FF2B5EF4-FFF2-40B4-BE49-F238E27FC236}">
                        <a16:creationId xmlns:a16="http://schemas.microsoft.com/office/drawing/2014/main" id="{22FB7787-56BD-4059-B08E-00557658A592}"/>
                      </a:ext>
                    </a:extLst>
                  </p:cNvPr>
                  <p:cNvSpPr txBox="1"/>
                  <p:nvPr/>
                </p:nvSpPr>
                <p:spPr>
                  <a:xfrm rot="20377430">
                    <a:off x="6234011" y="3614959"/>
                    <a:ext cx="1069300" cy="790527"/>
                  </a:xfrm>
                  <a:prstGeom prst="rect">
                    <a:avLst/>
                  </a:prstGeom>
                  <a:noFill/>
                  <a:ln w="57150">
                    <a:noFill/>
                  </a:ln>
                </p:spPr>
                <p:txBody>
                  <a:bodyPr wrap="square"/>
                  <a:lstStyle/>
                  <a:p>
                    <a:pPr algn="just">
                      <a:defRPr/>
                    </a:pPr>
                    <a:endParaRPr lang="en-US" b="1" dirty="0"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  <p:sp>
                <p:nvSpPr>
                  <p:cNvPr id="177" name="타원 176">
                    <a:extLst>
                      <a:ext uri="{FF2B5EF4-FFF2-40B4-BE49-F238E27FC236}">
                        <a16:creationId xmlns:a16="http://schemas.microsoft.com/office/drawing/2014/main" id="{1FCF4FB2-80CD-421B-9FF5-0A94854AFFD5}"/>
                      </a:ext>
                    </a:extLst>
                  </p:cNvPr>
                  <p:cNvSpPr/>
                  <p:nvPr/>
                </p:nvSpPr>
                <p:spPr>
                  <a:xfrm>
                    <a:off x="8030324" y="4870017"/>
                    <a:ext cx="2225066" cy="1063161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dirty="0"/>
                      <a:t>연습 문제</a:t>
                    </a:r>
                    <a:endParaRPr lang="en-US" altLang="ko-KR" sz="2000" dirty="0"/>
                  </a:p>
                  <a:p>
                    <a:pPr algn="ctr"/>
                    <a:r>
                      <a:rPr lang="en-US" altLang="ko-KR" sz="2000" dirty="0"/>
                      <a:t>(TXT</a:t>
                    </a:r>
                    <a:r>
                      <a:rPr lang="ko-KR" altLang="en-US" sz="2000" dirty="0"/>
                      <a:t> 파일</a:t>
                    </a:r>
                    <a:r>
                      <a:rPr lang="en-US" altLang="ko-KR" sz="2000" dirty="0"/>
                      <a:t>)</a:t>
                    </a:r>
                    <a:endParaRPr lang="ko-KR" altLang="en-US" sz="2000" dirty="0"/>
                  </a:p>
                </p:txBody>
              </p:sp>
              <p:sp>
                <p:nvSpPr>
                  <p:cNvPr id="178" name="Object 3">
                    <a:extLst>
                      <a:ext uri="{FF2B5EF4-FFF2-40B4-BE49-F238E27FC236}">
                        <a16:creationId xmlns:a16="http://schemas.microsoft.com/office/drawing/2014/main" id="{A98F56E9-7220-4E84-BE04-5391EC10D3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63052" y="4711147"/>
                    <a:ext cx="1174258" cy="790527"/>
                  </a:xfrm>
                  <a:prstGeom prst="rect">
                    <a:avLst/>
                  </a:prstGeom>
                  <a:noFill/>
                  <a:ln w="57150">
                    <a:noFill/>
                  </a:ln>
                </p:spPr>
                <p:txBody>
                  <a:bodyPr wrap="square"/>
                  <a:lstStyle/>
                  <a:p>
                    <a:pPr algn="just">
                      <a:defRPr/>
                    </a:pPr>
                    <a:r>
                      <a:rPr lang="en-US" altLang="ko-KR" sz="3000" b="1" dirty="0">
                        <a:solidFill>
                          <a:srgbClr val="FC5230"/>
                        </a:solidFill>
                        <a:latin typeface="맑은 고딕"/>
                        <a:ea typeface="맑은 고딕"/>
                        <a:cs typeface="맑은 고딕"/>
                      </a:rPr>
                      <a:t>1</a:t>
                    </a:r>
                    <a:endParaRPr lang="en-US" sz="3000" b="1" dirty="0"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  <p:sp>
                <p:nvSpPr>
                  <p:cNvPr id="179" name="Object 3">
                    <a:extLst>
                      <a:ext uri="{FF2B5EF4-FFF2-40B4-BE49-F238E27FC236}">
                        <a16:creationId xmlns:a16="http://schemas.microsoft.com/office/drawing/2014/main" id="{DA4E112C-C29E-4D15-8187-4CE1CC2AB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3192" y="4748236"/>
                    <a:ext cx="1827777" cy="790527"/>
                  </a:xfrm>
                  <a:prstGeom prst="rect">
                    <a:avLst/>
                  </a:prstGeom>
                  <a:noFill/>
                  <a:ln w="57150">
                    <a:noFill/>
                  </a:ln>
                </p:spPr>
                <p:txBody>
                  <a:bodyPr wrap="square"/>
                  <a:lstStyle/>
                  <a:p>
                    <a:pPr algn="just">
                      <a:defRPr/>
                    </a:pPr>
                    <a:r>
                      <a:rPr lang="en-US" sz="3000" b="1" dirty="0">
                        <a:solidFill>
                          <a:srgbClr val="FC5230"/>
                        </a:solidFill>
                        <a:latin typeface="맑은 고딕"/>
                        <a:ea typeface="맑은 고딕"/>
                        <a:cs typeface="맑은 고딕"/>
                      </a:rPr>
                      <a:t>1</a:t>
                    </a:r>
                    <a:endParaRPr lang="en-US" sz="3000" b="1" dirty="0"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  <p:sp>
                <p:nvSpPr>
                  <p:cNvPr id="180" name="Object 3">
                    <a:extLst>
                      <a:ext uri="{FF2B5EF4-FFF2-40B4-BE49-F238E27FC236}">
                        <a16:creationId xmlns:a16="http://schemas.microsoft.com/office/drawing/2014/main" id="{5726DDD1-571A-46AB-8C4F-650A022C600F}"/>
                      </a:ext>
                    </a:extLst>
                  </p:cNvPr>
                  <p:cNvSpPr txBox="1"/>
                  <p:nvPr/>
                </p:nvSpPr>
                <p:spPr>
                  <a:xfrm rot="20518179">
                    <a:off x="5735025" y="3444898"/>
                    <a:ext cx="1069300" cy="790527"/>
                  </a:xfrm>
                  <a:prstGeom prst="rect">
                    <a:avLst/>
                  </a:prstGeom>
                  <a:noFill/>
                  <a:ln w="57150">
                    <a:noFill/>
                  </a:ln>
                </p:spPr>
                <p:txBody>
                  <a:bodyPr wrap="square"/>
                  <a:lstStyle/>
                  <a:p>
                    <a:pPr algn="just">
                      <a:defRPr/>
                    </a:pPr>
                    <a:r>
                      <a:rPr lang="en-US" sz="3000" b="1" dirty="0">
                        <a:solidFill>
                          <a:srgbClr val="FC5230"/>
                        </a:solidFill>
                        <a:latin typeface="맑은 고딕"/>
                        <a:ea typeface="맑은 고딕"/>
                        <a:cs typeface="맑은 고딕"/>
                      </a:rPr>
                      <a:t>1</a:t>
                    </a:r>
                    <a:endParaRPr lang="en-US" sz="3000" b="1" dirty="0"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  <p:cxnSp>
                <p:nvCxnSpPr>
                  <p:cNvPr id="181" name="직선 화살표 연결선 180">
                    <a:extLst>
                      <a:ext uri="{FF2B5EF4-FFF2-40B4-BE49-F238E27FC236}">
                        <a16:creationId xmlns:a16="http://schemas.microsoft.com/office/drawing/2014/main" id="{D47BF1E4-1589-4EF8-B2A9-228988321E6F}"/>
                      </a:ext>
                    </a:extLst>
                  </p:cNvPr>
                  <p:cNvCxnSpPr>
                    <a:cxnSpLocks/>
                    <a:stCxn id="172" idx="3"/>
                    <a:endCxn id="175" idx="0"/>
                  </p:cNvCxnSpPr>
                  <p:nvPr/>
                </p:nvCxnSpPr>
                <p:spPr>
                  <a:xfrm>
                    <a:off x="10126493" y="3674055"/>
                    <a:ext cx="4192143" cy="1254797"/>
                  </a:xfrm>
                  <a:prstGeom prst="straightConnector1">
                    <a:avLst/>
                  </a:prstGeom>
                  <a:ln w="57150"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화살표 연결선 181">
                    <a:extLst>
                      <a:ext uri="{FF2B5EF4-FFF2-40B4-BE49-F238E27FC236}">
                        <a16:creationId xmlns:a16="http://schemas.microsoft.com/office/drawing/2014/main" id="{FC891BA6-D87A-4BE5-BF99-F18EC0FC9429}"/>
                      </a:ext>
                    </a:extLst>
                  </p:cNvPr>
                  <p:cNvCxnSpPr>
                    <a:cxnSpLocks/>
                    <a:stCxn id="172" idx="1"/>
                    <a:endCxn id="174" idx="0"/>
                  </p:cNvCxnSpPr>
                  <p:nvPr/>
                </p:nvCxnSpPr>
                <p:spPr>
                  <a:xfrm flipH="1">
                    <a:off x="3816964" y="3674055"/>
                    <a:ext cx="4342257" cy="1254797"/>
                  </a:xfrm>
                  <a:prstGeom prst="straightConnector1">
                    <a:avLst/>
                  </a:prstGeom>
                  <a:ln w="57150"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Object 3">
                    <a:extLst>
                      <a:ext uri="{FF2B5EF4-FFF2-40B4-BE49-F238E27FC236}">
                        <a16:creationId xmlns:a16="http://schemas.microsoft.com/office/drawing/2014/main" id="{FC9FD33F-CF4E-4352-A0ED-797705994DDB}"/>
                      </a:ext>
                    </a:extLst>
                  </p:cNvPr>
                  <p:cNvSpPr txBox="1"/>
                  <p:nvPr/>
                </p:nvSpPr>
                <p:spPr>
                  <a:xfrm rot="1055302">
                    <a:off x="11592082" y="3621131"/>
                    <a:ext cx="1435710" cy="790527"/>
                  </a:xfrm>
                  <a:prstGeom prst="rect">
                    <a:avLst/>
                  </a:prstGeom>
                  <a:noFill/>
                  <a:ln w="57150">
                    <a:noFill/>
                  </a:ln>
                </p:spPr>
                <p:txBody>
                  <a:bodyPr wrap="square"/>
                  <a:lstStyle/>
                  <a:p>
                    <a:pPr algn="just">
                      <a:defRPr/>
                    </a:pPr>
                    <a:r>
                      <a:rPr lang="en-US" altLang="ko-KR" sz="3000" b="1" dirty="0">
                        <a:solidFill>
                          <a:srgbClr val="FC5230"/>
                        </a:solidFill>
                        <a:latin typeface="맑은 고딕"/>
                        <a:ea typeface="맑은 고딕"/>
                        <a:cs typeface="맑은 고딕"/>
                      </a:rPr>
                      <a:t>N</a:t>
                    </a:r>
                    <a:endParaRPr lang="en-US" sz="3000" b="1" dirty="0"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  <p:cxnSp>
                <p:nvCxnSpPr>
                  <p:cNvPr id="184" name="직선 화살표 연결선 183">
                    <a:extLst>
                      <a:ext uri="{FF2B5EF4-FFF2-40B4-BE49-F238E27FC236}">
                        <a16:creationId xmlns:a16="http://schemas.microsoft.com/office/drawing/2014/main" id="{435F5681-60CF-4C77-983E-535B8E96484F}"/>
                      </a:ext>
                    </a:extLst>
                  </p:cNvPr>
                  <p:cNvCxnSpPr>
                    <a:stCxn id="175" idx="1"/>
                    <a:endCxn id="177" idx="6"/>
                  </p:cNvCxnSpPr>
                  <p:nvPr/>
                </p:nvCxnSpPr>
                <p:spPr>
                  <a:xfrm flipH="1">
                    <a:off x="10255390" y="5401597"/>
                    <a:ext cx="307961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화살표 연결선 184">
                    <a:extLst>
                      <a:ext uri="{FF2B5EF4-FFF2-40B4-BE49-F238E27FC236}">
                        <a16:creationId xmlns:a16="http://schemas.microsoft.com/office/drawing/2014/main" id="{B0E552DE-4674-4CB3-840D-4A8B1818E51C}"/>
                      </a:ext>
                    </a:extLst>
                  </p:cNvPr>
                  <p:cNvCxnSpPr>
                    <a:stCxn id="177" idx="2"/>
                    <a:endCxn id="174" idx="3"/>
                  </p:cNvCxnSpPr>
                  <p:nvPr/>
                </p:nvCxnSpPr>
                <p:spPr>
                  <a:xfrm flipH="1" flipV="1">
                    <a:off x="4800600" y="5401597"/>
                    <a:ext cx="3229724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0" name="다이아몬드 159">
                <a:extLst>
                  <a:ext uri="{FF2B5EF4-FFF2-40B4-BE49-F238E27FC236}">
                    <a16:creationId xmlns:a16="http://schemas.microsoft.com/office/drawing/2014/main" id="{D023806C-3455-40AB-942C-DFEE96861074}"/>
                  </a:ext>
                </a:extLst>
              </p:cNvPr>
              <p:cNvSpPr/>
              <p:nvPr/>
            </p:nvSpPr>
            <p:spPr>
              <a:xfrm>
                <a:off x="7397088" y="5905500"/>
                <a:ext cx="3499512" cy="1325560"/>
              </a:xfrm>
              <a:prstGeom prst="diamond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 및 저장</a:t>
                </a:r>
              </a:p>
            </p:txBody>
          </p: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4FE1FA47-5DE0-4306-84A2-B1F3643720AF}"/>
                  </a:ext>
                </a:extLst>
              </p:cNvPr>
              <p:cNvCxnSpPr>
                <a:cxnSpLocks/>
                <a:stCxn id="177" idx="4"/>
                <a:endCxn id="160" idx="0"/>
              </p:cNvCxnSpPr>
              <p:nvPr/>
            </p:nvCxnSpPr>
            <p:spPr>
              <a:xfrm>
                <a:off x="9142857" y="5460007"/>
                <a:ext cx="3987" cy="4454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Object 3">
                <a:extLst>
                  <a:ext uri="{FF2B5EF4-FFF2-40B4-BE49-F238E27FC236}">
                    <a16:creationId xmlns:a16="http://schemas.microsoft.com/office/drawing/2014/main" id="{FD8B10CE-934E-4C0A-861E-D9639F7ECFD9}"/>
                  </a:ext>
                </a:extLst>
              </p:cNvPr>
              <p:cNvSpPr txBox="1"/>
              <p:nvPr/>
            </p:nvSpPr>
            <p:spPr>
              <a:xfrm rot="1213459">
                <a:off x="5409334" y="6214320"/>
                <a:ext cx="1214436" cy="57678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/>
              <a:lstStyle/>
              <a:p>
                <a:pPr algn="just">
                  <a:defRPr/>
                </a:pPr>
                <a:r>
                  <a:rPr lang="en-US" altLang="ko-KR" sz="3000" b="1" dirty="0">
                    <a:solidFill>
                      <a:srgbClr val="FC5230"/>
                    </a:solidFill>
                    <a:latin typeface="맑은 고딕"/>
                    <a:ea typeface="맑은 고딕"/>
                    <a:cs typeface="맑은 고딕"/>
                  </a:rPr>
                  <a:t>1</a:t>
                </a:r>
                <a:endParaRPr lang="en-US" sz="3000" b="1" dirty="0"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A834398A-2B80-442A-8C3C-AF5043FD4110}"/>
                  </a:ext>
                </a:extLst>
              </p:cNvPr>
              <p:cNvSpPr/>
              <p:nvPr/>
            </p:nvSpPr>
            <p:spPr>
              <a:xfrm>
                <a:off x="8030324" y="7767815"/>
                <a:ext cx="2225066" cy="106316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실전 문제</a:t>
                </a:r>
                <a:endParaRPr lang="en-US" altLang="ko-KR" sz="2000" dirty="0"/>
              </a:p>
              <a:p>
                <a:pPr algn="ctr"/>
                <a:r>
                  <a:rPr lang="en-US" altLang="ko-KR" sz="2000" dirty="0"/>
                  <a:t>(TXT</a:t>
                </a:r>
                <a:r>
                  <a:rPr lang="ko-KR" altLang="en-US" sz="2000" dirty="0"/>
                  <a:t> 파일</a:t>
                </a:r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38678086-F687-4C79-BAA6-E6DAD322FC64}"/>
                  </a:ext>
                </a:extLst>
              </p:cNvPr>
              <p:cNvCxnSpPr>
                <a:stCxn id="160" idx="2"/>
                <a:endCxn id="163" idx="0"/>
              </p:cNvCxnSpPr>
              <p:nvPr/>
            </p:nvCxnSpPr>
            <p:spPr>
              <a:xfrm flipH="1">
                <a:off x="9142857" y="7231060"/>
                <a:ext cx="3987" cy="53675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Object 3">
                <a:extLst>
                  <a:ext uri="{FF2B5EF4-FFF2-40B4-BE49-F238E27FC236}">
                    <a16:creationId xmlns:a16="http://schemas.microsoft.com/office/drawing/2014/main" id="{CA849CDD-3FC4-47A0-BE70-A2166300DAC5}"/>
                  </a:ext>
                </a:extLst>
              </p:cNvPr>
              <p:cNvSpPr txBox="1"/>
              <p:nvPr/>
            </p:nvSpPr>
            <p:spPr>
              <a:xfrm>
                <a:off x="8479671" y="5445607"/>
                <a:ext cx="1069300" cy="79052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/>
              <a:lstStyle/>
              <a:p>
                <a:pPr algn="just">
                  <a:defRPr/>
                </a:pPr>
                <a:r>
                  <a:rPr lang="en-US" sz="3000" b="1" dirty="0">
                    <a:solidFill>
                      <a:srgbClr val="FF0000"/>
                    </a:solidFill>
                    <a:latin typeface="맑은 고딕"/>
                    <a:ea typeface="맑은 고딕"/>
                    <a:cs typeface="맑은 고딕"/>
                  </a:rPr>
                  <a:t>N</a:t>
                </a:r>
              </a:p>
            </p:txBody>
          </p:sp>
          <p:sp>
            <p:nvSpPr>
              <p:cNvPr id="166" name="Object 3">
                <a:extLst>
                  <a:ext uri="{FF2B5EF4-FFF2-40B4-BE49-F238E27FC236}">
                    <a16:creationId xmlns:a16="http://schemas.microsoft.com/office/drawing/2014/main" id="{556D9393-365D-4A52-AAD6-6002EFBA9C7E}"/>
                  </a:ext>
                </a:extLst>
              </p:cNvPr>
              <p:cNvSpPr txBox="1"/>
              <p:nvPr/>
            </p:nvSpPr>
            <p:spPr>
              <a:xfrm>
                <a:off x="8474566" y="7171557"/>
                <a:ext cx="1069300" cy="79052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/>
              <a:lstStyle/>
              <a:p>
                <a:pPr algn="just">
                  <a:defRPr/>
                </a:pPr>
                <a:r>
                  <a:rPr lang="en-US" sz="3000" b="1" dirty="0">
                    <a:solidFill>
                      <a:srgbClr val="FC5230"/>
                    </a:solidFill>
                    <a:latin typeface="맑은 고딕"/>
                    <a:ea typeface="맑은 고딕"/>
                    <a:cs typeface="맑은 고딕"/>
                  </a:rPr>
                  <a:t>M</a:t>
                </a:r>
                <a:endParaRPr lang="en-US" sz="3000" b="1" dirty="0"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67" name="다이아몬드 166">
                <a:extLst>
                  <a:ext uri="{FF2B5EF4-FFF2-40B4-BE49-F238E27FC236}">
                    <a16:creationId xmlns:a16="http://schemas.microsoft.com/office/drawing/2014/main" id="{5A0A1CEB-B2D8-4544-9579-EDD6D038E996}"/>
                  </a:ext>
                </a:extLst>
              </p:cNvPr>
              <p:cNvSpPr/>
              <p:nvPr/>
            </p:nvSpPr>
            <p:spPr>
              <a:xfrm>
                <a:off x="13335000" y="7499437"/>
                <a:ext cx="1967272" cy="1601168"/>
              </a:xfrm>
              <a:prstGeom prst="diamond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받기</a:t>
                </a:r>
              </a:p>
            </p:txBody>
          </p:sp>
          <p:sp>
            <p:nvSpPr>
              <p:cNvPr id="168" name="Object 3">
                <a:extLst>
                  <a:ext uri="{FF2B5EF4-FFF2-40B4-BE49-F238E27FC236}">
                    <a16:creationId xmlns:a16="http://schemas.microsoft.com/office/drawing/2014/main" id="{1D75E82A-4116-4B36-B692-ED3E8588BD4B}"/>
                  </a:ext>
                </a:extLst>
              </p:cNvPr>
              <p:cNvSpPr txBox="1"/>
              <p:nvPr/>
            </p:nvSpPr>
            <p:spPr>
              <a:xfrm>
                <a:off x="11619704" y="7614213"/>
                <a:ext cx="2382530" cy="57678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/>
              <a:lstStyle/>
              <a:p>
                <a:pPr algn="just">
                  <a:defRPr/>
                </a:pPr>
                <a:r>
                  <a:rPr lang="en-US" sz="3000" b="1" dirty="0">
                    <a:solidFill>
                      <a:srgbClr val="FC5230"/>
                    </a:solidFill>
                    <a:latin typeface="맑은 고딕"/>
                    <a:ea typeface="맑은 고딕"/>
                    <a:cs typeface="맑은 고딕"/>
                  </a:rPr>
                  <a:t>N</a:t>
                </a:r>
              </a:p>
            </p:txBody>
          </p:sp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7245B4BE-0688-4DBC-A6D2-09FA9549377D}"/>
                  </a:ext>
                </a:extLst>
              </p:cNvPr>
              <p:cNvCxnSpPr>
                <a:cxnSpLocks/>
                <a:stCxn id="174" idx="2"/>
              </p:cNvCxnSpPr>
              <p:nvPr/>
            </p:nvCxnSpPr>
            <p:spPr>
              <a:xfrm>
                <a:off x="3816964" y="5401170"/>
                <a:ext cx="3575052" cy="11735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AAFE7184-AB07-4294-B9EF-41BAB580E97B}"/>
                  </a:ext>
                </a:extLst>
              </p:cNvPr>
              <p:cNvCxnSpPr>
                <a:cxnSpLocks/>
                <a:stCxn id="167" idx="0"/>
                <a:endCxn id="175" idx="2"/>
              </p:cNvCxnSpPr>
              <p:nvPr/>
            </p:nvCxnSpPr>
            <p:spPr>
              <a:xfrm flipV="1">
                <a:off x="14318636" y="5401170"/>
                <a:ext cx="0" cy="2098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654A19B-58AA-49F2-8B85-CA0A3FB2D546}"/>
                  </a:ext>
                </a:extLst>
              </p:cNvPr>
              <p:cNvCxnSpPr>
                <a:cxnSpLocks/>
                <a:endCxn id="167" idx="1"/>
              </p:cNvCxnSpPr>
              <p:nvPr/>
            </p:nvCxnSpPr>
            <p:spPr>
              <a:xfrm flipV="1">
                <a:off x="10255390" y="8300021"/>
                <a:ext cx="3079610" cy="5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11458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6426973" cy="114524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7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동작 흐름도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2"/>
            <a:ext cx="906548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05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27">
            <a:extLst>
              <a:ext uri="{FF2B5EF4-FFF2-40B4-BE49-F238E27FC236}">
                <a16:creationId xmlns:a16="http://schemas.microsoft.com/office/drawing/2014/main" id="{6EAAA95F-2D1B-4A94-8310-3CCA3B05E04D}"/>
              </a:ext>
            </a:extLst>
          </p:cNvPr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14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C09C13-9D9D-42E8-98AC-801B2EAF72B8}"/>
              </a:ext>
            </a:extLst>
          </p:cNvPr>
          <p:cNvSpPr/>
          <p:nvPr/>
        </p:nvSpPr>
        <p:spPr>
          <a:xfrm>
            <a:off x="457201" y="3133772"/>
            <a:ext cx="9106366" cy="541391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3E8D3D4-CD13-41BD-8787-3CDF4E467488}"/>
              </a:ext>
            </a:extLst>
          </p:cNvPr>
          <p:cNvSpPr txBox="1"/>
          <p:nvPr/>
        </p:nvSpPr>
        <p:spPr>
          <a:xfrm>
            <a:off x="2572915" y="2766256"/>
            <a:ext cx="4457234" cy="667694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r>
              <a:rPr lang="en-US" altLang="ko-KR" sz="3000" b="1" dirty="0">
                <a:latin typeface="맑은 고딕"/>
                <a:ea typeface="맑은 고딕"/>
                <a:cs typeface="맑은 고딕"/>
              </a:rPr>
              <a:t>Server</a:t>
            </a:r>
            <a:endParaRPr lang="en-US" sz="3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141587-4BCE-4FBB-B4C0-E8FD7E26C2D2}"/>
              </a:ext>
            </a:extLst>
          </p:cNvPr>
          <p:cNvSpPr/>
          <p:nvPr/>
        </p:nvSpPr>
        <p:spPr>
          <a:xfrm>
            <a:off x="3124200" y="4610100"/>
            <a:ext cx="5982166" cy="3718332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F148B50-BF0D-4C76-B023-96CE4B926208}"/>
              </a:ext>
            </a:extLst>
          </p:cNvPr>
          <p:cNvSpPr txBox="1"/>
          <p:nvPr/>
        </p:nvSpPr>
        <p:spPr>
          <a:xfrm>
            <a:off x="4532312" y="4350283"/>
            <a:ext cx="3334960" cy="507647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r>
              <a:rPr lang="en-US" sz="2500" b="1" dirty="0">
                <a:latin typeface="맑은 고딕"/>
                <a:ea typeface="맑은 고딕"/>
                <a:cs typeface="맑은 고딕"/>
              </a:rPr>
              <a:t>Thread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06E468-AD1D-48FE-A7FF-6460287AA0B7}"/>
              </a:ext>
            </a:extLst>
          </p:cNvPr>
          <p:cNvGrpSpPr/>
          <p:nvPr/>
        </p:nvGrpSpPr>
        <p:grpSpPr>
          <a:xfrm>
            <a:off x="914800" y="3529036"/>
            <a:ext cx="1600200" cy="1968790"/>
            <a:chOff x="4610566" y="3479510"/>
            <a:chExt cx="1600200" cy="196879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BF4FB3A-9C30-4D82-B728-2FF5A02949DB}"/>
                </a:ext>
              </a:extLst>
            </p:cNvPr>
            <p:cNvSpPr/>
            <p:nvPr/>
          </p:nvSpPr>
          <p:spPr>
            <a:xfrm>
              <a:off x="4610566" y="3619500"/>
              <a:ext cx="1600200" cy="1828800"/>
            </a:xfrm>
            <a:prstGeom prst="roundRect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/>
                <a:t>문제</a:t>
              </a:r>
              <a:endParaRPr lang="en-US" altLang="ko-KR" sz="2500" b="1" dirty="0"/>
            </a:p>
            <a:p>
              <a:pPr algn="ctr"/>
              <a:r>
                <a:rPr lang="ko-KR" altLang="en-US" sz="2500" b="1" dirty="0"/>
                <a:t>정답</a:t>
              </a:r>
              <a:endParaRPr lang="en-US" altLang="ko-KR" sz="2500" b="1" dirty="0"/>
            </a:p>
            <a:p>
              <a:pPr algn="ctr"/>
              <a:r>
                <a:rPr lang="ko-KR" altLang="en-US" sz="2500" b="1" dirty="0"/>
                <a:t>해설</a:t>
              </a: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C4AC490F-74D9-40C7-A457-45360AEB776E}"/>
                </a:ext>
              </a:extLst>
            </p:cNvPr>
            <p:cNvSpPr txBox="1"/>
            <p:nvPr/>
          </p:nvSpPr>
          <p:spPr>
            <a:xfrm>
              <a:off x="4922986" y="3479510"/>
              <a:ext cx="975360" cy="35310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/>
            <a:lstStyle/>
            <a:p>
              <a:pPr algn="ctr">
                <a:defRPr/>
              </a:pPr>
              <a:r>
                <a:rPr lang="en-US" b="1" dirty="0">
                  <a:latin typeface="맑은 고딕"/>
                  <a:ea typeface="맑은 고딕"/>
                  <a:cs typeface="맑은 고딕"/>
                </a:rPr>
                <a:t>.txt</a:t>
              </a:r>
            </a:p>
          </p:txBody>
        </p:sp>
      </p:grpSp>
      <p:sp>
        <p:nvSpPr>
          <p:cNvPr id="17" name="Object 3">
            <a:extLst>
              <a:ext uri="{FF2B5EF4-FFF2-40B4-BE49-F238E27FC236}">
                <a16:creationId xmlns:a16="http://schemas.microsoft.com/office/drawing/2014/main" id="{04573DF4-7DFB-4BAE-BB35-67A62B86FB4B}"/>
              </a:ext>
            </a:extLst>
          </p:cNvPr>
          <p:cNvSpPr txBox="1"/>
          <p:nvPr/>
        </p:nvSpPr>
        <p:spPr>
          <a:xfrm>
            <a:off x="3540325" y="5060913"/>
            <a:ext cx="2224800" cy="8100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endParaRPr lang="en-US" sz="800" b="1" dirty="0">
              <a:latin typeface="맑은 고딕"/>
              <a:ea typeface="맑은 고딕"/>
              <a:cs typeface="맑은 고딕"/>
            </a:endParaRPr>
          </a:p>
          <a:p>
            <a:pPr algn="ctr">
              <a:defRPr/>
            </a:pPr>
            <a:r>
              <a:rPr lang="en-US" sz="3000" b="1" dirty="0">
                <a:latin typeface="맑은 고딕"/>
                <a:ea typeface="맑은 고딕"/>
                <a:cs typeface="맑은 고딕"/>
              </a:rPr>
              <a:t>Server 1</a:t>
            </a: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8628EDB-E402-45AB-BE69-B917B4EC407B}"/>
              </a:ext>
            </a:extLst>
          </p:cNvPr>
          <p:cNvSpPr txBox="1">
            <a:spLocks noChangeAspect="1"/>
          </p:cNvSpPr>
          <p:nvPr/>
        </p:nvSpPr>
        <p:spPr>
          <a:xfrm>
            <a:off x="6140622" y="6085437"/>
            <a:ext cx="2224800" cy="810663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endParaRPr lang="en-US" altLang="ko-KR" sz="500" b="1" dirty="0">
              <a:latin typeface="맑은 고딕"/>
              <a:ea typeface="맑은 고딕"/>
              <a:cs typeface="맑은 고딕"/>
            </a:endParaRPr>
          </a:p>
          <a:p>
            <a:pPr algn="ctr">
              <a:defRPr/>
            </a:pPr>
            <a:r>
              <a:rPr lang="en-US" altLang="ko-KR" sz="3000" b="1" dirty="0">
                <a:latin typeface="맑은 고딕"/>
                <a:ea typeface="맑은 고딕"/>
                <a:cs typeface="맑은 고딕"/>
              </a:rPr>
              <a:t>Server 2</a:t>
            </a:r>
            <a:endParaRPr lang="en-US" sz="3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C96DA48D-1203-43CF-85A9-017B76D078F6}"/>
              </a:ext>
            </a:extLst>
          </p:cNvPr>
          <p:cNvSpPr txBox="1">
            <a:spLocks/>
          </p:cNvSpPr>
          <p:nvPr/>
        </p:nvSpPr>
        <p:spPr>
          <a:xfrm>
            <a:off x="3581400" y="7168293"/>
            <a:ext cx="2224800" cy="8100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endParaRPr lang="en-US" altLang="ko-KR" sz="900" b="1" dirty="0">
              <a:latin typeface="맑은 고딕"/>
              <a:ea typeface="맑은 고딕"/>
              <a:cs typeface="맑은 고딕"/>
            </a:endParaRPr>
          </a:p>
          <a:p>
            <a:pPr algn="ctr">
              <a:defRPr/>
            </a:pPr>
            <a:r>
              <a:rPr lang="en-US" altLang="ko-KR" sz="3000" b="1" dirty="0">
                <a:latin typeface="맑은 고딕"/>
                <a:ea typeface="맑은 고딕"/>
                <a:cs typeface="맑은 고딕"/>
              </a:rPr>
              <a:t>Server 3</a:t>
            </a:r>
            <a:endParaRPr lang="en-US" sz="3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1C2A741D-F5F7-4A30-8CD0-D03E48C7B85A}"/>
              </a:ext>
            </a:extLst>
          </p:cNvPr>
          <p:cNvSpPr txBox="1"/>
          <p:nvPr/>
        </p:nvSpPr>
        <p:spPr>
          <a:xfrm>
            <a:off x="15187612" y="5092826"/>
            <a:ext cx="2224800" cy="8100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endParaRPr lang="en-US" altLang="ko-KR" sz="1000" b="1" dirty="0">
              <a:latin typeface="맑은 고딕"/>
              <a:ea typeface="맑은 고딕"/>
              <a:cs typeface="맑은 고딕"/>
            </a:endParaRPr>
          </a:p>
          <a:p>
            <a:pPr algn="ctr">
              <a:defRPr/>
            </a:pPr>
            <a:r>
              <a:rPr lang="en-US" altLang="ko-KR" sz="3000" b="1" dirty="0">
                <a:latin typeface="맑은 고딕"/>
                <a:ea typeface="맑은 고딕"/>
                <a:cs typeface="맑은 고딕"/>
              </a:rPr>
              <a:t>Client 2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B053346F-1BA9-4B11-9159-A4BFD96E4B72}"/>
              </a:ext>
            </a:extLst>
          </p:cNvPr>
          <p:cNvSpPr txBox="1"/>
          <p:nvPr/>
        </p:nvSpPr>
        <p:spPr>
          <a:xfrm>
            <a:off x="12496800" y="6125737"/>
            <a:ext cx="2224800" cy="7236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endParaRPr lang="en-US" altLang="ko-KR" sz="500" b="1" dirty="0">
              <a:latin typeface="맑은 고딕"/>
              <a:ea typeface="맑은 고딕"/>
              <a:cs typeface="맑은 고딕"/>
            </a:endParaRPr>
          </a:p>
          <a:p>
            <a:pPr algn="ctr">
              <a:defRPr/>
            </a:pPr>
            <a:r>
              <a:rPr lang="en-US" altLang="ko-KR" sz="3000" b="1" dirty="0">
                <a:latin typeface="맑은 고딕"/>
                <a:ea typeface="맑은 고딕"/>
                <a:cs typeface="맑은 고딕"/>
              </a:rPr>
              <a:t>Client 3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EEDBEEF5-DBD8-4858-B2E5-5CC39C83BD37}"/>
              </a:ext>
            </a:extLst>
          </p:cNvPr>
          <p:cNvSpPr txBox="1"/>
          <p:nvPr/>
        </p:nvSpPr>
        <p:spPr>
          <a:xfrm>
            <a:off x="15187612" y="7211493"/>
            <a:ext cx="2224800" cy="7236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endParaRPr lang="en-US" altLang="ko-KR" sz="500" b="1" dirty="0">
              <a:latin typeface="맑은 고딕"/>
              <a:ea typeface="맑은 고딕"/>
              <a:cs typeface="맑은 고딕"/>
            </a:endParaRPr>
          </a:p>
          <a:p>
            <a:pPr algn="ctr">
              <a:defRPr/>
            </a:pPr>
            <a:r>
              <a:rPr lang="en-US" altLang="ko-KR" sz="3000" b="1" dirty="0">
                <a:latin typeface="맑은 고딕"/>
                <a:ea typeface="맑은 고딕"/>
                <a:cs typeface="맑은 고딕"/>
              </a:rPr>
              <a:t>Client 4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BED9E1C5-E0B5-4A53-841C-AAEB2048D39F}"/>
              </a:ext>
            </a:extLst>
          </p:cNvPr>
          <p:cNvSpPr txBox="1"/>
          <p:nvPr/>
        </p:nvSpPr>
        <p:spPr>
          <a:xfrm>
            <a:off x="13772437" y="3591097"/>
            <a:ext cx="2224800" cy="8100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defRPr/>
            </a:pPr>
            <a:endParaRPr lang="en-US" sz="1000" b="1" dirty="0">
              <a:latin typeface="맑은 고딕"/>
              <a:ea typeface="맑은 고딕"/>
              <a:cs typeface="맑은 고딕"/>
            </a:endParaRPr>
          </a:p>
          <a:p>
            <a:pPr algn="ctr">
              <a:defRPr/>
            </a:pPr>
            <a:r>
              <a:rPr lang="en-US" sz="3000" b="1" dirty="0">
                <a:latin typeface="맑은 고딕"/>
                <a:ea typeface="맑은 고딕"/>
                <a:cs typeface="맑은 고딕"/>
              </a:rPr>
              <a:t>Client 1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4D2A0F-2787-40B3-B1B8-ADDD8AE96BB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572915" y="3985072"/>
            <a:ext cx="11199522" cy="11025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Object 3">
            <a:extLst>
              <a:ext uri="{FF2B5EF4-FFF2-40B4-BE49-F238E27FC236}">
                <a16:creationId xmlns:a16="http://schemas.microsoft.com/office/drawing/2014/main" id="{16E3DF30-4E3F-4651-9594-30E4743D056C}"/>
              </a:ext>
            </a:extLst>
          </p:cNvPr>
          <p:cNvSpPr txBox="1"/>
          <p:nvPr/>
        </p:nvSpPr>
        <p:spPr>
          <a:xfrm>
            <a:off x="9829800" y="3514773"/>
            <a:ext cx="3632266" cy="790527"/>
          </a:xfrm>
          <a:prstGeom prst="rect">
            <a:avLst/>
          </a:prstGeom>
          <a:noFill/>
          <a:ln w="57150">
            <a:noFill/>
          </a:ln>
        </p:spPr>
        <p:txBody>
          <a:bodyPr wrap="square"/>
          <a:lstStyle/>
          <a:p>
            <a:pPr algn="just">
              <a:defRPr/>
            </a:pPr>
            <a:r>
              <a:rPr lang="ko-KR" altLang="en-US" sz="25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lang="en-US" altLang="ko-KR" sz="25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5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정답</a:t>
            </a:r>
            <a:r>
              <a:rPr lang="en-US" altLang="ko-KR" sz="25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5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해설</a:t>
            </a:r>
            <a:endParaRPr lang="en-US" sz="25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34AB84C-B5CE-4FE2-83CA-8618C5716847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765125" y="5465913"/>
            <a:ext cx="9422487" cy="3191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bject 3">
            <a:extLst>
              <a:ext uri="{FF2B5EF4-FFF2-40B4-BE49-F238E27FC236}">
                <a16:creationId xmlns:a16="http://schemas.microsoft.com/office/drawing/2014/main" id="{E35180DB-B326-4F15-AA36-4FDBECA7E5FE}"/>
              </a:ext>
            </a:extLst>
          </p:cNvPr>
          <p:cNvSpPr txBox="1"/>
          <p:nvPr/>
        </p:nvSpPr>
        <p:spPr>
          <a:xfrm>
            <a:off x="10068854" y="7066896"/>
            <a:ext cx="3632266" cy="790527"/>
          </a:xfrm>
          <a:prstGeom prst="rect">
            <a:avLst/>
          </a:prstGeom>
          <a:noFill/>
          <a:ln w="57150">
            <a:noFill/>
          </a:ln>
        </p:spPr>
        <p:txBody>
          <a:bodyPr wrap="square"/>
          <a:lstStyle/>
          <a:p>
            <a:pPr algn="just">
              <a:defRPr/>
            </a:pPr>
            <a:r>
              <a:rPr lang="ko-KR" altLang="en-US" sz="25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정답</a:t>
            </a:r>
            <a:endParaRPr lang="en-US" sz="25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BAAB5AF-7682-4B01-9D4E-BB80D8878BC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8365422" y="6487537"/>
            <a:ext cx="4131378" cy="3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4C2D5F5-3B6E-4381-8B76-D09303F5F044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5806200" y="7573293"/>
            <a:ext cx="93814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bject 3">
            <a:extLst>
              <a:ext uri="{FF2B5EF4-FFF2-40B4-BE49-F238E27FC236}">
                <a16:creationId xmlns:a16="http://schemas.microsoft.com/office/drawing/2014/main" id="{DE4655F9-1F83-4865-8810-2AA0D554AFF6}"/>
              </a:ext>
            </a:extLst>
          </p:cNvPr>
          <p:cNvSpPr txBox="1"/>
          <p:nvPr/>
        </p:nvSpPr>
        <p:spPr>
          <a:xfrm>
            <a:off x="9753600" y="6029373"/>
            <a:ext cx="3632266" cy="790527"/>
          </a:xfrm>
          <a:prstGeom prst="rect">
            <a:avLst/>
          </a:prstGeom>
          <a:noFill/>
          <a:ln w="57150">
            <a:noFill/>
          </a:ln>
        </p:spPr>
        <p:txBody>
          <a:bodyPr wrap="square"/>
          <a:lstStyle/>
          <a:p>
            <a:pPr algn="just">
              <a:defRPr/>
            </a:pPr>
            <a:r>
              <a:rPr lang="ko-KR" altLang="en-US" sz="25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문제 전송</a:t>
            </a:r>
            <a:endParaRPr lang="en-US" sz="25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Object 3">
            <a:extLst>
              <a:ext uri="{FF2B5EF4-FFF2-40B4-BE49-F238E27FC236}">
                <a16:creationId xmlns:a16="http://schemas.microsoft.com/office/drawing/2014/main" id="{56F4E16B-00D7-4962-89DB-E0321D189F78}"/>
              </a:ext>
            </a:extLst>
          </p:cNvPr>
          <p:cNvSpPr txBox="1"/>
          <p:nvPr/>
        </p:nvSpPr>
        <p:spPr>
          <a:xfrm>
            <a:off x="10038134" y="4991100"/>
            <a:ext cx="3632266" cy="790527"/>
          </a:xfrm>
          <a:prstGeom prst="rect">
            <a:avLst/>
          </a:prstGeom>
          <a:noFill/>
          <a:ln w="57150">
            <a:noFill/>
          </a:ln>
        </p:spPr>
        <p:txBody>
          <a:bodyPr wrap="square"/>
          <a:lstStyle/>
          <a:p>
            <a:pPr algn="just">
              <a:defRPr/>
            </a:pPr>
            <a:r>
              <a:rPr lang="ko-KR" altLang="en-US" sz="25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채팅</a:t>
            </a:r>
            <a:endParaRPr lang="en-US" sz="25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7" y="1775249"/>
            <a:ext cx="11083945" cy="92476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lang="en-US" altLang="ko-KR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5724" y="8080181"/>
            <a:ext cx="4223676" cy="106381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44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변</a:t>
            </a:r>
            <a:r>
              <a:rPr lang="ko-KR" altLang="en-US" sz="44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 사항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6667" y="4905029"/>
            <a:ext cx="6709344" cy="180439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변동 사항</a:t>
            </a:r>
            <a:endParaRPr lang="en-US" sz="25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설계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단계와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비교하여</a:t>
            </a:r>
            <a:endParaRPr lang="en-US" sz="19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최종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</a:t>
            </a:r>
            <a:r>
              <a:rPr lang="ko-KR" alt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변동 사항</a:t>
            </a:r>
            <a:r>
              <a:rPr 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9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1C9CE863-4501-46C8-929D-FA9D2CE6464F}"/>
              </a:ext>
            </a:extLst>
          </p:cNvPr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6426973" cy="114524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변경 사항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2"/>
            <a:ext cx="1992205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06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9" name="Object 27">
            <a:extLst>
              <a:ext uri="{FF2B5EF4-FFF2-40B4-BE49-F238E27FC236}">
                <a16:creationId xmlns:a16="http://schemas.microsoft.com/office/drawing/2014/main" id="{DC1D2F0D-A6E6-42CD-A888-4420446DEBF0}"/>
              </a:ext>
            </a:extLst>
          </p:cNvPr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16</a:t>
            </a: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B5A774BC-A62E-49E8-93D2-E099E66D2282}"/>
              </a:ext>
            </a:extLst>
          </p:cNvPr>
          <p:cNvSpPr txBox="1"/>
          <p:nvPr/>
        </p:nvSpPr>
        <p:spPr>
          <a:xfrm>
            <a:off x="1074875" y="2673354"/>
            <a:ext cx="16145391" cy="589914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8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</a:t>
            </a:r>
            <a:r>
              <a:rPr lang="ko-KR" altLang="en-US" sz="28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서버 측에 접속 시 과목을 선택하여 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여러 과목의 학습</a:t>
            </a:r>
            <a:r>
              <a:rPr lang="ko-KR" altLang="en-US" sz="28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 구현</a:t>
            </a:r>
            <a:endParaRPr lang="en-US" altLang="ko-KR" sz="2800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2800" dirty="0"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28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21520-F0B5-4BC1-A913-D03957305076}"/>
              </a:ext>
            </a:extLst>
          </p:cNvPr>
          <p:cNvSpPr txBox="1"/>
          <p:nvPr/>
        </p:nvSpPr>
        <p:spPr>
          <a:xfrm>
            <a:off x="1057102" y="5390367"/>
            <a:ext cx="14792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8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</a:t>
            </a:r>
            <a:r>
              <a:rPr lang="ko-KR" altLang="en-US" sz="28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클라이언트 측에서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.txt 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형식으로 저장된 문제</a:t>
            </a:r>
            <a:r>
              <a:rPr lang="en-US" altLang="ko-KR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정답</a:t>
            </a:r>
            <a:r>
              <a:rPr lang="en-US" altLang="ko-KR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해설</a:t>
            </a:r>
            <a:r>
              <a:rPr lang="ko-KR" altLang="en-US" sz="28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을 서버 측으로 전송</a:t>
            </a:r>
            <a:endParaRPr lang="en-US" altLang="ko-KR" sz="2800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6009E-BECE-4D52-B86C-015D8523A7B9}"/>
              </a:ext>
            </a:extLst>
          </p:cNvPr>
          <p:cNvSpPr txBox="1"/>
          <p:nvPr/>
        </p:nvSpPr>
        <p:spPr>
          <a:xfrm>
            <a:off x="1219200" y="3277495"/>
            <a:ext cx="15544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⇒ </a:t>
            </a:r>
            <a:r>
              <a:rPr lang="ko-KR" altLang="en-US" sz="2800" dirty="0" err="1">
                <a:latin typeface="맑은 고딕"/>
                <a:ea typeface="맑은 고딕"/>
                <a:cs typeface="맑은 고딕"/>
              </a:rPr>
              <a:t>변경점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8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네트워크 프로그래밍 한 과목만 학습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하도록 구현</a:t>
            </a:r>
            <a:endParaRPr lang="en-US" altLang="ko-KR" sz="2800" dirty="0"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    이유</a:t>
            </a:r>
            <a:r>
              <a:rPr lang="en-US" altLang="ko-KR" sz="2800" dirty="0">
                <a:latin typeface="맑은 고딕"/>
                <a:ea typeface="맑은 고딕"/>
                <a:cs typeface="맑은 고딕"/>
              </a:rPr>
              <a:t> : C++ 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이용한 클래스 상속을 구현하려 했으나 </a:t>
            </a:r>
            <a:r>
              <a:rPr lang="en-US" altLang="ko-KR" sz="2800" dirty="0">
                <a:latin typeface="맑은 고딕"/>
                <a:ea typeface="맑은 고딕"/>
                <a:cs typeface="맑은 고딕"/>
              </a:rPr>
              <a:t>C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언어 사용으로 굳이 구현하지 않았음</a:t>
            </a:r>
            <a:endParaRPr lang="en-US" altLang="ko-KR" sz="2800" dirty="0"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altLang="ko-KR" sz="2800" dirty="0">
                <a:latin typeface="맑은 고딕"/>
                <a:ea typeface="맑은 고딕"/>
                <a:cs typeface="맑은 고딕"/>
              </a:rPr>
              <a:t>	     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코드의 복사를 통해서 구현은 가능함</a:t>
            </a:r>
            <a:endParaRPr lang="en-US" altLang="ko-KR" sz="28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FA0DD-C585-479C-9A65-84863785DC12}"/>
              </a:ext>
            </a:extLst>
          </p:cNvPr>
          <p:cNvSpPr txBox="1"/>
          <p:nvPr/>
        </p:nvSpPr>
        <p:spPr>
          <a:xfrm>
            <a:off x="1219200" y="6044505"/>
            <a:ext cx="15544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⇒ </a:t>
            </a:r>
            <a:r>
              <a:rPr lang="ko-KR" altLang="en-US" sz="2800" dirty="0" err="1">
                <a:latin typeface="맑은 고딕"/>
                <a:ea typeface="맑은 고딕"/>
                <a:cs typeface="맑은 고딕"/>
              </a:rPr>
              <a:t>변경점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8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클라이언트 측에서 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lang="en-US" altLang="ko-KR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정답</a:t>
            </a:r>
            <a:r>
              <a:rPr lang="en-US" altLang="ko-KR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해설을 입력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하여 전송</a:t>
            </a:r>
            <a:br>
              <a:rPr lang="en-US" altLang="ko-KR" sz="2800" dirty="0">
                <a:latin typeface="맑은 고딕"/>
                <a:ea typeface="맑은 고딕"/>
                <a:cs typeface="맑은 고딕"/>
              </a:rPr>
            </a:br>
            <a:r>
              <a:rPr lang="en-US" altLang="ko-KR" sz="2800" dirty="0">
                <a:latin typeface="맑은 고딕"/>
                <a:ea typeface="맑은 고딕"/>
                <a:cs typeface="맑은 고딕"/>
              </a:rPr>
              <a:t>    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이유</a:t>
            </a:r>
            <a:r>
              <a:rPr lang="en-US" altLang="ko-KR" sz="2800" dirty="0">
                <a:latin typeface="맑은 고딕"/>
                <a:ea typeface="맑은 고딕"/>
                <a:cs typeface="맑은 고딕"/>
              </a:rPr>
              <a:t> : ‘#’ </a:t>
            </a:r>
            <a:r>
              <a:rPr lang="ko-KR" altLang="en-US" sz="2800" dirty="0">
                <a:latin typeface="맑은 고딕"/>
                <a:ea typeface="맑은 고딕"/>
                <a:cs typeface="맑은 고딕"/>
              </a:rPr>
              <a:t>문자를 기준으로 자동으로 문제를 나누는 기능을 추가하려 노력했으나</a:t>
            </a:r>
            <a:endParaRPr lang="en-US" altLang="ko-KR" sz="2800" dirty="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28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             </a:t>
            </a:r>
            <a:r>
              <a:rPr lang="ko-KR" altLang="en-US" sz="28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개발 기간 부족으로 인하여 불가피하게 변경</a:t>
            </a:r>
            <a:endParaRPr lang="en-US" altLang="ko-KR" sz="2800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8" y="1775248"/>
            <a:ext cx="11083945" cy="982953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lang="en-US" altLang="ko-KR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6667" y="4905029"/>
            <a:ext cx="6709344" cy="150779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500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느낀</a:t>
            </a:r>
            <a:r>
              <a:rPr lang="en-US" sz="25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점 및 </a:t>
            </a:r>
            <a:r>
              <a:rPr lang="en-US" sz="2500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소감</a:t>
            </a:r>
            <a:endParaRPr lang="en-US" sz="25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0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1900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프로젝트를</a:t>
            </a:r>
            <a:r>
              <a:rPr lang="en-US" sz="19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마치며</a:t>
            </a:r>
            <a:r>
              <a:rPr lang="en-US" sz="19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느낀</a:t>
            </a:r>
            <a:r>
              <a:rPr lang="en-US" sz="19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점 및 </a:t>
            </a:r>
            <a:r>
              <a:rPr lang="en-US" sz="1900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소감</a:t>
            </a:r>
            <a:endParaRPr lang="en-US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1002" name="Object 3"/>
          <p:cNvSpPr txBox="1"/>
          <p:nvPr/>
        </p:nvSpPr>
        <p:spPr>
          <a:xfrm>
            <a:off x="2405724" y="8080181"/>
            <a:ext cx="4223676" cy="106381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4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소감 발표</a:t>
            </a:r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7C6FAD2D-6F43-46AA-A805-055437ED6BB6}"/>
              </a:ext>
            </a:extLst>
          </p:cNvPr>
          <p:cNvSpPr txBox="1"/>
          <p:nvPr/>
        </p:nvSpPr>
        <p:spPr>
          <a:xfrm>
            <a:off x="8915400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8231990" cy="10790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700" b="1" dirty="0" err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느낀점</a:t>
            </a:r>
            <a:r>
              <a:rPr 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 및 </a:t>
            </a:r>
            <a:r>
              <a:rPr lang="en-US" sz="4700" b="1" dirty="0" err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소감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7257" y="1009552"/>
            <a:ext cx="894589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08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4" name="Object 27">
            <a:extLst>
              <a:ext uri="{FF2B5EF4-FFF2-40B4-BE49-F238E27FC236}">
                <a16:creationId xmlns:a16="http://schemas.microsoft.com/office/drawing/2014/main" id="{3E5FF207-27E7-42DD-B728-4099D0D6CBCB}"/>
              </a:ext>
            </a:extLst>
          </p:cNvPr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18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8D832D-7FC0-4889-950B-91D7A0D704F1}"/>
              </a:ext>
            </a:extLst>
          </p:cNvPr>
          <p:cNvGrpSpPr/>
          <p:nvPr/>
        </p:nvGrpSpPr>
        <p:grpSpPr>
          <a:xfrm>
            <a:off x="3784132" y="2648002"/>
            <a:ext cx="13284667" cy="6026185"/>
            <a:chOff x="3657600" y="2781300"/>
            <a:chExt cx="12268200" cy="5509824"/>
          </a:xfrm>
        </p:grpSpPr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45600B5D-6169-4336-9293-9AE466111486}"/>
                </a:ext>
              </a:extLst>
            </p:cNvPr>
            <p:cNvSpPr txBox="1"/>
            <p:nvPr/>
          </p:nvSpPr>
          <p:spPr>
            <a:xfrm>
              <a:off x="3657600" y="5544814"/>
              <a:ext cx="4701958" cy="274631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000" b="1" dirty="0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김범준</a:t>
              </a:r>
              <a:endParaRPr lang="en-US" altLang="ko-KR" sz="20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실제 소프트웨어를 개발한다는 생각으로 팀원들과 역할을 테스트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, PM, </a:t>
              </a: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요구분석 등 역할을 나누어 프로젝트를 진행하여 신선한 경험이었다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.</a:t>
              </a:r>
            </a:p>
            <a:p>
              <a:pPr algn="just">
                <a:defRPr/>
              </a:pP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여러 디테일에서 부족했던 것 같은데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,     </a:t>
              </a: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이 점을 보완하여 더 좋은 결과물을 만들어내도록 노력하겠다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.</a:t>
              </a: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39043344-59AD-4FF8-9076-276B54538DA1}"/>
                </a:ext>
              </a:extLst>
            </p:cNvPr>
            <p:cNvSpPr txBox="1"/>
            <p:nvPr/>
          </p:nvSpPr>
          <p:spPr>
            <a:xfrm>
              <a:off x="3680042" y="2784410"/>
              <a:ext cx="4701958" cy="19329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3000" b="1" dirty="0" err="1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박태민</a:t>
              </a:r>
              <a:endParaRPr lang="en-US" sz="30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강의를 통해 접한 여러 기능을 팀원들과 구현하는 과정에서 굉장히 즐거웠다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.</a:t>
              </a:r>
            </a:p>
            <a:p>
              <a:pPr algn="just">
                <a:defRPr/>
              </a:pP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수업에서 끝나는 것이 아니라 반복적인 학습이 되어 좋았고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, </a:t>
              </a: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추가적인 내용을 구글링하고 이를 적용하는 과정에서 성취감을 느꼈다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.</a:t>
              </a:r>
              <a:endParaRPr lang="en-US" sz="2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B80104AD-6808-4DE3-92B2-BF0DA280E9F3}"/>
                </a:ext>
              </a:extLst>
            </p:cNvPr>
            <p:cNvSpPr txBox="1"/>
            <p:nvPr/>
          </p:nvSpPr>
          <p:spPr>
            <a:xfrm>
              <a:off x="11147642" y="2781300"/>
              <a:ext cx="4701958" cy="263052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000" b="1" dirty="0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최성원</a:t>
              </a:r>
              <a:endParaRPr lang="en-US" sz="3000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팀원들과 함께 프로젝트를 하며 단순 코딩 뿐만 아니라 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PM, </a:t>
              </a: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품질 관리 등 역할을 나누어 뿌듯하다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.</a:t>
              </a:r>
            </a:p>
            <a:p>
              <a:pPr algn="just">
                <a:defRPr/>
              </a:pPr>
              <a:r>
                <a:rPr lang="ko-KR" altLang="en-US" sz="2000" dirty="0">
                  <a:latin typeface="맑은 고딕"/>
                  <a:ea typeface="맑은 고딕"/>
                  <a:cs typeface="맑은 고딕"/>
                </a:rPr>
                <a:t>실력과 시간이 부족해 원래 목표만큼 만들지 못한 점이 아쉽다</a:t>
              </a:r>
              <a:r>
                <a:rPr lang="en-US" altLang="ko-KR" sz="2000" dirty="0">
                  <a:latin typeface="맑은 고딕"/>
                  <a:ea typeface="맑은 고딕"/>
                  <a:cs typeface="맑은 고딕"/>
                </a:rPr>
                <a:t>.</a:t>
              </a:r>
              <a:endParaRPr lang="en-US" sz="2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BFAC0026-4246-433E-9694-5EECBCA21673}"/>
                </a:ext>
              </a:extLst>
            </p:cNvPr>
            <p:cNvSpPr txBox="1"/>
            <p:nvPr/>
          </p:nvSpPr>
          <p:spPr>
            <a:xfrm>
              <a:off x="11223842" y="5530720"/>
              <a:ext cx="4701958" cy="263052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000" b="1" dirty="0" err="1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이창경</a:t>
              </a:r>
              <a:endParaRPr lang="en-US" sz="3000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프로그램의 설계 및 구현</a:t>
              </a:r>
              <a:r>
                <a:rPr lang="en-US" altLang="ko-KR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, </a:t>
              </a:r>
              <a:r>
                <a:rPr lang="ko-KR" altLang="en-US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발표를 진행하며 계획과 똑같이 구현하지 못해 아쉬웠고 </a:t>
              </a:r>
              <a:r>
                <a:rPr lang="ko-KR" altLang="en-US" sz="20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팀원간의</a:t>
              </a:r>
              <a:r>
                <a:rPr lang="ko-KR" altLang="en-US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의사소통의 중요성을 </a:t>
              </a:r>
              <a:r>
                <a:rPr lang="ko-KR" altLang="en-US" sz="20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깨달았다</a:t>
              </a:r>
              <a:r>
                <a:rPr lang="en-US" altLang="ko-KR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</a:p>
            <a:p>
              <a:pPr algn="just">
                <a:defRPr/>
              </a:pPr>
              <a:r>
                <a:rPr lang="ko-KR" altLang="en-US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처음 진행하는 프로젝트라 미숙한 점이 많았지만</a:t>
              </a:r>
              <a:r>
                <a:rPr lang="en-US" altLang="ko-KR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, </a:t>
              </a:r>
              <a:r>
                <a:rPr lang="ko-KR" altLang="en-US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이번 프로젝트를 계기로 더 </a:t>
              </a:r>
              <a:r>
                <a:rPr lang="ko-KR" altLang="en-US" sz="20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자신감있게</a:t>
              </a:r>
              <a:r>
                <a:rPr lang="ko-KR" altLang="en-US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다음 프로젝트를 진행할 수 있을 것 같다</a:t>
              </a:r>
              <a:r>
                <a:rPr lang="en-US" altLang="ko-KR" sz="20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sz="2000" dirty="0"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DA0D982-0910-4A4F-9E0F-820417C3B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618" y="2648002"/>
            <a:ext cx="1966576" cy="17844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870324A-0628-42F5-B434-03E0ED0BD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962" y="2738092"/>
            <a:ext cx="2068893" cy="194820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0EB5980-BA2D-41EC-9D20-01964F836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131" y="5670503"/>
            <a:ext cx="1920724" cy="228465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18DAC56-93B6-46E6-9E07-42286F2B4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90" y="5556049"/>
            <a:ext cx="2232631" cy="2116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5028350" cy="112168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5700">
              <a:solidFill>
                <a:srgbClr val="FC523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05" name="Object 27"/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lang="en-US" sz="26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6" name="Object 2"/>
          <p:cNvSpPr txBox="1"/>
          <p:nvPr/>
        </p:nvSpPr>
        <p:spPr>
          <a:xfrm>
            <a:off x="1067733" y="1535733"/>
            <a:ext cx="6426973" cy="114524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7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목</a:t>
            </a:r>
            <a:r>
              <a:rPr lang="ko-KR" altLang="en-US" sz="47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차</a:t>
            </a:r>
          </a:p>
        </p:txBody>
      </p:sp>
      <p:sp>
        <p:nvSpPr>
          <p:cNvPr id="1007" name="Object 3"/>
          <p:cNvSpPr txBox="1"/>
          <p:nvPr/>
        </p:nvSpPr>
        <p:spPr>
          <a:xfrm>
            <a:off x="1067733" y="986962"/>
            <a:ext cx="1992205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lang="en-US" altLang="ko-KR" sz="35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</a:t>
            </a:r>
          </a:p>
        </p:txBody>
      </p:sp>
      <p:grpSp>
        <p:nvGrpSpPr>
          <p:cNvPr id="1008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009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sp>
        <p:nvSpPr>
          <p:cNvPr id="28" name="Object 3">
            <a:extLst>
              <a:ext uri="{FF2B5EF4-FFF2-40B4-BE49-F238E27FC236}">
                <a16:creationId xmlns:a16="http://schemas.microsoft.com/office/drawing/2014/main" id="{ECA65D7F-D2D1-4A96-BD73-B4516D4C6D50}"/>
              </a:ext>
            </a:extLst>
          </p:cNvPr>
          <p:cNvSpPr txBox="1"/>
          <p:nvPr/>
        </p:nvSpPr>
        <p:spPr>
          <a:xfrm>
            <a:off x="1067732" y="2566870"/>
            <a:ext cx="16171509" cy="576156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500" b="1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팀원 소개</a:t>
            </a:r>
            <a:endParaRPr lang="en-US" altLang="ko-KR" sz="3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3500" b="1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프로젝트 목표</a:t>
            </a:r>
            <a:endParaRPr lang="en-US" altLang="ko-KR" sz="3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1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3500" b="1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설계 환경</a:t>
            </a:r>
            <a:endParaRPr lang="en-US" altLang="ko-KR" sz="3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1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3500" b="1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설계 내용</a:t>
            </a:r>
            <a:endParaRPr lang="en-US" altLang="ko-KR" sz="3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1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3500" b="1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변동사항</a:t>
            </a:r>
            <a:endParaRPr lang="en-US" altLang="ko-KR" sz="3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1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3500" b="1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소감 발표</a:t>
            </a:r>
            <a:endParaRPr lang="en-US" altLang="ko-KR" sz="1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3500" b="1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▶ 프로그램 시연</a:t>
            </a:r>
            <a:endParaRPr lang="en-US" altLang="ko-KR" sz="3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3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1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40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altLang="ko-KR" sz="8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500" b="1" dirty="0">
              <a:solidFill>
                <a:srgbClr val="3B3B3B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0286" y="1775248"/>
            <a:ext cx="11083945" cy="982953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lang="en-US" altLang="ko-KR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8210" y="4905029"/>
            <a:ext cx="6709344" cy="180439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500" b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시연</a:t>
            </a:r>
          </a:p>
          <a:p>
            <a:pPr algn="just">
              <a:defRPr/>
            </a:pPr>
            <a:endParaRPr lang="en-US" sz="1000" b="1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19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개발된 프로그램의 시연을 통한</a:t>
            </a:r>
          </a:p>
          <a:p>
            <a:pPr algn="just">
              <a:defRPr/>
            </a:pPr>
            <a:r>
              <a:rPr lang="en-US" sz="19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작동 확인 및 완성도 검증</a:t>
            </a:r>
            <a:endParaRPr 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58209" y="4536441"/>
            <a:ext cx="3489293" cy="35800"/>
            <a:chOff x="1458209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58209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1003" name="Object 3"/>
          <p:cNvSpPr txBox="1"/>
          <p:nvPr/>
        </p:nvSpPr>
        <p:spPr>
          <a:xfrm>
            <a:off x="9350903" y="7946025"/>
            <a:ext cx="7108297" cy="112177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7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프로그램 시연</a:t>
            </a:r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291AA531-6654-4AF8-BC2C-B56499BCE5BB}"/>
              </a:ext>
            </a:extLst>
          </p:cNvPr>
          <p:cNvSpPr txBox="1"/>
          <p:nvPr/>
        </p:nvSpPr>
        <p:spPr>
          <a:xfrm>
            <a:off x="8893447" y="9144000"/>
            <a:ext cx="5553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848100"/>
            <a:ext cx="17068800" cy="982953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150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r>
              <a:rPr lang="en-US" altLang="ko-KR" sz="150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75999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7" y="1775249"/>
            <a:ext cx="11083945" cy="92476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05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01</a:t>
            </a:r>
            <a:endParaRPr lang="en-US" altLang="ko-KR" sz="405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5324" y="8080181"/>
            <a:ext cx="3004476" cy="106381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4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팀원 소개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1003" name="Object 27"/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5C9EED6-B041-416E-BCD4-6A29406DF409}"/>
              </a:ext>
            </a:extLst>
          </p:cNvPr>
          <p:cNvSpPr txBox="1"/>
          <p:nvPr/>
        </p:nvSpPr>
        <p:spPr>
          <a:xfrm>
            <a:off x="12645456" y="4905032"/>
            <a:ext cx="6709344" cy="15534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팀원 소개</a:t>
            </a:r>
            <a:endParaRPr lang="en-US" altLang="ko-KR" sz="25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20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팀원별</a:t>
            </a:r>
            <a:r>
              <a:rPr lang="ko-KR" altLang="en-US" sz="20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역할분담 소개</a:t>
            </a:r>
            <a:endParaRPr lang="en-US" altLang="ko-KR" sz="20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090608E-18EE-4DC2-852D-CDDBD8FCB74E}"/>
              </a:ext>
            </a:extLst>
          </p:cNvPr>
          <p:cNvSpPr txBox="1"/>
          <p:nvPr/>
        </p:nvSpPr>
        <p:spPr>
          <a:xfrm>
            <a:off x="12645456" y="7508305"/>
            <a:ext cx="6709344" cy="15534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일정 관리</a:t>
            </a:r>
            <a:endParaRPr lang="en-US" sz="1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20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간트</a:t>
            </a:r>
            <a:r>
              <a:rPr lang="ko-KR" altLang="en-US" sz="20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차트를 활용한</a:t>
            </a:r>
            <a:endParaRPr lang="en-US" altLang="ko-KR" sz="20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ko-KR" altLang="en-US" sz="20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프로젝트 일정 관리</a:t>
            </a:r>
            <a:endParaRPr lang="en-US" sz="2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3064297E-8D80-4B34-8592-8896397E8C16}"/>
              </a:ext>
            </a:extLst>
          </p:cNvPr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15" name="Object 9">
              <a:extLst>
                <a:ext uri="{FF2B5EF4-FFF2-40B4-BE49-F238E27FC236}">
                  <a16:creationId xmlns:a16="http://schemas.microsoft.com/office/drawing/2014/main" id="{A58FB25E-EC15-4772-88DD-38B2E5714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7910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8231990" cy="10790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팀원 소개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7257" y="1009552"/>
            <a:ext cx="894589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01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8CDCF7-7A32-47A2-B251-C530888C8D21}"/>
              </a:ext>
            </a:extLst>
          </p:cNvPr>
          <p:cNvGrpSpPr/>
          <p:nvPr/>
        </p:nvGrpSpPr>
        <p:grpSpPr>
          <a:xfrm>
            <a:off x="1691238" y="3032325"/>
            <a:ext cx="14767962" cy="5540175"/>
            <a:chOff x="1157838" y="2750949"/>
            <a:chExt cx="14767962" cy="5540175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09E8D059-0FAD-4532-865F-03B1E594AFF9}"/>
                </a:ext>
              </a:extLst>
            </p:cNvPr>
            <p:cNvSpPr txBox="1"/>
            <p:nvPr/>
          </p:nvSpPr>
          <p:spPr>
            <a:xfrm>
              <a:off x="3657600" y="5544814"/>
              <a:ext cx="4701958" cy="274631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000" b="1" dirty="0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김범준</a:t>
              </a:r>
              <a:endParaRPr lang="en-US" sz="3000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ㆍ서브</a:t>
              </a:r>
              <a:r>
                <a:rPr lang="ko-KR" alt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프로그래머</a:t>
              </a:r>
              <a:endParaRPr lang="en-US" altLang="ko-KR" sz="25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ㆍ발표자료</a:t>
              </a:r>
              <a:r>
                <a:rPr lang="ko-KR" alt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제작</a:t>
              </a:r>
              <a:endParaRPr lang="en-US" sz="25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680042" y="2784410"/>
              <a:ext cx="4701958" cy="19329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3000" b="1" dirty="0" err="1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박태민</a:t>
              </a:r>
              <a:endParaRPr lang="en-US" sz="3000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ㆍ팀장</a:t>
              </a:r>
              <a:endParaRPr lang="en-US" altLang="ko-KR" sz="25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ㆍ리드</a:t>
              </a:r>
              <a:r>
                <a:rPr lang="ko-KR" alt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프로그래머</a:t>
              </a:r>
              <a:endParaRPr lang="en-US" altLang="ko-KR" sz="25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</a:t>
              </a:r>
              <a:r>
                <a:rPr lang="en-US" altLang="ko-KR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PM (Project Manager)</a:t>
              </a:r>
              <a:endParaRPr lang="en-US" sz="2500" dirty="0"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48F7E4-F694-4A62-8A9E-EFC46149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7838" y="2863978"/>
              <a:ext cx="2423562" cy="1543670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7CFCD6D6-DD2D-49D8-AA48-1CFBB3E299E8}"/>
                </a:ext>
              </a:extLst>
            </p:cNvPr>
            <p:cNvSpPr txBox="1"/>
            <p:nvPr/>
          </p:nvSpPr>
          <p:spPr>
            <a:xfrm>
              <a:off x="11147642" y="2781300"/>
              <a:ext cx="4701958" cy="162634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000" b="1" dirty="0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최성원</a:t>
              </a:r>
              <a:endParaRPr lang="en-US" sz="3000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ㆍ리드</a:t>
              </a:r>
              <a:r>
                <a:rPr lang="ko-KR" alt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프로그래머</a:t>
              </a:r>
              <a:endParaRPr lang="en-US" altLang="ko-KR" sz="25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ㆍ품질</a:t>
              </a:r>
              <a:r>
                <a:rPr lang="ko-KR" alt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관리자</a:t>
              </a:r>
              <a:endParaRPr lang="en-US" altLang="ko-KR" sz="25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endParaRPr lang="en-US" sz="2500" dirty="0"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000ACE6-9A33-4DF0-8048-EC455F7A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2401" y="2750949"/>
              <a:ext cx="2165241" cy="1704254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FF965196-4429-4764-9892-539C088FA23F}"/>
                </a:ext>
              </a:extLst>
            </p:cNvPr>
            <p:cNvSpPr txBox="1"/>
            <p:nvPr/>
          </p:nvSpPr>
          <p:spPr>
            <a:xfrm>
              <a:off x="11223842" y="5530720"/>
              <a:ext cx="4701958" cy="184915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000" b="1" dirty="0" err="1">
                  <a:solidFill>
                    <a:srgbClr val="FC5230"/>
                  </a:solidFill>
                  <a:latin typeface="맑은 고딕"/>
                  <a:ea typeface="맑은 고딕"/>
                  <a:cs typeface="맑은 고딕"/>
                </a:rPr>
                <a:t>이창경</a:t>
              </a:r>
              <a:endParaRPr lang="en-US" sz="3000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ㆍ서브</a:t>
              </a:r>
              <a:r>
                <a:rPr lang="ko-KR" alt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프로그래머</a:t>
              </a:r>
              <a:endParaRPr lang="en-US" altLang="ko-KR" sz="25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ㆍ요구사항</a:t>
              </a:r>
              <a:r>
                <a:rPr lang="ko-KR" alt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분석 </a:t>
              </a:r>
              <a:endParaRPr lang="en-US" altLang="ko-KR" sz="2500" dirty="0">
                <a:solidFill>
                  <a:srgbClr val="3B3B3B"/>
                </a:solidFill>
                <a:latin typeface="맑은 고딕"/>
                <a:ea typeface="맑은 고딕"/>
                <a:cs typeface="맑은 고딕"/>
              </a:endParaRPr>
            </a:p>
            <a:p>
              <a:pPr algn="just">
                <a:defRPr/>
              </a:pPr>
              <a:r>
                <a:rPr lang="ko-KR" alt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ㆍ발표</a:t>
              </a:r>
              <a:r>
                <a:rPr lang="ko-KR" alt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담당</a:t>
              </a:r>
              <a:endParaRPr lang="en-US" sz="2500" dirty="0"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585A16B-9166-4F55-9AC6-A1016CEBE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5975"/>
            <a:stretch/>
          </p:blipFill>
          <p:spPr>
            <a:xfrm>
              <a:off x="8991600" y="5569626"/>
              <a:ext cx="2004063" cy="171276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0B634B1-2786-4CF0-9C7C-A8BE3CE5A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8698" y="5522703"/>
              <a:ext cx="2026502" cy="1678197"/>
            </a:xfrm>
            <a:prstGeom prst="rect">
              <a:avLst/>
            </a:prstGeom>
          </p:spPr>
        </p:pic>
      </p:grpSp>
      <p:sp>
        <p:nvSpPr>
          <p:cNvPr id="33" name="Object 27">
            <a:extLst>
              <a:ext uri="{FF2B5EF4-FFF2-40B4-BE49-F238E27FC236}">
                <a16:creationId xmlns:a16="http://schemas.microsoft.com/office/drawing/2014/main" id="{F03CBDDB-330B-4CEE-83C7-3D1C71AD6EAB}"/>
              </a:ext>
            </a:extLst>
          </p:cNvPr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lang="en-US" sz="2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49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8231990" cy="10790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7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일정 관리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7257" y="1009552"/>
            <a:ext cx="894589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02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33" name="Object 27">
            <a:extLst>
              <a:ext uri="{FF2B5EF4-FFF2-40B4-BE49-F238E27FC236}">
                <a16:creationId xmlns:a16="http://schemas.microsoft.com/office/drawing/2014/main" id="{F03CBDDB-330B-4CEE-83C7-3D1C71AD6EAB}"/>
              </a:ext>
            </a:extLst>
          </p:cNvPr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" dirty="0"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4023D0-6627-479F-BA29-B290ED02F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732" y="2475031"/>
            <a:ext cx="14192250" cy="60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5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7" y="1775249"/>
            <a:ext cx="11083945" cy="92476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lang="en-US" altLang="ko-KR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45456" y="4905029"/>
            <a:ext cx="6709344" cy="15534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5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프로젝트</a:t>
            </a:r>
            <a:r>
              <a:rPr lang="en-US" sz="25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목표</a:t>
            </a:r>
            <a:endParaRPr lang="en-US" sz="25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20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프로그램</a:t>
            </a:r>
            <a:r>
              <a:rPr lang="en-US" sz="20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</a:t>
            </a:r>
            <a:r>
              <a:rPr lang="en-US" sz="20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목표</a:t>
            </a:r>
            <a:endParaRPr lang="en-US" sz="2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45456" y="7508305"/>
            <a:ext cx="6709344" cy="15534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500" b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프로젝트 기대 효과</a:t>
            </a:r>
          </a:p>
          <a:p>
            <a:pPr algn="just">
              <a:defRPr/>
            </a:pPr>
            <a:endParaRPr lang="en-US" sz="1000" b="1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20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본 프로젝트를 통해 기대되는 효과</a:t>
            </a:r>
            <a:endParaRPr lang="en-US" sz="200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  <p:sp>
        <p:nvSpPr>
          <p:cNvPr id="1004" name="Object 27"/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1005" name="Object 3"/>
          <p:cNvSpPr txBox="1"/>
          <p:nvPr/>
        </p:nvSpPr>
        <p:spPr>
          <a:xfrm>
            <a:off x="2438400" y="8080180"/>
            <a:ext cx="3995076" cy="106381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400" b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프로젝트 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6426973" cy="114524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7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목표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986962"/>
            <a:ext cx="1992205" cy="82767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03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733" y="3142829"/>
            <a:ext cx="12284114" cy="91426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000" b="1">
                <a:solidFill>
                  <a:srgbClr val="3B3B3B"/>
                </a:solidFill>
                <a:latin typeface="맑은 고딕"/>
                <a:ea typeface="맑은 고딕"/>
                <a:cs typeface="맑은 고딕"/>
              </a:rPr>
              <a:t>UNIX 환경에서 동작하는 E-CLASS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83" y="2248671"/>
            <a:ext cx="5630729" cy="6171429"/>
            <a:chOff x="11597883" y="1917480"/>
            <a:chExt cx="56307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597883" y="1917480"/>
              <a:ext cx="56307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0590" y="4533900"/>
            <a:ext cx="15238876" cy="3244261"/>
            <a:chOff x="1060590" y="4844648"/>
            <a:chExt cx="15238876" cy="1875156"/>
          </a:xfrm>
        </p:grpSpPr>
        <p:sp>
          <p:nvSpPr>
            <p:cNvPr id="15" name="Object 15"/>
            <p:cNvSpPr txBox="1"/>
            <p:nvPr/>
          </p:nvSpPr>
          <p:spPr>
            <a:xfrm>
              <a:off x="1067733" y="4844648"/>
              <a:ext cx="14471490" cy="57141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▶ </a:t>
              </a:r>
              <a:r>
                <a:rPr lang="en-US" sz="2500" b="1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유닉스</a:t>
              </a:r>
              <a:r>
                <a:rPr lang="en-US" sz="2500" b="1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b="1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환경에서</a:t>
              </a:r>
              <a:r>
                <a:rPr lang="en-US" sz="2500" b="1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b="1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동작</a:t>
              </a:r>
              <a:r>
                <a:rPr 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할</a:t>
              </a: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수 </a:t>
              </a:r>
              <a:r>
                <a:rPr 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있는</a:t>
              </a: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E-</a:t>
              </a:r>
              <a:r>
                <a:rPr 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CLASS를</a:t>
              </a: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목표</a:t>
              </a:r>
              <a:endParaRPr lang="en-US" sz="25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067733" y="5274352"/>
              <a:ext cx="15231733" cy="57141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250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▶ 학생이 서버에 문제를 전송하면, 서버에서 이를 종합하여 </a:t>
              </a:r>
              <a:r>
                <a:rPr lang="en-US" sz="2500" b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연습문제 제공</a:t>
              </a:r>
              <a:endParaRPr lang="en-US" sz="2500" b="1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60590" y="5706610"/>
              <a:ext cx="14471490" cy="57141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250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▶ 문제에 대한 </a:t>
              </a:r>
              <a:r>
                <a:rPr lang="en-US" sz="2500" b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정답 및 해설, 오답률 등 정보 제공</a:t>
              </a:r>
              <a:endParaRPr lang="en-US" sz="2500" b="1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067733" y="6148390"/>
              <a:ext cx="14471490" cy="57141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▶ </a:t>
              </a:r>
              <a:r>
                <a:rPr 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학생과</a:t>
              </a: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교수</a:t>
              </a: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간 </a:t>
              </a:r>
              <a:r>
                <a:rPr 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실시간</a:t>
              </a: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b="1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채팅</a:t>
              </a:r>
              <a:r>
                <a:rPr lang="en-US" sz="2500" b="1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b="1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프로그램을</a:t>
              </a:r>
              <a:r>
                <a:rPr lang="en-US" sz="2500" b="1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b="1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통한</a:t>
              </a:r>
              <a:r>
                <a:rPr lang="en-US" sz="2500" b="1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b="1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질의응답</a:t>
              </a:r>
              <a:r>
                <a:rPr lang="en-US" sz="2500" b="1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b="1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기능</a:t>
              </a:r>
              <a:r>
                <a:rPr lang="en-US" sz="2500" dirty="0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sz="2500" dirty="0" err="1">
                  <a:solidFill>
                    <a:srgbClr val="3B3B3B"/>
                  </a:solidFill>
                  <a:latin typeface="맑은 고딕"/>
                  <a:ea typeface="맑은 고딕"/>
                  <a:cs typeface="맑은 고딕"/>
                </a:rPr>
                <a:t>구현</a:t>
              </a:r>
              <a:endParaRPr lang="en-US" sz="2500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005" name="Object 27"/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3"/>
            <a:ext cx="6426973" cy="117882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700" b="1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기대 효과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2"/>
            <a:ext cx="893260" cy="85514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500" b="1" dirty="0">
                <a:solidFill>
                  <a:srgbClr val="FC5230"/>
                </a:solidFill>
                <a:latin typeface="맑은 고딕"/>
                <a:ea typeface="맑은 고딕"/>
                <a:cs typeface="맑은 고딕"/>
              </a:rPr>
              <a:t>04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59780" y="2752381"/>
            <a:ext cx="10628220" cy="5542448"/>
            <a:chOff x="7659780" y="2752381"/>
            <a:chExt cx="12451868" cy="55424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659780" y="2752381"/>
              <a:ext cx="12451868" cy="55424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08630" y="6010798"/>
            <a:ext cx="1505556" cy="1373891"/>
            <a:chOff x="16126623" y="6010798"/>
            <a:chExt cx="1505556" cy="13738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126623" y="6010798"/>
              <a:ext cx="1505556" cy="13738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04537" y="3722886"/>
            <a:ext cx="1505556" cy="1373868"/>
            <a:chOff x="8822529" y="3722886"/>
            <a:chExt cx="1505556" cy="13738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822529" y="3722886"/>
              <a:ext cx="1505556" cy="137386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773056" y="3675105"/>
            <a:ext cx="10111628" cy="20792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학업</a:t>
            </a:r>
            <a:r>
              <a:rPr lang="en-US" sz="30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성취도</a:t>
            </a:r>
            <a:r>
              <a:rPr lang="en-US" sz="30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상승</a:t>
            </a:r>
            <a:r>
              <a:rPr lang="en-US" sz="30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효과</a:t>
            </a:r>
            <a:endParaRPr lang="en-US" sz="3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endParaRPr lang="en-US" sz="1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학생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주도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하에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이루어지는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출제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해설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작성으로</a:t>
            </a:r>
            <a:endParaRPr lang="en-US" sz="23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해결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능력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상승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및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학업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성취도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상승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효과</a:t>
            </a:r>
            <a:endParaRPr lang="en-US" sz="23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4000" y="5963019"/>
            <a:ext cx="10016608" cy="203798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sz="3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교수와</a:t>
            </a:r>
            <a:r>
              <a:rPr lang="en-US" sz="30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학생간의</a:t>
            </a:r>
            <a:r>
              <a:rPr lang="en-US" sz="30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실시간</a:t>
            </a:r>
            <a:r>
              <a:rPr lang="en-US" sz="30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의사소통</a:t>
            </a:r>
            <a:endParaRPr lang="en-US" sz="3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r">
              <a:defRPr/>
            </a:pPr>
            <a:endParaRPr lang="en-US" sz="10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r">
              <a:defRPr/>
            </a:pP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교수와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학생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간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실시간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채팅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시스템을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통하여</a:t>
            </a:r>
            <a:endParaRPr lang="en-US" sz="23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r">
              <a:defRPr/>
            </a:pP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교수와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학생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간의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빠르고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원활한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의사소통</a:t>
            </a:r>
            <a:r>
              <a:rPr lang="en-US" sz="23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지원</a:t>
            </a:r>
            <a:endParaRPr lang="en-US" sz="23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8686800" y="5465585"/>
            <a:ext cx="8852825" cy="46714"/>
            <a:chOff x="8822529" y="5465585"/>
            <a:chExt cx="8852825" cy="46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10800000">
              <a:off x="8822529" y="5465585"/>
              <a:ext cx="8852825" cy="46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7200" y="2313940"/>
            <a:ext cx="5630729" cy="6171429"/>
            <a:chOff x="394693" y="2321618"/>
            <a:chExt cx="5630729" cy="6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94693" y="2321618"/>
              <a:ext cx="56307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09582" y="4847302"/>
            <a:ext cx="1277018" cy="791498"/>
            <a:chOff x="5352382" y="4542502"/>
            <a:chExt cx="2017630" cy="17296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352382" y="4542502"/>
              <a:ext cx="2017630" cy="1729661"/>
            </a:xfrm>
            <a:prstGeom prst="rect">
              <a:avLst/>
            </a:prstGeom>
          </p:spPr>
        </p:pic>
      </p:grpSp>
      <p:sp>
        <p:nvSpPr>
          <p:cNvPr id="1010" name="Object 27"/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0266" y="1775249"/>
            <a:ext cx="11083945" cy="92476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lang="en-US" altLang="ko-KR" sz="40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4703" y="7946025"/>
            <a:ext cx="7108297" cy="112177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4700" b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설계 환경</a:t>
            </a:r>
            <a:endParaRPr 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056" y="4905029"/>
            <a:ext cx="6709344" cy="180439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500" b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설계 환경 소개</a:t>
            </a:r>
          </a:p>
          <a:p>
            <a:pPr algn="just">
              <a:defRPr/>
            </a:pPr>
            <a:endParaRPr lang="ko-KR" altLang="en-US" sz="1000" b="1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defRPr/>
            </a:pPr>
            <a:r>
              <a:rPr lang="en-US" sz="20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본 프로젝트 수행을 위한</a:t>
            </a:r>
          </a:p>
          <a:p>
            <a:pPr algn="just">
              <a:defRPr/>
            </a:pPr>
            <a:r>
              <a:rPr lang="en-US" sz="20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사용 프로그램, 핵심 기술 소개</a:t>
            </a:r>
            <a:endParaRPr lang="en-US" sz="200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58209" y="4536441"/>
            <a:ext cx="3489293" cy="35800"/>
            <a:chOff x="1458209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58209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1006" name="Object 27"/>
          <p:cNvSpPr txBox="1"/>
          <p:nvPr/>
        </p:nvSpPr>
        <p:spPr>
          <a:xfrm>
            <a:off x="8893447" y="9144000"/>
            <a:ext cx="479153" cy="5334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650</Words>
  <Application>Microsoft Office PowerPoint</Application>
  <PresentationFormat>사용자 지정</PresentationFormat>
  <Paragraphs>219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이창경(2017156027)</cp:lastModifiedBy>
  <cp:revision>47</cp:revision>
  <dcterms:created xsi:type="dcterms:W3CDTF">2021-05-31T20:21:42Z</dcterms:created>
  <dcterms:modified xsi:type="dcterms:W3CDTF">2021-05-31T18:05:15Z</dcterms:modified>
  <cp:version>0906.0100.01</cp:version>
</cp:coreProperties>
</file>