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8" r:id="rId24"/>
    <p:sldId id="289" r:id="rId25"/>
    <p:sldId id="287" r:id="rId26"/>
    <p:sldId id="286" r:id="rId27"/>
    <p:sldId id="298" r:id="rId28"/>
    <p:sldId id="297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59" r:id="rId37"/>
    <p:sldId id="281" r:id="rId38"/>
    <p:sldId id="280" r:id="rId39"/>
    <p:sldId id="282" r:id="rId40"/>
    <p:sldId id="283" r:id="rId41"/>
    <p:sldId id="285" r:id="rId42"/>
    <p:sldId id="28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57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623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32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97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806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43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22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57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94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884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768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AB5E-7FA5-47F9-AB15-F875FAEB36E9}" type="datetimeFigureOut">
              <a:rPr lang="ko-KR" altLang="en-US" smtClean="0"/>
              <a:pPr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46F5-37F4-4951-B57B-56251AC8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229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098" y="2555049"/>
            <a:ext cx="5615069" cy="10899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   질문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분석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대한 정의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이상적인 데이터 셋에 대한 정의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획득할 수 있는 데이터에 대한 결정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데이터 획득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데이터 정제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데이터에 대한 탐색적 접근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통계학적 예측 모델링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결과의 해석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결과의 요약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재생산 가능한 코드 만들기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  결과를 다른 사람들에게 배포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0466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3600" dirty="0" err="1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사이언티스트가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하는 일</a:t>
            </a:r>
            <a:endParaRPr lang="ko-KR" altLang="en-US" sz="3600" dirty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2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494" y="128190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특정함수를 리스트의 각 요소에 적용하고 결과값으로 리스트를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34888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r>
              <a:rPr lang="en-US" altLang="ko-KR" dirty="0" err="1" smtClean="0"/>
              <a:t>lapply</a:t>
            </a:r>
            <a:r>
              <a:rPr lang="en-US" altLang="ko-KR" dirty="0" smtClean="0"/>
              <a:t>(list(), f, </a:t>
            </a:r>
            <a:r>
              <a:rPr lang="en-US" altLang="ko-KR" dirty="0" err="1" smtClean="0"/>
              <a:t>fargs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212975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list(): list</a:t>
            </a:r>
          </a:p>
          <a:p>
            <a:r>
              <a:rPr lang="en-US" altLang="ko-KR" dirty="0" smtClean="0"/>
              <a:t>f : </a:t>
            </a:r>
            <a:r>
              <a:rPr lang="ko-KR" altLang="en-US" dirty="0" smtClean="0"/>
              <a:t>적용할 함수</a:t>
            </a:r>
            <a:endParaRPr lang="en-US" altLang="ko-KR" dirty="0" smtClean="0"/>
          </a:p>
          <a:p>
            <a:r>
              <a:rPr lang="en-US" altLang="ko-KR" dirty="0" err="1" smtClean="0"/>
              <a:t>fargs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함수의 인자 </a:t>
            </a:r>
            <a:r>
              <a:rPr lang="en-US" altLang="ko-KR" dirty="0" smtClean="0"/>
              <a:t>- optional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046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en-US" altLang="ko-KR" sz="2800" dirty="0" err="1" smtClean="0"/>
              <a:t>lapply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767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6648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Description: “</a:t>
            </a:r>
            <a:r>
              <a:rPr lang="en-US" altLang="ko-KR" i="1" dirty="0" err="1"/>
              <a:t>lapply</a:t>
            </a:r>
            <a:r>
              <a:rPr lang="en-US" altLang="ko-KR" i="1" dirty="0"/>
              <a:t> returns a list of the same length as X, each element of which is the result of applying FUN to the corresponding element of X.”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13551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That’s a nice, clear description which makes </a:t>
            </a:r>
            <a:r>
              <a:rPr lang="en-US" altLang="ko-KR" i="1" dirty="0" err="1"/>
              <a:t>lapply</a:t>
            </a:r>
            <a:r>
              <a:rPr lang="en-US" altLang="ko-KR" dirty="0"/>
              <a:t> one of the easier apply functions to understand. A simple example: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684" y="4028871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create a list with 2 elements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the mean of the values in each element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the sum of the values in each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968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8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924079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l &lt;- list(a = 1:10, b = 11:20)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33265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create a list with 2 elements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694" y="166073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the mean of the values in each element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2913911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the sum of the values in each element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2204864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lapply</a:t>
            </a:r>
            <a:r>
              <a:rPr lang="en-US" altLang="ko-KR" dirty="0" smtClean="0"/>
              <a:t>(l, mean)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3419708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lapply</a:t>
            </a:r>
            <a:r>
              <a:rPr lang="en-US" altLang="ko-KR" dirty="0" smtClean="0"/>
              <a:t>(l, sum)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61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494" y="128190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데이터 셋이 벡터나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형태라면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벡터나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형태로 반환한다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34888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r>
              <a:rPr lang="en-US" altLang="ko-KR" dirty="0" err="1" smtClean="0"/>
              <a:t>sapply</a:t>
            </a:r>
            <a:r>
              <a:rPr lang="en-US" altLang="ko-KR" dirty="0" smtClean="0"/>
              <a:t>(list(), f, </a:t>
            </a:r>
            <a:r>
              <a:rPr lang="en-US" altLang="ko-KR" dirty="0" err="1" smtClean="0"/>
              <a:t>fargs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212975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list(): list</a:t>
            </a:r>
          </a:p>
          <a:p>
            <a:r>
              <a:rPr lang="en-US" altLang="ko-KR" dirty="0" smtClean="0"/>
              <a:t>f : </a:t>
            </a:r>
            <a:r>
              <a:rPr lang="ko-KR" altLang="en-US" dirty="0" smtClean="0"/>
              <a:t>적용할 함수</a:t>
            </a:r>
            <a:endParaRPr lang="en-US" altLang="ko-KR" dirty="0" smtClean="0"/>
          </a:p>
          <a:p>
            <a:r>
              <a:rPr lang="en-US" altLang="ko-KR" dirty="0" err="1" smtClean="0"/>
              <a:t>fargs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함수의 인자 </a:t>
            </a:r>
            <a:r>
              <a:rPr lang="en-US" altLang="ko-KR" dirty="0" smtClean="0"/>
              <a:t>- optional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046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en-US" altLang="ko-KR" sz="2800" dirty="0" err="1"/>
              <a:t>s</a:t>
            </a:r>
            <a:r>
              <a:rPr lang="en-US" altLang="ko-KR" sz="2800" dirty="0" err="1" smtClean="0"/>
              <a:t>apply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236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6648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Description: “</a:t>
            </a:r>
            <a:r>
              <a:rPr lang="en-US" altLang="ko-KR" i="1" dirty="0" err="1"/>
              <a:t>sapply</a:t>
            </a:r>
            <a:r>
              <a:rPr lang="en-US" altLang="ko-KR" i="1" dirty="0"/>
              <a:t> is a user-friendly version of </a:t>
            </a:r>
            <a:r>
              <a:rPr lang="en-US" altLang="ko-KR" i="1" dirty="0" err="1"/>
              <a:t>lapply</a:t>
            </a:r>
            <a:r>
              <a:rPr lang="en-US" altLang="ko-KR" i="1" dirty="0"/>
              <a:t> by default returning a vector or matrix if appropriate.”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135519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That simply means that if </a:t>
            </a:r>
            <a:r>
              <a:rPr lang="en-US" altLang="ko-KR" i="1" dirty="0" err="1"/>
              <a:t>lapply</a:t>
            </a:r>
            <a:r>
              <a:rPr lang="en-US" altLang="ko-KR" dirty="0"/>
              <a:t> would have returned a list with elements $a and $b, </a:t>
            </a:r>
            <a:r>
              <a:rPr lang="en-US" altLang="ko-KR" i="1" dirty="0" err="1"/>
              <a:t>sapply</a:t>
            </a:r>
            <a:r>
              <a:rPr lang="en-US" altLang="ko-KR" dirty="0"/>
              <a:t> will return either a vector, with elements [[‘a’]] and [[‘b’]], or a matrix with column names “a” and “b”. Returning to our previous simple example: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684" y="4028871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create a list with 2 </a:t>
            </a:r>
            <a:r>
              <a:rPr lang="en-US" altLang="ko-KR" dirty="0" smtClean="0"/>
              <a:t>elements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mean of values using </a:t>
            </a:r>
            <a:r>
              <a:rPr lang="en-US" altLang="ko-KR" dirty="0" err="1" smtClean="0"/>
              <a:t>sapply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what type of object was returned</a:t>
            </a:r>
            <a:r>
              <a:rPr lang="en-US" altLang="ko-KR" dirty="0" smtClean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968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78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924079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l &lt;- list(a = 1:10, b = 11:20)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33265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create a list with 2 elements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694" y="166073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the mean of the values using </a:t>
            </a:r>
            <a:r>
              <a:rPr lang="en-US" altLang="ko-KR" sz="2000" dirty="0" err="1" smtClean="0"/>
              <a:t>sapply</a:t>
            </a:r>
            <a:endParaRPr lang="en-US" altLang="ko-KR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71600" y="2913911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/>
              <a:t>what type of object was returned?</a:t>
            </a:r>
            <a:endParaRPr lang="en-US" altLang="ko-KR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2204864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l.mean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(l, mean)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3419708"/>
            <a:ext cx="61926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l.mean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l.mean</a:t>
            </a:r>
            <a:r>
              <a:rPr lang="en-US" altLang="ko-KR" dirty="0" smtClean="0"/>
              <a:t>[[“a”]]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494" y="128190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mapply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sapply</a:t>
            </a:r>
            <a:r>
              <a:rPr lang="ko-KR" altLang="en-US" dirty="0" smtClean="0"/>
              <a:t>가 멀티변수를 가질 경우 사용하는 함수이다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34888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r>
              <a:rPr lang="en-US" altLang="ko-KR" dirty="0" err="1" smtClean="0"/>
              <a:t>mapply</a:t>
            </a:r>
            <a:r>
              <a:rPr lang="en-US" altLang="ko-KR" dirty="0" smtClean="0"/>
              <a:t>(f, l1$a,l1$b)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212975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 : </a:t>
            </a:r>
            <a:r>
              <a:rPr lang="ko-KR" altLang="en-US" dirty="0" smtClean="0"/>
              <a:t>적용할 함수</a:t>
            </a:r>
            <a:endParaRPr lang="en-US" altLang="ko-KR" dirty="0" smtClean="0"/>
          </a:p>
          <a:p>
            <a:r>
              <a:rPr lang="en-US" altLang="ko-KR" dirty="0" smtClean="0"/>
              <a:t>l1$a,l1$b : </a:t>
            </a:r>
            <a:r>
              <a:rPr lang="ko-KR" altLang="en-US" dirty="0" smtClean="0"/>
              <a:t>멀티변수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046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</a:t>
            </a:r>
            <a:r>
              <a:rPr lang="en-US" altLang="ko-KR" sz="2800" dirty="0" err="1" smtClean="0"/>
              <a:t>mapply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694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6648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Description: “</a:t>
            </a:r>
            <a:r>
              <a:rPr lang="en-US" altLang="ko-KR" i="1" dirty="0" err="1"/>
              <a:t>mapply</a:t>
            </a:r>
            <a:r>
              <a:rPr lang="en-US" altLang="ko-KR" i="1" dirty="0"/>
              <a:t> is a multivariate version of </a:t>
            </a:r>
            <a:r>
              <a:rPr lang="en-US" altLang="ko-KR" i="1" dirty="0" err="1"/>
              <a:t>sapply</a:t>
            </a:r>
            <a:r>
              <a:rPr lang="en-US" altLang="ko-KR" i="1" dirty="0"/>
              <a:t>. </a:t>
            </a:r>
            <a:r>
              <a:rPr lang="en-US" altLang="ko-KR" i="1" dirty="0" err="1"/>
              <a:t>mapply</a:t>
            </a:r>
            <a:r>
              <a:rPr lang="en-US" altLang="ko-KR" i="1" dirty="0"/>
              <a:t> applies FUN to the first elements of each (…) argument, the second elements, the third elements, and so on.”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13551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mapply</a:t>
            </a:r>
            <a:r>
              <a:rPr lang="en-US" altLang="ko-KR" dirty="0"/>
              <a:t> documentation is full of quite complex examples, but here’s a simple, silly one: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684" y="4028871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create a list with 2 </a:t>
            </a:r>
            <a:r>
              <a:rPr lang="en-US" altLang="ko-KR" dirty="0" smtClean="0"/>
              <a:t>elements (l1 First)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create a list with 2 elements (l2 Second)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sum the corresponding elements of l1 and l2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35968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89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924079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l1 &lt;- list(a = c(1:10), b = c(11:20))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33265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create a list with 2 elements (l1 First)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694" y="166073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create a list with 2 elements (l2 Second)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2913911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err="1" smtClean="0"/>
              <a:t>mapply</a:t>
            </a:r>
            <a:r>
              <a:rPr lang="en-US" altLang="ko-KR" sz="2000" dirty="0" smtClean="0"/>
              <a:t>(sum, l1$a, l1$b, l2$c, l2$d)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2204864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altLang="ko-KR" dirty="0" smtClean="0"/>
              <a:t>l2 &lt;- list(c = c(21:30), d = c(31:40))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3419708"/>
            <a:ext cx="61926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l.mean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l.mean</a:t>
            </a:r>
            <a:r>
              <a:rPr lang="en-US" altLang="ko-KR" dirty="0" smtClean="0"/>
              <a:t>[[“a”]]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3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494" y="1285851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팩터에</a:t>
            </a:r>
            <a:r>
              <a:rPr lang="ko-KR" altLang="en-US" dirty="0" smtClean="0"/>
              <a:t> 사용되는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함수 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34888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r>
              <a:rPr lang="en-US" altLang="ko-KR" dirty="0" err="1" smtClean="0"/>
              <a:t>tapply</a:t>
            </a:r>
            <a:r>
              <a:rPr lang="en-US" altLang="ko-KR" dirty="0" smtClean="0"/>
              <a:t>(m, factor, f)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212975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 : vector, matrix</a:t>
            </a:r>
          </a:p>
          <a:p>
            <a:r>
              <a:rPr lang="en-US" altLang="ko-KR" dirty="0" smtClean="0"/>
              <a:t>factor : factor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 smtClean="0"/>
              <a:t>f : </a:t>
            </a:r>
            <a:r>
              <a:rPr lang="ko-KR" altLang="en-US" dirty="0" smtClean="0"/>
              <a:t>적용할 함수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1600" y="4046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 </a:t>
            </a:r>
            <a:r>
              <a:rPr lang="en-US" altLang="ko-KR" sz="2800" dirty="0" err="1" smtClean="0"/>
              <a:t>tapply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23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6898"/>
            <a:ext cx="7314318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9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6648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Description: “Apply a function to each cell of a ragged array, that is to each (non-empty) group of values given by a unique combination of the levels of certain factors.”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135519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Woah</a:t>
            </a:r>
            <a:r>
              <a:rPr lang="en-US" altLang="ko-KR" dirty="0"/>
              <a:t> there. That sounds complicated. Don’t panic though, it becomes clearer when the required arguments are described. Usage is “</a:t>
            </a:r>
            <a:r>
              <a:rPr lang="en-US" altLang="ko-KR" dirty="0" err="1"/>
              <a:t>tapply</a:t>
            </a:r>
            <a:r>
              <a:rPr lang="en-US" altLang="ko-KR" dirty="0"/>
              <a:t>(X, INDEX, FUN = NULL, …, simplify = TRUE)”, where X is “an atomic object, typically a vector” and INDEX is “a list of factors, each of same length as X”.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9458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684" y="443885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Read iris data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mean petal length by species</a:t>
            </a:r>
          </a:p>
        </p:txBody>
      </p:sp>
    </p:spTree>
    <p:extLst>
      <p:ext uri="{BB962C8B-B14F-4D97-AF65-F5344CB8AC3E}">
        <p14:creationId xmlns:p14="http://schemas.microsoft.com/office/powerpoint/2010/main" xmlns="" val="140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1600" y="557533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l"/>
            </a:pPr>
            <a:r>
              <a:rPr lang="en-US" altLang="ko-KR" sz="2000" b="0" i="0" dirty="0" smtClean="0">
                <a:effectLst/>
                <a:latin typeface="Consolas"/>
              </a:rPr>
              <a:t>Read the iris</a:t>
            </a:r>
            <a:endParaRPr lang="en-US" altLang="ko-KR" sz="2000" b="0" i="0" dirty="0">
              <a:effectLst/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08745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attach(iris)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93239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mean petal length by species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2483604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tapply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iris$Petal.Length</a:t>
            </a:r>
            <a:r>
              <a:rPr lang="en-US" altLang="ko-KR" dirty="0" smtClean="0"/>
              <a:t>, Species, mean)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2900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Essentially, </a:t>
            </a:r>
            <a:r>
              <a:rPr lang="en-US" altLang="ko-KR" i="1" dirty="0"/>
              <a:t>by</a:t>
            </a:r>
            <a:r>
              <a:rPr lang="en-US" altLang="ko-KR" dirty="0"/>
              <a:t> provides a way to split your data by factors and do calculations on each subset. It returns an object of class “by” and there are many, more complex ways to use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60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836712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The things to consider when choosing an apply function are basically: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708920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400" dirty="0"/>
              <a:t>What class is my input data? – vector, matrix, data </a:t>
            </a:r>
            <a:r>
              <a:rPr lang="en-US" altLang="ko-KR" sz="2400" dirty="0" smtClean="0"/>
              <a:t>frame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2400" dirty="0"/>
              <a:t>On which subsets of that data do I want the function to act? – rows, columns, all </a:t>
            </a:r>
            <a:r>
              <a:rPr lang="en-US" altLang="ko-KR" sz="2400" dirty="0" smtClean="0"/>
              <a:t>values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2400" dirty="0"/>
              <a:t>What class will the function return? How is the original data structure transformed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xmlns="" val="36432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6982" y="1010717"/>
            <a:ext cx="6690035" cy="48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6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02359"/>
            <a:ext cx="80648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monty</a:t>
            </a:r>
            <a:r>
              <a:rPr lang="en-US" altLang="ko-KR" sz="1000" dirty="0"/>
              <a:t>&lt;-function(</a:t>
            </a:r>
            <a:r>
              <a:rPr lang="en-US" altLang="ko-KR" sz="1000" dirty="0" err="1"/>
              <a:t>strat</a:t>
            </a:r>
            <a:r>
              <a:rPr lang="en-US" altLang="ko-KR" sz="1000" dirty="0"/>
              <a:t>='</a:t>
            </a:r>
            <a:r>
              <a:rPr lang="en-US" altLang="ko-KR" sz="1000" dirty="0" err="1"/>
              <a:t>stay',N</a:t>
            </a:r>
            <a:r>
              <a:rPr lang="en-US" altLang="ko-KR" sz="1000" dirty="0"/>
              <a:t>=1000,print_games=TRUE)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doors&lt;-1:3 #initialize the doors behind one of which is a good prize</a:t>
            </a:r>
          </a:p>
          <a:p>
            <a:r>
              <a:rPr lang="en-US" altLang="ko-KR" sz="1000" dirty="0"/>
              <a:t> win&lt;-0 #to keep track of number of wins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1:N)</a:t>
            </a:r>
          </a:p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prize&lt;-floor(</a:t>
            </a:r>
            <a:r>
              <a:rPr lang="en-US" altLang="ko-KR" sz="1000" dirty="0" err="1"/>
              <a:t>runif</a:t>
            </a:r>
            <a:r>
              <a:rPr lang="en-US" altLang="ko-KR" sz="1000" dirty="0"/>
              <a:t>(1,1,4)) #randomize which door has the good prize</a:t>
            </a:r>
          </a:p>
          <a:p>
            <a:r>
              <a:rPr lang="en-US" altLang="ko-KR" sz="1000" dirty="0"/>
              <a:t> guess&lt;-floor(</a:t>
            </a:r>
            <a:r>
              <a:rPr lang="en-US" altLang="ko-KR" sz="1000" dirty="0" err="1"/>
              <a:t>runif</a:t>
            </a:r>
            <a:r>
              <a:rPr lang="en-US" altLang="ko-KR" sz="1000" dirty="0"/>
              <a:t>(1,1,4)) #guess a door at random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## Reveal one of the doors you didn't pick which has a bum prize</a:t>
            </a:r>
          </a:p>
          <a:p>
            <a:r>
              <a:rPr lang="en-US" altLang="ko-KR" sz="1000" dirty="0"/>
              <a:t> if(prize!=guess)</a:t>
            </a:r>
          </a:p>
          <a:p>
            <a:r>
              <a:rPr lang="en-US" altLang="ko-KR" sz="1000" dirty="0"/>
              <a:t> reveal&lt;-doors[-c(</a:t>
            </a:r>
            <a:r>
              <a:rPr lang="en-US" altLang="ko-KR" sz="1000" dirty="0" err="1"/>
              <a:t>prize,guess</a:t>
            </a:r>
            <a:r>
              <a:rPr lang="en-US" altLang="ko-KR" sz="1000" dirty="0"/>
              <a:t>)]</a:t>
            </a:r>
          </a:p>
          <a:p>
            <a:r>
              <a:rPr lang="en-US" altLang="ko-KR" sz="1000" dirty="0"/>
              <a:t> else</a:t>
            </a:r>
          </a:p>
          <a:p>
            <a:r>
              <a:rPr lang="en-US" altLang="ko-KR" sz="1000" dirty="0"/>
              <a:t> reveal&lt;-sample(doors[-c(</a:t>
            </a:r>
            <a:r>
              <a:rPr lang="en-US" altLang="ko-KR" sz="1000" dirty="0" err="1"/>
              <a:t>prize,guess</a:t>
            </a:r>
            <a:r>
              <a:rPr lang="en-US" altLang="ko-KR" sz="1000" dirty="0"/>
              <a:t>)],1)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## Stay with your initial guess or switch</a:t>
            </a:r>
          </a:p>
          <a:p>
            <a:r>
              <a:rPr lang="en-US" altLang="ko-KR" sz="1000" dirty="0"/>
              <a:t> if(</a:t>
            </a:r>
            <a:r>
              <a:rPr lang="en-US" altLang="ko-KR" sz="1000" dirty="0" err="1"/>
              <a:t>strat</a:t>
            </a:r>
            <a:r>
              <a:rPr lang="en-US" altLang="ko-KR" sz="1000" dirty="0"/>
              <a:t>=='switch')</a:t>
            </a:r>
          </a:p>
          <a:p>
            <a:r>
              <a:rPr lang="en-US" altLang="ko-KR" sz="1000" dirty="0"/>
              <a:t> select&lt;-doors[-c(</a:t>
            </a:r>
            <a:r>
              <a:rPr lang="en-US" altLang="ko-KR" sz="1000" dirty="0" err="1"/>
              <a:t>reveal,guess</a:t>
            </a:r>
            <a:r>
              <a:rPr lang="en-US" altLang="ko-KR" sz="1000" dirty="0"/>
              <a:t>)]</a:t>
            </a:r>
          </a:p>
          <a:p>
            <a:r>
              <a:rPr lang="en-US" altLang="ko-KR" sz="1000" dirty="0"/>
              <a:t> if(</a:t>
            </a:r>
            <a:r>
              <a:rPr lang="en-US" altLang="ko-KR" sz="1000" dirty="0" err="1"/>
              <a:t>strat</a:t>
            </a:r>
            <a:r>
              <a:rPr lang="en-US" altLang="ko-KR" sz="1000" dirty="0"/>
              <a:t>=='stay')</a:t>
            </a:r>
          </a:p>
          <a:p>
            <a:r>
              <a:rPr lang="en-US" altLang="ko-KR" sz="1000" dirty="0"/>
              <a:t> select&lt;-guess</a:t>
            </a:r>
          </a:p>
          <a:p>
            <a:r>
              <a:rPr lang="en-US" altLang="ko-KR" sz="1000" dirty="0"/>
              <a:t> if(</a:t>
            </a:r>
            <a:r>
              <a:rPr lang="en-US" altLang="ko-KR" sz="1000" dirty="0" err="1"/>
              <a:t>strat</a:t>
            </a:r>
            <a:r>
              <a:rPr lang="en-US" altLang="ko-KR" sz="1000" dirty="0"/>
              <a:t>=='random')</a:t>
            </a:r>
          </a:p>
          <a:p>
            <a:r>
              <a:rPr lang="en-US" altLang="ko-KR" sz="1000" dirty="0"/>
              <a:t> select&lt;-sample(doors[-reveal],1)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## Count up your wins</a:t>
            </a:r>
          </a:p>
          <a:p>
            <a:r>
              <a:rPr lang="en-US" altLang="ko-KR" sz="1000" dirty="0"/>
              <a:t> if(select==prize)</a:t>
            </a:r>
          </a:p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win&lt;-win+1</a:t>
            </a:r>
          </a:p>
          <a:p>
            <a:r>
              <a:rPr lang="en-US" altLang="ko-KR" sz="1000" dirty="0"/>
              <a:t> outcome&lt;-'Winner!'</a:t>
            </a:r>
          </a:p>
          <a:p>
            <a:r>
              <a:rPr lang="en-US" altLang="ko-KR" sz="1000" dirty="0"/>
              <a:t> }else</a:t>
            </a:r>
          </a:p>
          <a:p>
            <a:r>
              <a:rPr lang="en-US" altLang="ko-KR" sz="1000" dirty="0"/>
              <a:t> outcome&lt;-'</a:t>
            </a:r>
            <a:r>
              <a:rPr lang="en-US" altLang="ko-KR" sz="1000" dirty="0" err="1"/>
              <a:t>Losser</a:t>
            </a:r>
            <a:r>
              <a:rPr lang="en-US" altLang="ko-KR" sz="1000" dirty="0"/>
              <a:t>!'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if(</a:t>
            </a:r>
            <a:r>
              <a:rPr lang="en-US" altLang="ko-KR" sz="1000" dirty="0" err="1"/>
              <a:t>print_games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cat(paste('Guess: ',guess,</a:t>
            </a:r>
          </a:p>
          <a:p>
            <a:r>
              <a:rPr lang="en-US" altLang="ko-KR" sz="1000" dirty="0"/>
              <a:t> '\</a:t>
            </a:r>
            <a:r>
              <a:rPr lang="en-US" altLang="ko-KR" sz="1000" dirty="0" err="1"/>
              <a:t>nRevealed</a:t>
            </a:r>
            <a:r>
              <a:rPr lang="en-US" altLang="ko-KR" sz="1000" dirty="0"/>
              <a:t>: ',reveal,</a:t>
            </a:r>
          </a:p>
          <a:p>
            <a:r>
              <a:rPr lang="en-US" altLang="ko-KR" sz="1000" dirty="0"/>
              <a:t> '\</a:t>
            </a:r>
            <a:r>
              <a:rPr lang="en-US" altLang="ko-KR" sz="1000" dirty="0" err="1"/>
              <a:t>nSelection</a:t>
            </a:r>
            <a:r>
              <a:rPr lang="en-US" altLang="ko-KR" sz="1000" dirty="0"/>
              <a:t>: ',select,</a:t>
            </a:r>
          </a:p>
          <a:p>
            <a:r>
              <a:rPr lang="en-US" altLang="ko-KR" sz="1000" dirty="0"/>
              <a:t> '\</a:t>
            </a:r>
            <a:r>
              <a:rPr lang="en-US" altLang="ko-KR" sz="1000" dirty="0" err="1"/>
              <a:t>nPrize</a:t>
            </a:r>
            <a:r>
              <a:rPr lang="en-US" altLang="ko-KR" sz="1000" dirty="0"/>
              <a:t> door: ',prize,</a:t>
            </a:r>
          </a:p>
          <a:p>
            <a:r>
              <a:rPr lang="en-US" altLang="ko-KR" sz="1000" dirty="0"/>
              <a:t> '\</a:t>
            </a:r>
            <a:r>
              <a:rPr lang="en-US" altLang="ko-KR" sz="1000" dirty="0" err="1"/>
              <a:t>n',outcome</a:t>
            </a:r>
            <a:r>
              <a:rPr lang="en-US" altLang="ko-KR" sz="1000" dirty="0"/>
              <a:t>,'\n\n',</a:t>
            </a:r>
            <a:r>
              <a:rPr lang="en-US" altLang="ko-KR" sz="1000" dirty="0" err="1"/>
              <a:t>sep</a:t>
            </a:r>
            <a:r>
              <a:rPr lang="en-US" altLang="ko-KR" sz="1000" dirty="0"/>
              <a:t>=''))</a:t>
            </a:r>
          </a:p>
          <a:p>
            <a:r>
              <a:rPr lang="en-US" altLang="ko-KR" sz="1000" dirty="0"/>
              <a:t> }</a:t>
            </a:r>
          </a:p>
          <a:p>
            <a:r>
              <a:rPr lang="en-US" altLang="ko-KR" sz="1000" dirty="0"/>
              <a:t> cat(paste('Using the ',</a:t>
            </a:r>
            <a:r>
              <a:rPr lang="en-US" altLang="ko-KR" sz="1000" dirty="0" err="1"/>
              <a:t>strat</a:t>
            </a:r>
            <a:r>
              <a:rPr lang="en-US" altLang="ko-KR" sz="1000" dirty="0"/>
              <a:t>,' strategy, your win percentage was ',win/N*100,'%\n',</a:t>
            </a:r>
            <a:r>
              <a:rPr lang="en-US" altLang="ko-KR" sz="1000" dirty="0" err="1"/>
              <a:t>sep</a:t>
            </a:r>
            <a:r>
              <a:rPr lang="en-US" altLang="ko-KR" sz="1000" dirty="0"/>
              <a:t>='')) #Print the win percentage of your strategy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xmlns="" val="19225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211" y="892306"/>
            <a:ext cx="7881112" cy="512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329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399644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2834" y="34290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베이스의정리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1331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조건부확률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1"/>
            <a:ext cx="4623488" cy="143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61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07249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25" y="1000108"/>
            <a:ext cx="857891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5918" y="908720"/>
            <a:ext cx="8569325" cy="46893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데이터 집합이란</a:t>
            </a:r>
            <a:r>
              <a:rPr lang="en-US" altLang="ko-KR" sz="2000" b="0" dirty="0" smtClean="0">
                <a:ea typeface="HY헤드라인M" pitchFamily="18" charset="-127"/>
              </a:rPr>
              <a:t>?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ko-KR" altLang="en-US" sz="2000" b="0" dirty="0" smtClean="0">
                <a:ea typeface="HY헤드라인M" pitchFamily="18" charset="-127"/>
              </a:rPr>
              <a:t>속성들</a:t>
            </a:r>
            <a:r>
              <a:rPr lang="en-US" altLang="ko-KR" sz="2000" b="0" dirty="0" smtClean="0">
                <a:ea typeface="HY헤드라인M" pitchFamily="18" charset="-127"/>
              </a:rPr>
              <a:t>(attributes)</a:t>
            </a:r>
            <a:r>
              <a:rPr lang="ko-KR" altLang="en-US" sz="2000" b="0" dirty="0" smtClean="0">
                <a:ea typeface="HY헤드라인M" pitchFamily="18" charset="-127"/>
              </a:rPr>
              <a:t> 로 구성된 데이터 객체들</a:t>
            </a:r>
            <a:r>
              <a:rPr lang="en-US" altLang="ko-KR" sz="2000" b="0" dirty="0" smtClean="0">
                <a:ea typeface="HY헤드라인M" pitchFamily="18" charset="-127"/>
              </a:rPr>
              <a:t>(data objects)</a:t>
            </a:r>
            <a:r>
              <a:rPr lang="ko-KR" altLang="en-US" sz="2000" b="0" dirty="0" smtClean="0">
                <a:ea typeface="HY헤드라인M" pitchFamily="18" charset="-127"/>
              </a:rPr>
              <a:t>의 모임</a:t>
            </a:r>
            <a:r>
              <a:rPr lang="en-US" altLang="ko-KR" sz="2000" b="0" dirty="0" smtClean="0">
                <a:ea typeface="HY헤드라인M" pitchFamily="18" charset="-127"/>
              </a:rPr>
              <a:t/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2000" b="0" dirty="0" smtClean="0">
                <a:ea typeface="HY헤드라인M" pitchFamily="18" charset="-127"/>
              </a:rPr>
              <a:t>(Collection of data objects and their attributes)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객체는 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</a:rPr>
              <a:t>레코드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</a:rPr>
              <a:t>점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err="1">
                <a:solidFill>
                  <a:srgbClr val="000000"/>
                </a:solidFill>
                <a:ea typeface="HY헤드라인M" pitchFamily="18" charset="-127"/>
              </a:rPr>
              <a:t>엔티티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err="1">
                <a:solidFill>
                  <a:srgbClr val="000000"/>
                </a:solidFill>
                <a:ea typeface="HY헤드라인M" pitchFamily="18" charset="-127"/>
              </a:rPr>
              <a:t>인스턴스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</a:rPr>
              <a:t> 등으로 불리기도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함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속성은 변수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(variable),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필드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특성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특징 등으로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불리기도 함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속성이란</a:t>
            </a:r>
            <a:r>
              <a:rPr lang="en-US" altLang="ko-KR" sz="2000" b="0" dirty="0" smtClean="0">
                <a:ea typeface="HY헤드라인M" pitchFamily="18" charset="-127"/>
              </a:rPr>
              <a:t>? 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ko-KR" altLang="en-US" sz="2000" b="0" dirty="0" smtClean="0">
                <a:ea typeface="HY헤드라인M" pitchFamily="18" charset="-127"/>
              </a:rPr>
              <a:t>어떤 객체의 성질</a:t>
            </a:r>
            <a:r>
              <a:rPr lang="en-US" altLang="ko-KR" sz="2000" b="0" dirty="0" smtClean="0">
                <a:ea typeface="HY헤드라인M" pitchFamily="18" charset="-127"/>
              </a:rPr>
              <a:t>/</a:t>
            </a:r>
            <a:r>
              <a:rPr lang="ko-KR" altLang="en-US" sz="2000" b="0" dirty="0" smtClean="0">
                <a:ea typeface="HY헤드라인M" pitchFamily="18" charset="-127"/>
              </a:rPr>
              <a:t>특징</a:t>
            </a:r>
            <a:r>
              <a:rPr lang="en-US" altLang="ko-KR" sz="2000" b="0" dirty="0" smtClean="0">
                <a:ea typeface="HY헤드라인M" pitchFamily="18" charset="-127"/>
              </a:rPr>
              <a:t>(property or characteristic)</a:t>
            </a:r>
            <a:r>
              <a:rPr lang="ko-KR" altLang="en-US" sz="2000" b="0" dirty="0" smtClean="0">
                <a:ea typeface="HY헤드라인M" pitchFamily="18" charset="-127"/>
              </a:rPr>
              <a:t>을 나타냄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속성의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사람의 경우 이름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눈 색깔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나라의 경우 언어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종교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평균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기온 등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7778" y="231031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데이터란</a:t>
            </a:r>
            <a:r>
              <a:rPr lang="en-US" altLang="ko-KR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무엇인가</a:t>
            </a:r>
            <a:r>
              <a:rPr lang="en-US" altLang="ko-KR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</a:t>
            </a:r>
            <a:endParaRPr lang="ko-KR" altLang="en-US" sz="2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33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5252" y="2539101"/>
            <a:ext cx="7694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So, what are these wondrous </a:t>
            </a:r>
            <a:r>
              <a:rPr lang="en-US" altLang="ko-KR" i="1" dirty="0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 functions and how do they work? I think the best way to figure out anything in R is to learn by experimentation, using embarrassingly trivial data and functions.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919" y="106551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 any R Q&amp;A site, you’ll frequently see an exchange like this one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i="1" dirty="0"/>
              <a:t>Q: How can I use a loop to […insert task here…] 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i="1" dirty="0"/>
              <a:t>A: Don’t. </a:t>
            </a:r>
            <a:r>
              <a:rPr lang="en-US" altLang="ko-KR" i="1" dirty="0" smtClean="0"/>
              <a:t>                Use </a:t>
            </a:r>
            <a:r>
              <a:rPr lang="en-US" altLang="ko-KR" i="1" dirty="0"/>
              <a:t>one of the apply functions.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7976" y="40170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A brief introduction to “apply” in 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743" y="3645024"/>
            <a:ext cx="782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??apply</a:t>
            </a:r>
            <a:endParaRPr lang="ko-KR" altLang="en-US" sz="2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7567683"/>
              </p:ext>
            </p:extLst>
          </p:nvPr>
        </p:nvGraphicFramePr>
        <p:xfrm>
          <a:off x="755576" y="4437112"/>
          <a:ext cx="8229600" cy="2221992"/>
        </p:xfrm>
        <a:graphic>
          <a:graphicData uri="http://schemas.openxmlformats.org/drawingml/2006/table">
            <a:tbl>
              <a:tblPr/>
              <a:tblGrid>
                <a:gridCol w="216024"/>
                <a:gridCol w="8013576"/>
              </a:tblGrid>
              <a:tr h="222199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altLang="ko-KR" sz="14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en-US" altLang="ko-KR" sz="14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en-US" altLang="ko-KR" sz="14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en-US" altLang="ko-KR" sz="14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4</a:t>
                      </a:r>
                    </a:p>
                    <a:p>
                      <a:pPr algn="r" rtl="0" fontAlgn="base"/>
                      <a:r>
                        <a:rPr lang="en-US" altLang="ko-KR" sz="14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5</a:t>
                      </a:r>
                    </a:p>
                    <a:p>
                      <a:pPr algn="r" rtl="0" fontAlgn="base"/>
                      <a:r>
                        <a:rPr lang="en-US" altLang="ko-KR" sz="14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6</a:t>
                      </a:r>
                    </a:p>
                    <a:p>
                      <a:pPr algn="r" rtl="0" fontAlgn="base"/>
                      <a:r>
                        <a:rPr lang="en-US" altLang="ko-KR" sz="14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/>
                        </a:rPr>
                        <a:t>base::apply             </a:t>
                      </a:r>
                      <a:r>
                        <a:rPr lang="en-US" sz="1400" b="0" i="0" dirty="0" err="1">
                          <a:effectLst/>
                          <a:latin typeface="Consolas"/>
                        </a:rPr>
                        <a:t>Apply</a:t>
                      </a:r>
                      <a:r>
                        <a:rPr lang="en-US" sz="1400" b="0" i="0" dirty="0">
                          <a:effectLst/>
                          <a:latin typeface="Consolas"/>
                        </a:rPr>
                        <a:t> Functions Over Array Margins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/>
                        </a:rPr>
                        <a:t>base::by                Apply a Function to a Data Frame Split by Factors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/>
                        </a:rPr>
                        <a:t>base::</a:t>
                      </a:r>
                      <a:r>
                        <a:rPr lang="en-US" sz="1400" b="0" i="0" dirty="0" err="1">
                          <a:effectLst/>
                          <a:latin typeface="Consolas"/>
                        </a:rPr>
                        <a:t>eapply</a:t>
                      </a:r>
                      <a:r>
                        <a:rPr lang="en-US" sz="1400" b="0" i="0" dirty="0">
                          <a:effectLst/>
                          <a:latin typeface="Consolas"/>
                        </a:rPr>
                        <a:t>            Apply a Function Over Values in an Environment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/>
                        </a:rPr>
                        <a:t>base::</a:t>
                      </a:r>
                      <a:r>
                        <a:rPr lang="en-US" sz="1400" b="0" i="0" dirty="0" err="1">
                          <a:effectLst/>
                          <a:latin typeface="Consolas"/>
                        </a:rPr>
                        <a:t>lapply</a:t>
                      </a:r>
                      <a:r>
                        <a:rPr lang="en-US" sz="1400" b="0" i="0" dirty="0">
                          <a:effectLst/>
                          <a:latin typeface="Consolas"/>
                        </a:rPr>
                        <a:t>            Apply a Function over a List or Vector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/>
                        </a:rPr>
                        <a:t>base::</a:t>
                      </a:r>
                      <a:r>
                        <a:rPr lang="en-US" sz="1400" b="0" i="0" dirty="0" err="1">
                          <a:effectLst/>
                          <a:latin typeface="Consolas"/>
                        </a:rPr>
                        <a:t>mapply</a:t>
                      </a:r>
                      <a:r>
                        <a:rPr lang="en-US" sz="1400" b="0" i="0" dirty="0">
                          <a:effectLst/>
                          <a:latin typeface="Consolas"/>
                        </a:rPr>
                        <a:t>            Apply a Function to Multiple List or Vector Arguments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/>
                        </a:rPr>
                        <a:t>base::</a:t>
                      </a:r>
                      <a:r>
                        <a:rPr lang="en-US" sz="1400" b="0" i="0" dirty="0" err="1">
                          <a:effectLst/>
                          <a:latin typeface="Consolas"/>
                        </a:rPr>
                        <a:t>rapply</a:t>
                      </a:r>
                      <a:r>
                        <a:rPr lang="en-US" sz="1400" b="0" i="0" dirty="0">
                          <a:effectLst/>
                          <a:latin typeface="Consolas"/>
                        </a:rPr>
                        <a:t>            Recursively Apply a Function to a List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/>
                        </a:rPr>
                        <a:t>base::</a:t>
                      </a:r>
                      <a:r>
                        <a:rPr lang="en-US" sz="1400" b="0" i="0" dirty="0" err="1">
                          <a:effectLst/>
                          <a:latin typeface="Consolas"/>
                        </a:rPr>
                        <a:t>tapply</a:t>
                      </a:r>
                      <a:r>
                        <a:rPr lang="en-US" sz="1400" b="0" i="0" dirty="0">
                          <a:effectLst/>
                          <a:latin typeface="Consolas"/>
                        </a:rPr>
                        <a:t>            Apply a Function Over a Ragged Array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34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707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속성 값은 속성에 부여되는 수치나 심볼을 의미함</a:t>
            </a:r>
            <a:r>
              <a:rPr lang="en-US" altLang="ko-KR" sz="2000" b="0" dirty="0" smtClean="0">
                <a:ea typeface="HY헤드라인M" pitchFamily="18" charset="-127"/>
              </a:rPr>
              <a:t/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2000" b="0" dirty="0" smtClean="0">
                <a:ea typeface="HY헤드라인M" pitchFamily="18" charset="-127"/>
              </a:rPr>
              <a:t>(Attribute values are numbers or symbols assigned to an attribute.)</a:t>
            </a: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속성 </a:t>
            </a:r>
            <a:r>
              <a:rPr lang="en-US" altLang="ko-KR" sz="2000" b="0" dirty="0" smtClean="0">
                <a:ea typeface="HY헤드라인M" pitchFamily="18" charset="-127"/>
              </a:rPr>
              <a:t>vs. </a:t>
            </a:r>
            <a:r>
              <a:rPr lang="ko-KR" altLang="en-US" sz="2000" b="0" dirty="0" smtClean="0">
                <a:ea typeface="HY헤드라인M" pitchFamily="18" charset="-127"/>
              </a:rPr>
              <a:t>속성 값</a:t>
            </a:r>
            <a:r>
              <a:rPr lang="en-US" altLang="ko-KR" sz="2000" b="0" dirty="0" smtClean="0">
                <a:ea typeface="HY헤드라인M" pitchFamily="18" charset="-127"/>
              </a:rPr>
              <a:t>?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동일한 속성이라 할지라도 다른 속성 값이 부여될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801688" lvl="2" indent="-2667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 typeface="Symbol" panose="05050102010706020507" pitchFamily="18" charset="2"/>
              <a:buChar char="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예제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(height)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는 미터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(meter)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혹은 피트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(feet)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로 측정될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다른 속성이라 할지라도 같은 속성 값이 부여될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</a:p>
          <a:p>
            <a:pPr marL="801688" lvl="2" indent="-2667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 typeface="Symbol" panose="05050102010706020507" pitchFamily="18" charset="2"/>
              <a:buChar char="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학번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(ID)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과 나이는 모두 정수 값을 가진다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 </a:t>
            </a:r>
          </a:p>
          <a:p>
            <a:pPr marL="801688" lvl="2" indent="-2667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 typeface="Symbol" panose="05050102010706020507" pitchFamily="18" charset="2"/>
              <a:buChar char="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그러나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속성의 특징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(property)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은 다를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 </a:t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예를 들어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ID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는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8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자리 정수이고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나이는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0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이상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200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이하 등의 제한이 있을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3850" y="260648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속성 값 </a:t>
            </a:r>
            <a:r>
              <a:rPr lang="en-US" altLang="ko-KR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(Attribute Values)</a:t>
            </a:r>
            <a:endParaRPr lang="ko-KR" altLang="en-US" sz="2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3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5536" y="783654"/>
            <a:ext cx="8569325" cy="6074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범주적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정성적</a:t>
            </a:r>
            <a:r>
              <a:rPr lang="en-US" altLang="ko-KR" sz="2000" b="0" dirty="0" smtClean="0">
                <a:ea typeface="HY헤드라인M" pitchFamily="18" charset="-127"/>
              </a:rPr>
              <a:t>)</a:t>
            </a:r>
            <a:r>
              <a:rPr lang="ko-KR" altLang="en-US" sz="2000" b="0" dirty="0" smtClean="0">
                <a:ea typeface="HY헤드라인M" pitchFamily="18" charset="-127"/>
              </a:rPr>
              <a:t> 속성</a:t>
            </a:r>
            <a:r>
              <a:rPr lang="en-US" altLang="ko-KR" sz="2000" b="0" dirty="0" smtClean="0">
                <a:ea typeface="HY헤드라인M" pitchFamily="18" charset="-127"/>
              </a:rPr>
              <a:t>(categorical attributes)</a:t>
            </a:r>
            <a:r>
              <a:rPr lang="ko-KR" altLang="en-US" sz="2000" b="0" dirty="0" smtClean="0">
                <a:ea typeface="HY헤드라인M" pitchFamily="18" charset="-127"/>
              </a:rPr>
              <a:t> </a:t>
            </a:r>
            <a:r>
              <a:rPr lang="en-US" altLang="ko-KR" sz="2000" b="0" dirty="0" smtClean="0">
                <a:ea typeface="HY헤드라인M" pitchFamily="18" charset="-127"/>
              </a:rPr>
              <a:t>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명목형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이름형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nominal):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상이한 이름들을 나타내며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객체를 구분하는데 사용한다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801688" lvl="2" indent="-2667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 typeface="Symbol" panose="05050102010706020507" pitchFamily="18" charset="2"/>
              <a:buChar char="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학번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눈동자 색깔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우편번호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서열형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순서형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ordinal):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객체의 순서를 부여할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</a:p>
          <a:p>
            <a:pPr marL="801688" lvl="2" indent="-2667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 typeface="Symbol" panose="05050102010706020507" pitchFamily="18" charset="2"/>
              <a:buChar char="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광석의 경도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수박의 등급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도로 번호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수</a:t>
            </a:r>
            <a:r>
              <a:rPr lang="ko-KR" altLang="en-US" sz="2000" b="0" dirty="0">
                <a:solidFill>
                  <a:srgbClr val="000000"/>
                </a:solidFill>
                <a:ea typeface="HY헤드라인M" pitchFamily="18" charset="-127"/>
              </a:rPr>
              <a:t>치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적</a:t>
            </a:r>
            <a:r>
              <a:rPr lang="en-US" altLang="ko-KR" sz="2000" b="0" dirty="0">
                <a:solidFill>
                  <a:srgbClr val="000000"/>
                </a:solidFill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정량적</a:t>
            </a:r>
            <a:r>
              <a:rPr lang="en-US" altLang="ko-KR" sz="2000" b="0" dirty="0">
                <a:solidFill>
                  <a:srgbClr val="000000"/>
                </a:solidFill>
                <a:ea typeface="HY헤드라인M" pitchFamily="18" charset="-127"/>
              </a:rPr>
              <a:t>)</a:t>
            </a:r>
            <a:r>
              <a:rPr lang="ko-KR" altLang="en-US" sz="2000" b="0" dirty="0">
                <a:solidFill>
                  <a:srgbClr val="000000"/>
                </a:solidFill>
                <a:ea typeface="HY헤드라인M" pitchFamily="18" charset="-127"/>
              </a:rPr>
              <a:t> 속성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(numerical </a:t>
            </a:r>
            <a:r>
              <a:rPr lang="en-US" altLang="ko-KR" sz="2000" b="0" dirty="0">
                <a:solidFill>
                  <a:srgbClr val="000000"/>
                </a:solidFill>
                <a:ea typeface="HY헤드라인M" pitchFamily="18" charset="-127"/>
              </a:rPr>
              <a:t>attributes)</a:t>
            </a:r>
            <a:r>
              <a:rPr lang="ko-KR" altLang="en-US" sz="2000" b="0" dirty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a typeface="HY헤드라인M" pitchFamily="18" charset="-127"/>
              </a:rPr>
              <a:t>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구간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(interval):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속성 값들간의 차이가 의미가 있으며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측정의 단위가 존재한다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</a:p>
          <a:p>
            <a:pPr marL="801688" lvl="2" indent="-2667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 typeface="Symbol" panose="05050102010706020507" pitchFamily="18" charset="2"/>
              <a:buChar char="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달력의 날짜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섭씨 및 화씨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</a:b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기준 온도 대비 상대적 온도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)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비율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(ratio):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속성 값들간의 차이와 비율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모두가 의미가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</a:p>
          <a:p>
            <a:pPr marL="801688" lvl="2" indent="-2667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 typeface="Symbol" panose="05050102010706020507" pitchFamily="18" charset="2"/>
              <a:buChar char="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길이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시간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카운트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절대온도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5536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속성의 타입 </a:t>
            </a:r>
            <a:r>
              <a:rPr lang="en-US" altLang="ko-KR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(Types of Attributes)</a:t>
            </a:r>
            <a:endParaRPr lang="ko-KR" altLang="en-US" sz="2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419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827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속성의 특</a:t>
            </a:r>
            <a:r>
              <a:rPr lang="ko-KR" altLang="en-US" sz="2000" b="0" dirty="0">
                <a:ea typeface="HY헤드라인M" pitchFamily="18" charset="-127"/>
              </a:rPr>
              <a:t>징</a:t>
            </a:r>
            <a:r>
              <a:rPr lang="ko-KR" altLang="en-US" sz="2000" b="0" dirty="0" smtClean="0">
                <a:ea typeface="HY헤드라인M" pitchFamily="18" charset="-127"/>
              </a:rPr>
              <a:t>을 기술하기 위한 성질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구분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(distinctness): 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  <a:sym typeface="Symbol"/>
              </a:rPr>
              <a:t>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,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   (  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순서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(order):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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 ,  , 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덧셈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(addition):  , 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곱</a:t>
            </a:r>
            <a:r>
              <a:rPr lang="ko-KR" altLang="en-US" b="0" dirty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(multiplication):  , 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상기 성질에 의한 속성 값들의 특징</a:t>
            </a:r>
            <a:r>
              <a:rPr lang="en-US" altLang="ko-KR" sz="2000" b="0" dirty="0" smtClean="0">
                <a:ea typeface="HY헤드라인M" pitchFamily="18" charset="-127"/>
              </a:rPr>
              <a:t>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명목형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(nominal):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구분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순서형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(ordinal):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구분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순서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범위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(interval):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구분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순서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덧셈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비율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(ratio):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구분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순서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덧셈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곱셈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1520" y="188130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속성 값의 특징</a:t>
            </a:r>
            <a:r>
              <a:rPr lang="en-US" altLang="ko-KR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(Properties)</a:t>
            </a:r>
            <a:endParaRPr lang="ko-KR" altLang="en-US" sz="2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682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18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이산 속성 </a:t>
            </a:r>
            <a:r>
              <a:rPr lang="en-US" altLang="ko-KR" sz="2000" b="0" dirty="0" smtClean="0">
                <a:ea typeface="HY헤드라인M" pitchFamily="18" charset="-127"/>
              </a:rPr>
              <a:t>(Discrete Attribute)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셀 수 있는 값들의 유한 또는 무한 집합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우편번호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카운트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문서 집합에 포함된 단어들의 집합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주로 정수 변수로 표현함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Symbol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이진 속성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(binary attribute)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은 이산 속성의 특수한 형태임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연속 속성 </a:t>
            </a:r>
            <a:r>
              <a:rPr lang="en-US" altLang="ko-KR" sz="2000" b="0" dirty="0" smtClean="0">
                <a:ea typeface="HY헤드라인M" pitchFamily="18" charset="-127"/>
              </a:rPr>
              <a:t>(Continuous Attribute)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속성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값으로 실수를 가짐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온도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무게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연속 속성은 일반적으로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부동소숫점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변수로 표현됨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(</a:t>
            </a: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그러나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엄밀하게 말해서 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/>
            </a:r>
            <a:b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</a:b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부동소수점 변수도 이산 속성임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  <a:sym typeface="Wingdings" pitchFamily="2" charset="2"/>
              </a:rPr>
              <a:t>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1520" y="163512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이산 및 연속 속성</a:t>
            </a:r>
            <a:endParaRPr lang="ko-KR" altLang="en-US" sz="2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527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67544" y="649133"/>
            <a:ext cx="8569325" cy="5821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ea typeface="HY헤드라인M" pitchFamily="18" charset="-127"/>
              </a:rPr>
              <a:t>레코드 </a:t>
            </a:r>
            <a:r>
              <a:rPr lang="ko-KR" altLang="en-US" sz="2000" b="0" dirty="0" smtClean="0">
                <a:ea typeface="HY헤드라인M" pitchFamily="18" charset="-127"/>
              </a:rPr>
              <a:t>기반 데이터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데이터 행렬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(Data Matrix)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문서 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(Document Data)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트랜잭션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(Transaction Data)</a:t>
            </a: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ea typeface="HY헤드라인M" pitchFamily="18" charset="-127"/>
              </a:rPr>
              <a:t>그래프</a:t>
            </a:r>
            <a:r>
              <a:rPr lang="en-US" altLang="ko-KR" sz="2000" b="0" dirty="0" smtClean="0">
                <a:solidFill>
                  <a:srgbClr val="0000CC"/>
                </a:solidFill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ea typeface="HY헤드라인M" pitchFamily="18" charset="-127"/>
              </a:rPr>
              <a:t>기반 데이터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World Wide Web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Molecular Structures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 err="1" smtClean="0">
                <a:solidFill>
                  <a:srgbClr val="0000CC"/>
                </a:solidFill>
                <a:ea typeface="HY헤드라인M" pitchFamily="18" charset="-127"/>
              </a:rPr>
              <a:t>서열</a:t>
            </a:r>
            <a:r>
              <a:rPr lang="ko-KR" altLang="en-US" sz="2000" b="0" dirty="0" err="1">
                <a:solidFill>
                  <a:srgbClr val="0000CC"/>
                </a:solidFill>
                <a:ea typeface="HY헤드라인M" pitchFamily="18" charset="-127"/>
              </a:rPr>
              <a:t>형</a:t>
            </a:r>
            <a:r>
              <a:rPr lang="en-US" altLang="ko-KR" sz="2000" b="0" dirty="0" smtClean="0">
                <a:solidFill>
                  <a:srgbClr val="0000CC"/>
                </a:solidFill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데이터 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(Ordered Data)</a:t>
            </a:r>
            <a:endParaRPr lang="en-US" altLang="ko-KR" sz="20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공간 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(Spatial Data)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시간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(Temporal Data)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순차 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(Sequential Data)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유전자 시퀀스 데이터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(Genetic Sequence Data)</a:t>
            </a:r>
            <a:endParaRPr lang="en-US" altLang="ko-KR" b="0" dirty="0" smtClean="0">
              <a:solidFill>
                <a:schemeClr val="bg1">
                  <a:lumMod val="50000"/>
                </a:schemeClr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528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 집합의 타입 </a:t>
            </a:r>
            <a:r>
              <a:rPr lang="en-US" altLang="ko-KR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(Types of Data Sets)</a:t>
            </a:r>
            <a:endParaRPr lang="ko-KR" altLang="en-US" sz="2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747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87337" y="801170"/>
            <a:ext cx="8569325" cy="5711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>
                <a:solidFill>
                  <a:srgbClr val="0000CC"/>
                </a:solidFill>
                <a:ea typeface="HY헤드라인M" pitchFamily="18" charset="-127"/>
              </a:rPr>
              <a:t>차원</a:t>
            </a:r>
            <a:r>
              <a:rPr lang="ko-KR" altLang="en-US" sz="2000" b="0" dirty="0" smtClean="0">
                <a:ea typeface="HY헤드라인M" pitchFamily="18" charset="-127"/>
              </a:rPr>
              <a:t> </a:t>
            </a:r>
            <a:r>
              <a:rPr lang="en-US" altLang="ko-KR" sz="2000" b="0" dirty="0" smtClean="0">
                <a:ea typeface="HY헤드라인M" pitchFamily="18" charset="-127"/>
              </a:rPr>
              <a:t>(Dimensionality)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객체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레코드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를 구성하는 속성의 수이다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고차원인 경우 차원의 저주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(curse of dimensionality)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문제를 일으키며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, </a:t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</a:b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이의 해결을 위해 차원 감소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(dimensionality reduction)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를 사용한다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Symbol"/>
              </a:rPr>
              <a:t>. </a:t>
            </a:r>
          </a:p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>
                <a:solidFill>
                  <a:srgbClr val="0000CC"/>
                </a:solidFill>
                <a:ea typeface="HY헤드라인M" pitchFamily="18" charset="-127"/>
              </a:rPr>
              <a:t>희소성</a:t>
            </a:r>
            <a:r>
              <a:rPr lang="ko-KR" altLang="en-US" sz="2000" b="0" dirty="0" smtClean="0">
                <a:ea typeface="HY헤드라인M" pitchFamily="18" charset="-127"/>
              </a:rPr>
              <a:t> 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en-US" altLang="ko-KR" sz="2000" b="0" dirty="0" err="1" smtClean="0">
                <a:ea typeface="HY헤드라인M" pitchFamily="18" charset="-127"/>
              </a:rPr>
              <a:t>Sparsity</a:t>
            </a:r>
            <a:r>
              <a:rPr lang="en-US" altLang="ko-KR" sz="2000" b="0" dirty="0" smtClean="0">
                <a:ea typeface="HY헤드라인M" pitchFamily="18" charset="-127"/>
              </a:rPr>
              <a:t>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객체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대부분이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0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인 값을 갖는 경우를 말한다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주로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1%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이내만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0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이 아닌 값을 가지면 희소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(sparse)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하다 말한다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카운트 등을 사용하여 데이터를 표현한다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</a:tabLst>
            </a:pPr>
            <a:r>
              <a:rPr lang="ko-KR" altLang="en-US" sz="2000" b="0" dirty="0">
                <a:solidFill>
                  <a:srgbClr val="0000CC"/>
                </a:solidFill>
                <a:ea typeface="HY헤드라인M" pitchFamily="18" charset="-127"/>
              </a:rPr>
              <a:t>해상도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(Resolution)</a:t>
            </a:r>
            <a:endParaRPr lang="en-US" altLang="ko-KR" sz="20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패턴은 스케일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(scale),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즉 해상도에 따라 달라질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지구 표면은 미터 단위로 표현하면 평평하지 않으나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수십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Km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단위로 표현하면 상대적으로 매우 매끈하다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9113" y="163512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 집합의 일반적 특징</a:t>
            </a:r>
            <a:endParaRPr lang="ko-KR" altLang="en-US" sz="2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383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8680"/>
            <a:ext cx="8352928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3548" y="71940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kernlab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data(spam)</a:t>
            </a:r>
          </a:p>
          <a:p>
            <a:endParaRPr lang="en-US" altLang="ko-KR" dirty="0"/>
          </a:p>
          <a:p>
            <a:r>
              <a:rPr lang="en-US" altLang="ko-KR" dirty="0"/>
              <a:t>plot(density(</a:t>
            </a:r>
            <a:r>
              <a:rPr lang="en-US" altLang="ko-KR" dirty="0" err="1"/>
              <a:t>spam$your</a:t>
            </a:r>
            <a:r>
              <a:rPr lang="en-US" altLang="ko-KR" dirty="0"/>
              <a:t>[</a:t>
            </a:r>
            <a:r>
              <a:rPr lang="en-US" altLang="ko-KR" dirty="0" err="1"/>
              <a:t>spam$type</a:t>
            </a:r>
            <a:r>
              <a:rPr lang="en-US" altLang="ko-KR" dirty="0"/>
              <a:t>=="</a:t>
            </a:r>
            <a:r>
              <a:rPr lang="en-US" altLang="ko-KR" dirty="0" err="1"/>
              <a:t>nonspam</a:t>
            </a:r>
            <a:r>
              <a:rPr lang="en-US" altLang="ko-KR" dirty="0"/>
              <a:t>"]),col="</a:t>
            </a:r>
            <a:r>
              <a:rPr lang="en-US" altLang="ko-KR" dirty="0" err="1"/>
              <a:t>blue",main</a:t>
            </a:r>
            <a:r>
              <a:rPr lang="en-US" altLang="ko-KR" dirty="0"/>
              <a:t>="",</a:t>
            </a:r>
            <a:r>
              <a:rPr lang="en-US" altLang="ko-KR" dirty="0" err="1"/>
              <a:t>xlab</a:t>
            </a:r>
            <a:r>
              <a:rPr lang="en-US" altLang="ko-KR" dirty="0"/>
              <a:t>="your </a:t>
            </a:r>
            <a:r>
              <a:rPr lang="ko-KR" altLang="en-US" dirty="0"/>
              <a:t>단어빈도</a:t>
            </a:r>
            <a:r>
              <a:rPr lang="en-US" altLang="ko-KR" dirty="0" smtClean="0"/>
              <a:t>")</a:t>
            </a:r>
          </a:p>
          <a:p>
            <a:r>
              <a:rPr lang="en-US" altLang="ko-KR" dirty="0"/>
              <a:t>lines(density(</a:t>
            </a:r>
            <a:r>
              <a:rPr lang="en-US" altLang="ko-KR" dirty="0" err="1"/>
              <a:t>spam$your</a:t>
            </a:r>
            <a:r>
              <a:rPr lang="en-US" altLang="ko-KR" dirty="0"/>
              <a:t>[</a:t>
            </a:r>
            <a:r>
              <a:rPr lang="en-US" altLang="ko-KR" dirty="0" err="1"/>
              <a:t>spam$type</a:t>
            </a:r>
            <a:r>
              <a:rPr lang="en-US" altLang="ko-KR" dirty="0"/>
              <a:t>=="spam"]),col="red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/>
              <a:t>abline</a:t>
            </a:r>
            <a:r>
              <a:rPr lang="en-US" altLang="ko-KR" dirty="0"/>
              <a:t>(v=0.5,col="black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r>
              <a:rPr lang="en-US" altLang="ko-KR" dirty="0" err="1"/>
              <a:t>predic</a:t>
            </a:r>
            <a:r>
              <a:rPr lang="en-US" altLang="ko-KR" dirty="0"/>
              <a:t> &lt;-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spam$your</a:t>
            </a:r>
            <a:r>
              <a:rPr lang="en-US" altLang="ko-KR" dirty="0"/>
              <a:t> &gt; 0.5,"spam","nonspam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accu</a:t>
            </a:r>
            <a:r>
              <a:rPr lang="en-US" altLang="ko-KR" dirty="0" smtClean="0"/>
              <a:t> &lt;- table(</a:t>
            </a:r>
            <a:r>
              <a:rPr lang="en-US" altLang="ko-KR" dirty="0" err="1" smtClean="0"/>
              <a:t>predic,spam$type</a:t>
            </a:r>
            <a:r>
              <a:rPr lang="en-US" altLang="ko-KR" dirty="0" smtClean="0"/>
              <a:t>)/length(</a:t>
            </a:r>
            <a:r>
              <a:rPr lang="en-US" altLang="ko-KR" dirty="0" err="1" smtClean="0"/>
              <a:t>spam$type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accuracy &lt;- </a:t>
            </a:r>
            <a:r>
              <a:rPr lang="en-US" altLang="ko-KR" dirty="0" err="1" smtClean="0"/>
              <a:t>accu</a:t>
            </a:r>
            <a:r>
              <a:rPr lang="en-US" altLang="ko-KR" dirty="0" smtClean="0"/>
              <a:t>[1,1]+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[2,2]</a:t>
            </a:r>
          </a:p>
        </p:txBody>
      </p:sp>
    </p:spTree>
    <p:extLst>
      <p:ext uri="{BB962C8B-B14F-4D97-AF65-F5344CB8AC3E}">
        <p14:creationId xmlns:p14="http://schemas.microsoft.com/office/powerpoint/2010/main" xmlns="" val="37914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8680"/>
            <a:ext cx="8352928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3548" y="71940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set.seed</a:t>
            </a:r>
            <a:r>
              <a:rPr lang="en-US" altLang="ko-KR" dirty="0" smtClean="0"/>
              <a:t>(1234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en-US" altLang="ko-KR" dirty="0" smtClean="0"/>
              <a:t>par(mar=c(0,0,0,0</a:t>
            </a:r>
            <a:r>
              <a:rPr lang="en-US" altLang="ko-KR" dirty="0"/>
              <a:t>)) </a:t>
            </a:r>
          </a:p>
          <a:p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err="1"/>
              <a:t>rnorm</a:t>
            </a:r>
            <a:r>
              <a:rPr lang="en-US" altLang="ko-KR" dirty="0"/>
              <a:t>(12,mean=rep(1:3,each=4),</a:t>
            </a:r>
            <a:r>
              <a:rPr lang="en-US" altLang="ko-KR" dirty="0" err="1"/>
              <a:t>sd</a:t>
            </a:r>
            <a:r>
              <a:rPr lang="en-US" altLang="ko-KR" dirty="0"/>
              <a:t>=0.2) </a:t>
            </a:r>
            <a:endParaRPr lang="en-US" altLang="ko-KR" dirty="0" smtClean="0"/>
          </a:p>
          <a:p>
            <a:r>
              <a:rPr lang="en-US" altLang="ko-KR" dirty="0" smtClean="0"/>
              <a:t>y </a:t>
            </a:r>
            <a:r>
              <a:rPr lang="en-US" altLang="ko-KR" dirty="0"/>
              <a:t>&lt;- </a:t>
            </a:r>
            <a:r>
              <a:rPr lang="en-US" altLang="ko-KR" dirty="0" err="1"/>
              <a:t>rnorm</a:t>
            </a:r>
            <a:r>
              <a:rPr lang="en-US" altLang="ko-KR" dirty="0"/>
              <a:t>(12,mean=rep(c(1,2,1),each=4),</a:t>
            </a:r>
            <a:r>
              <a:rPr lang="en-US" altLang="ko-KR" dirty="0" err="1"/>
              <a:t>sd</a:t>
            </a:r>
            <a:r>
              <a:rPr lang="en-US" altLang="ko-KR" dirty="0"/>
              <a:t>=0.2) </a:t>
            </a:r>
            <a:r>
              <a:rPr lang="en-US" altLang="ko-KR" dirty="0" smtClean="0"/>
              <a:t> </a:t>
            </a:r>
            <a:r>
              <a:rPr lang="en-US" altLang="ko-KR" dirty="0"/>
              <a:t>plot(</a:t>
            </a:r>
            <a:r>
              <a:rPr lang="en-US" altLang="ko-KR" dirty="0" err="1"/>
              <a:t>x,y,col</a:t>
            </a:r>
            <a:r>
              <a:rPr lang="en-US" altLang="ko-KR" dirty="0"/>
              <a:t>="red",</a:t>
            </a:r>
            <a:r>
              <a:rPr lang="en-US" altLang="ko-KR" dirty="0" err="1"/>
              <a:t>pch</a:t>
            </a:r>
            <a:r>
              <a:rPr lang="en-US" altLang="ko-KR" dirty="0"/>
              <a:t>=19,cex=2) &gt; </a:t>
            </a:r>
            <a:r>
              <a:rPr lang="en-US" altLang="ko-KR" dirty="0" smtClean="0"/>
              <a:t>text(x+0.05,y+0.05,labels=</a:t>
            </a:r>
            <a:r>
              <a:rPr lang="en-US" altLang="ko-KR" dirty="0" err="1" smtClean="0"/>
              <a:t>as.character</a:t>
            </a:r>
            <a:r>
              <a:rPr lang="en-US" altLang="ko-KR" dirty="0" smtClean="0"/>
              <a:t>(1:12))</a:t>
            </a:r>
          </a:p>
          <a:p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&lt;- </a:t>
            </a:r>
            <a:r>
              <a:rPr lang="en-US" altLang="ko-KR" dirty="0" err="1"/>
              <a:t>data.frame</a:t>
            </a:r>
            <a:r>
              <a:rPr lang="en-US" altLang="ko-KR" dirty="0"/>
              <a:t>(x=x, y=y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options(width=“300”)</a:t>
            </a:r>
          </a:p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distxy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hClustering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hclust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distxy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plot(</a:t>
            </a:r>
            <a:r>
              <a:rPr lang="en-US" altLang="ko-KR" dirty="0" err="1" smtClean="0"/>
              <a:t>hClustering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dataMatrix</a:t>
            </a:r>
            <a:r>
              <a:rPr lang="en-US" altLang="ko-KR" dirty="0"/>
              <a:t> &lt;- </a:t>
            </a:r>
            <a:r>
              <a:rPr lang="en-US" altLang="ko-KR" dirty="0" err="1"/>
              <a:t>as.matrix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)[sample(1:12</a:t>
            </a:r>
            <a:r>
              <a:rPr lang="en-US" altLang="ko-KR" dirty="0" smtClean="0"/>
              <a:t>),]</a:t>
            </a:r>
          </a:p>
          <a:p>
            <a:r>
              <a:rPr lang="en-US" altLang="ko-KR" dirty="0" err="1" smtClean="0"/>
              <a:t>heatmap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dataMatrix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4921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47667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어떻게 가까운 거리를 정의할 수 있을 것인가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340768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가장 중요한 사실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Garbage in garbage out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거리 혹은 유사도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연속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유클리디안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연속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바이너리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맨하튼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3568" y="3429000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&lt;- c(0,2,3,5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y &lt;- c(2,0,1,1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dataFrame</a:t>
            </a:r>
            <a:r>
              <a:rPr lang="en-US" altLang="ko-KR" dirty="0"/>
              <a:t> &lt;- 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(“proxy”)</a:t>
            </a:r>
          </a:p>
          <a:p>
            <a:r>
              <a:rPr lang="en-US" altLang="ko-KR" dirty="0" smtClean="0"/>
              <a:t>library(“proxy”)</a:t>
            </a:r>
          </a:p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m,method</a:t>
            </a:r>
            <a:r>
              <a:rPr lang="en-US" altLang="ko-KR" dirty="0" smtClean="0"/>
              <a:t>=“cosine”)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3197" y="3343635"/>
            <a:ext cx="8352928" cy="2202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8264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47667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K-means </a:t>
            </a:r>
            <a:r>
              <a:rPr lang="ko-KR" altLang="en-US" sz="2800" dirty="0" err="1" smtClean="0"/>
              <a:t>클러스터링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7040" y="1196752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그룹을 나누기 위한 시도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클러스터의 </a:t>
            </a:r>
            <a:r>
              <a:rPr lang="ko-KR" altLang="en-US" dirty="0" err="1" smtClean="0"/>
              <a:t>갯수를</a:t>
            </a:r>
            <a:r>
              <a:rPr lang="ko-KR" altLang="en-US" dirty="0" smtClean="0"/>
              <a:t> 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각클러스터의</a:t>
            </a:r>
            <a:r>
              <a:rPr lang="ko-KR" altLang="en-US" dirty="0" smtClean="0"/>
              <a:t> 중심을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가장 가까운 중심에 들어오는 값을 할당한다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중심을 다시 계산한다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distance </a:t>
            </a:r>
            <a:r>
              <a:rPr lang="en-US" altLang="ko-KR" dirty="0" err="1" smtClean="0"/>
              <a:t>matic</a:t>
            </a:r>
            <a:r>
              <a:rPr lang="ko-KR" altLang="en-US" dirty="0"/>
              <a:t>이</a:t>
            </a:r>
            <a:r>
              <a:rPr lang="ko-KR" altLang="en-US" dirty="0" smtClean="0"/>
              <a:t> 정의 되어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할 </a:t>
            </a:r>
            <a:r>
              <a:rPr lang="ko-KR" altLang="en-US" dirty="0" err="1" smtClean="0"/>
              <a:t>갯수가</a:t>
            </a:r>
            <a:r>
              <a:rPr lang="ko-KR" altLang="en-US" dirty="0" smtClean="0"/>
              <a:t> 정해져야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초기에 클러스터의 중심이 초기화 추측 되어야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3197" y="4265712"/>
            <a:ext cx="8352928" cy="2202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1209" y="443644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set.seed</a:t>
            </a:r>
            <a:r>
              <a:rPr lang="en-US" altLang="ko-KR" dirty="0"/>
              <a:t>(1234) </a:t>
            </a:r>
          </a:p>
          <a:p>
            <a:r>
              <a:rPr lang="en-US" altLang="ko-KR" dirty="0"/>
              <a:t>par(mar=c(0,0,0,0)) </a:t>
            </a:r>
          </a:p>
          <a:p>
            <a:r>
              <a:rPr lang="en-US" altLang="ko-KR" dirty="0"/>
              <a:t>x &lt;- </a:t>
            </a:r>
            <a:r>
              <a:rPr lang="en-US" altLang="ko-KR" dirty="0" err="1"/>
              <a:t>rnorm</a:t>
            </a:r>
            <a:r>
              <a:rPr lang="en-US" altLang="ko-KR" dirty="0"/>
              <a:t>(12,mean=rep(1:3,each=4),</a:t>
            </a:r>
            <a:r>
              <a:rPr lang="en-US" altLang="ko-KR" dirty="0" err="1"/>
              <a:t>sd</a:t>
            </a:r>
            <a:r>
              <a:rPr lang="en-US" altLang="ko-KR" dirty="0"/>
              <a:t>=0.2) </a:t>
            </a:r>
          </a:p>
          <a:p>
            <a:r>
              <a:rPr lang="en-US" altLang="ko-KR" dirty="0"/>
              <a:t>y &lt;- </a:t>
            </a:r>
            <a:r>
              <a:rPr lang="en-US" altLang="ko-KR" dirty="0" err="1"/>
              <a:t>rnorm</a:t>
            </a:r>
            <a:r>
              <a:rPr lang="en-US" altLang="ko-KR" dirty="0"/>
              <a:t>(12,mean=rep(c(1,2,1),each=4),</a:t>
            </a:r>
            <a:r>
              <a:rPr lang="en-US" altLang="ko-KR" dirty="0" err="1"/>
              <a:t>sd</a:t>
            </a:r>
            <a:r>
              <a:rPr lang="en-US" altLang="ko-KR" dirty="0"/>
              <a:t>=0.2) &gt; plot(</a:t>
            </a:r>
            <a:r>
              <a:rPr lang="en-US" altLang="ko-KR" dirty="0" err="1"/>
              <a:t>x,y,col</a:t>
            </a:r>
            <a:r>
              <a:rPr lang="en-US" altLang="ko-KR" dirty="0"/>
              <a:t>="red",</a:t>
            </a:r>
            <a:r>
              <a:rPr lang="en-US" altLang="ko-KR" dirty="0" err="1"/>
              <a:t>pch</a:t>
            </a:r>
            <a:r>
              <a:rPr lang="en-US" altLang="ko-KR" dirty="0"/>
              <a:t>=19,cex=2) &gt; text(x+0.05,y+0.05,labels=</a:t>
            </a:r>
            <a:r>
              <a:rPr lang="en-US" altLang="ko-KR" dirty="0" err="1"/>
              <a:t>as.character</a:t>
            </a:r>
            <a:r>
              <a:rPr lang="en-US" altLang="ko-KR" dirty="0"/>
              <a:t>(1:12))</a:t>
            </a:r>
          </a:p>
        </p:txBody>
      </p:sp>
    </p:spTree>
    <p:extLst>
      <p:ext uri="{BB962C8B-B14F-4D97-AF65-F5344CB8AC3E}">
        <p14:creationId xmlns:p14="http://schemas.microsoft.com/office/powerpoint/2010/main" xmlns="" val="63051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14395"/>
            <a:ext cx="769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정의 함수를 행렬의 각 행이나 각 열에 적용할 수 있게 하는 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9376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r>
              <a:rPr lang="en-US" altLang="ko-KR" dirty="0" smtClean="0"/>
              <a:t>apply(m, </a:t>
            </a:r>
            <a:r>
              <a:rPr lang="en-US" altLang="ko-KR" dirty="0" err="1" smtClean="0"/>
              <a:t>dimcode</a:t>
            </a:r>
            <a:r>
              <a:rPr lang="en-US" altLang="ko-KR" dirty="0" smtClean="0"/>
              <a:t>, f, </a:t>
            </a:r>
            <a:r>
              <a:rPr lang="en-US" altLang="ko-KR" dirty="0" err="1" smtClean="0"/>
              <a:t>fargs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80928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 : matrix</a:t>
            </a:r>
          </a:p>
          <a:p>
            <a:r>
              <a:rPr lang="en-US" altLang="ko-KR" dirty="0" err="1" smtClean="0"/>
              <a:t>dimcode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차원수</a:t>
            </a:r>
            <a:r>
              <a:rPr lang="en-US" altLang="ko-KR" dirty="0" smtClean="0"/>
              <a:t>, 1-</a:t>
            </a:r>
            <a:r>
              <a:rPr lang="ko-KR" altLang="en-US" dirty="0" smtClean="0"/>
              <a:t>행</a:t>
            </a:r>
            <a:r>
              <a:rPr lang="en-US" altLang="ko-KR" dirty="0"/>
              <a:t> </a:t>
            </a:r>
            <a:r>
              <a:rPr lang="en-US" altLang="ko-KR" dirty="0" smtClean="0"/>
              <a:t>2-</a:t>
            </a:r>
            <a:r>
              <a:rPr lang="ko-KR" altLang="en-US" dirty="0" smtClean="0"/>
              <a:t>열</a:t>
            </a:r>
            <a:endParaRPr lang="en-US" altLang="ko-KR" dirty="0" smtClean="0"/>
          </a:p>
          <a:p>
            <a:r>
              <a:rPr lang="en-US" altLang="ko-KR" dirty="0" smtClean="0"/>
              <a:t>f : </a:t>
            </a:r>
            <a:r>
              <a:rPr lang="ko-KR" altLang="en-US" dirty="0" smtClean="0"/>
              <a:t>적용할 함수</a:t>
            </a:r>
            <a:endParaRPr lang="en-US" altLang="ko-KR" dirty="0" smtClean="0"/>
          </a:p>
          <a:p>
            <a:r>
              <a:rPr lang="en-US" altLang="ko-KR" dirty="0" err="1" smtClean="0"/>
              <a:t>fargs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함수의 인자 </a:t>
            </a:r>
            <a:r>
              <a:rPr lang="en-US" altLang="ko-KR" dirty="0" smtClean="0"/>
              <a:t>- optional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4046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apply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397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9265" y="692696"/>
            <a:ext cx="8352928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7277" y="863424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set.seed</a:t>
            </a:r>
            <a:r>
              <a:rPr lang="en-US" altLang="ko-KR" dirty="0"/>
              <a:t>(1234) </a:t>
            </a:r>
          </a:p>
          <a:p>
            <a:r>
              <a:rPr lang="en-US" altLang="ko-KR" dirty="0"/>
              <a:t>par(mar=c(0,0,0,0)) </a:t>
            </a:r>
          </a:p>
          <a:p>
            <a:r>
              <a:rPr lang="en-US" altLang="ko-KR" dirty="0"/>
              <a:t>x &lt;- </a:t>
            </a:r>
            <a:r>
              <a:rPr lang="en-US" altLang="ko-KR" dirty="0" err="1"/>
              <a:t>rnorm</a:t>
            </a:r>
            <a:r>
              <a:rPr lang="en-US" altLang="ko-KR" dirty="0"/>
              <a:t>(12,mean=rep(1:3,each=4),</a:t>
            </a:r>
            <a:r>
              <a:rPr lang="en-US" altLang="ko-KR" dirty="0" err="1"/>
              <a:t>sd</a:t>
            </a:r>
            <a:r>
              <a:rPr lang="en-US" altLang="ko-KR" dirty="0"/>
              <a:t>=0.2) </a:t>
            </a:r>
          </a:p>
          <a:p>
            <a:r>
              <a:rPr lang="en-US" altLang="ko-KR" dirty="0"/>
              <a:t>y &lt;- </a:t>
            </a:r>
            <a:r>
              <a:rPr lang="en-US" altLang="ko-KR" dirty="0" err="1"/>
              <a:t>rnorm</a:t>
            </a:r>
            <a:r>
              <a:rPr lang="en-US" altLang="ko-KR" dirty="0"/>
              <a:t>(12,mean=rep(c(1,2,1),each=4),</a:t>
            </a:r>
            <a:r>
              <a:rPr lang="en-US" altLang="ko-KR" dirty="0" err="1"/>
              <a:t>sd</a:t>
            </a:r>
            <a:r>
              <a:rPr lang="en-US" altLang="ko-KR" dirty="0"/>
              <a:t>=0.2) &gt; plot(</a:t>
            </a:r>
            <a:r>
              <a:rPr lang="en-US" altLang="ko-KR" dirty="0" err="1"/>
              <a:t>x,y,col</a:t>
            </a:r>
            <a:r>
              <a:rPr lang="en-US" altLang="ko-KR" dirty="0"/>
              <a:t>="red",</a:t>
            </a:r>
            <a:r>
              <a:rPr lang="en-US" altLang="ko-KR" dirty="0" err="1"/>
              <a:t>pch</a:t>
            </a:r>
            <a:r>
              <a:rPr lang="en-US" altLang="ko-KR" dirty="0"/>
              <a:t>=19,cex=2) &gt; text(x+0.05,y+0.05,labels=</a:t>
            </a:r>
            <a:r>
              <a:rPr lang="en-US" altLang="ko-KR" dirty="0" err="1"/>
              <a:t>as.character</a:t>
            </a:r>
            <a:r>
              <a:rPr lang="en-US" altLang="ko-KR" dirty="0"/>
              <a:t>(1:12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km &lt;- </a:t>
            </a:r>
            <a:r>
              <a:rPr lang="en-US" altLang="ko-KR" dirty="0" err="1"/>
              <a:t>kmeans</a:t>
            </a:r>
            <a:r>
              <a:rPr lang="en-US" altLang="ko-KR" dirty="0"/>
              <a:t>(</a:t>
            </a:r>
            <a:r>
              <a:rPr lang="en-US" altLang="ko-KR" dirty="0" err="1"/>
              <a:t>dataFrame,center</a:t>
            </a:r>
            <a:r>
              <a:rPr lang="en-US" altLang="ko-KR" dirty="0"/>
              <a:t>=3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par(mar=rep(0.2,4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x,y,col</a:t>
            </a:r>
            <a:r>
              <a:rPr lang="en-US" altLang="ko-KR" dirty="0"/>
              <a:t>=</a:t>
            </a:r>
            <a:r>
              <a:rPr lang="en-US" altLang="ko-KR" dirty="0" err="1"/>
              <a:t>km$cluster</a:t>
            </a:r>
            <a:r>
              <a:rPr lang="en-US" altLang="ko-KR" dirty="0"/>
              <a:t>, </a:t>
            </a:r>
            <a:r>
              <a:rPr lang="en-US" altLang="ko-KR" dirty="0" err="1"/>
              <a:t>pch</a:t>
            </a:r>
            <a:r>
              <a:rPr lang="en-US" altLang="ko-KR" dirty="0"/>
              <a:t>=19,cex=2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points(</a:t>
            </a:r>
            <a:r>
              <a:rPr lang="en-US" altLang="ko-KR" dirty="0" err="1"/>
              <a:t>km$centers</a:t>
            </a:r>
            <a:r>
              <a:rPr lang="en-US" altLang="ko-KR" dirty="0"/>
              <a:t>, col=1:3, </a:t>
            </a:r>
            <a:r>
              <a:rPr lang="en-US" altLang="ko-KR" dirty="0" err="1"/>
              <a:t>pch</a:t>
            </a:r>
            <a:r>
              <a:rPr lang="en-US" altLang="ko-KR" dirty="0"/>
              <a:t>=3, </a:t>
            </a:r>
            <a:r>
              <a:rPr lang="en-US" altLang="ko-KR" dirty="0" err="1"/>
              <a:t>cex</a:t>
            </a:r>
            <a:r>
              <a:rPr lang="en-US" altLang="ko-KR" dirty="0"/>
              <a:t> =3, </a:t>
            </a:r>
            <a:r>
              <a:rPr lang="en-US" altLang="ko-KR" dirty="0" err="1"/>
              <a:t>lwd</a:t>
            </a:r>
            <a:r>
              <a:rPr lang="en-US" altLang="ko-KR" dirty="0"/>
              <a:t>= 3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kmheat</a:t>
            </a:r>
            <a:r>
              <a:rPr lang="en-US" altLang="ko-KR" dirty="0"/>
              <a:t> &lt;- </a:t>
            </a:r>
            <a:r>
              <a:rPr lang="en-US" altLang="ko-KR" dirty="0" err="1"/>
              <a:t>kmeans</a:t>
            </a:r>
            <a:r>
              <a:rPr lang="en-US" altLang="ko-KR" dirty="0"/>
              <a:t>(</a:t>
            </a:r>
            <a:r>
              <a:rPr lang="en-US" altLang="ko-KR" dirty="0" err="1"/>
              <a:t>dataMatrix,center</a:t>
            </a:r>
            <a:r>
              <a:rPr lang="en-US" altLang="ko-KR" dirty="0"/>
              <a:t>=3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=c(1,2), mar=c(2,4,0.1,0.1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image(t(</a:t>
            </a:r>
            <a:r>
              <a:rPr lang="en-US" altLang="ko-KR" dirty="0" err="1"/>
              <a:t>dataMatrix</a:t>
            </a:r>
            <a:r>
              <a:rPr lang="en-US" altLang="ko-KR" dirty="0"/>
              <a:t>)[,</a:t>
            </a:r>
            <a:r>
              <a:rPr lang="en-US" altLang="ko-KR" dirty="0" err="1"/>
              <a:t>nrow</a:t>
            </a:r>
            <a:r>
              <a:rPr lang="en-US" altLang="ko-KR" dirty="0"/>
              <a:t>(</a:t>
            </a:r>
            <a:r>
              <a:rPr lang="en-US" altLang="ko-KR" dirty="0" err="1"/>
              <a:t>dataMatrix</a:t>
            </a:r>
            <a:r>
              <a:rPr lang="en-US" altLang="ko-KR" dirty="0"/>
              <a:t>):1], </a:t>
            </a:r>
            <a:r>
              <a:rPr lang="en-US" altLang="ko-KR" dirty="0" err="1"/>
              <a:t>yaxt</a:t>
            </a:r>
            <a:r>
              <a:rPr lang="en-US" altLang="ko-KR" dirty="0"/>
              <a:t>="n</a:t>
            </a:r>
            <a:r>
              <a:rPr lang="en-US" altLang="ko-KR" dirty="0" smtClean="0"/>
              <a:t>")</a:t>
            </a:r>
          </a:p>
          <a:p>
            <a:r>
              <a:rPr lang="en-US" altLang="ko-KR" dirty="0"/>
              <a:t>image(t(</a:t>
            </a:r>
            <a:r>
              <a:rPr lang="en-US" altLang="ko-KR" dirty="0" err="1"/>
              <a:t>dataMatrix</a:t>
            </a:r>
            <a:r>
              <a:rPr lang="en-US" altLang="ko-KR" dirty="0"/>
              <a:t>)[,order(</a:t>
            </a:r>
            <a:r>
              <a:rPr lang="en-US" altLang="ko-KR" dirty="0" err="1"/>
              <a:t>km$cluster</a:t>
            </a:r>
            <a:r>
              <a:rPr lang="en-US" altLang="ko-KR" dirty="0"/>
              <a:t>)], </a:t>
            </a:r>
            <a:r>
              <a:rPr lang="en-US" altLang="ko-KR" dirty="0" err="1"/>
              <a:t>yaxt</a:t>
            </a:r>
            <a:r>
              <a:rPr lang="en-US" altLang="ko-KR" dirty="0"/>
              <a:t>="n</a:t>
            </a:r>
            <a:r>
              <a:rPr lang="en-US" altLang="ko-KR" dirty="0" smtClean="0"/>
              <a:t>")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619756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980728"/>
            <a:ext cx="777686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myclust</a:t>
            </a:r>
            <a:r>
              <a:rPr lang="en-US" altLang="ko-KR" dirty="0" smtClean="0"/>
              <a:t> &lt;- </a:t>
            </a:r>
            <a:r>
              <a:rPr lang="en-US" altLang="ko-KR" dirty="0"/>
              <a:t>function(</a:t>
            </a:r>
            <a:r>
              <a:rPr lang="en-US" altLang="ko-KR" dirty="0" err="1"/>
              <a:t>hclust</a:t>
            </a:r>
            <a:r>
              <a:rPr lang="en-US" altLang="ko-KR" dirty="0"/>
              <a:t>, lab= </a:t>
            </a:r>
            <a:r>
              <a:rPr lang="en-US" altLang="ko-KR" dirty="0" err="1"/>
              <a:t>hclust$labels</a:t>
            </a:r>
            <a:r>
              <a:rPr lang="en-US" altLang="ko-KR" dirty="0"/>
              <a:t>, </a:t>
            </a:r>
            <a:r>
              <a:rPr lang="en-US" altLang="ko-KR" dirty="0" err="1"/>
              <a:t>lab.col</a:t>
            </a:r>
            <a:r>
              <a:rPr lang="en-US" altLang="ko-KR" dirty="0"/>
              <a:t>=rep(1,length(</a:t>
            </a:r>
            <a:r>
              <a:rPr lang="en-US" altLang="ko-KR" dirty="0" err="1"/>
              <a:t>hcluster$labels</a:t>
            </a:r>
            <a:r>
              <a:rPr lang="en-US" altLang="ko-KR" dirty="0"/>
              <a:t>)), hang=0.1,...){ y &lt;- rep(hclust$height,3) x &lt;- </a:t>
            </a:r>
            <a:r>
              <a:rPr lang="en-US" altLang="ko-KR" dirty="0" err="1"/>
              <a:t>as.numeric</a:t>
            </a:r>
            <a:r>
              <a:rPr lang="en-US" altLang="ko-KR" dirty="0"/>
              <a:t>(</a:t>
            </a:r>
            <a:r>
              <a:rPr lang="en-US" altLang="ko-KR" dirty="0" err="1"/>
              <a:t>hclust$merge</a:t>
            </a:r>
            <a:r>
              <a:rPr lang="en-US" altLang="ko-KR" dirty="0"/>
              <a:t>) y &lt;- y[which(x&lt;0)] x &lt;- x[which(y&lt;0)] x &lt;- abs(x) y &lt;- y[order(x)] x &lt;- x[order(y)] plot(</a:t>
            </a:r>
            <a:r>
              <a:rPr lang="en-US" altLang="ko-KR" dirty="0" err="1"/>
              <a:t>hclust,labels</a:t>
            </a:r>
            <a:r>
              <a:rPr lang="en-US" altLang="ko-KR" dirty="0"/>
              <a:t>=FALSE, hang=hang,...) text(x=x, y=y[</a:t>
            </a:r>
            <a:r>
              <a:rPr lang="en-US" altLang="ko-KR" dirty="0" err="1"/>
              <a:t>hclust$order</a:t>
            </a:r>
            <a:r>
              <a:rPr lang="en-US" altLang="ko-KR" dirty="0"/>
              <a:t>]- (max(</a:t>
            </a:r>
            <a:r>
              <a:rPr lang="en-US" altLang="ko-KR" dirty="0" err="1"/>
              <a:t>hclust$height</a:t>
            </a:r>
            <a:r>
              <a:rPr lang="en-US" altLang="ko-KR" dirty="0"/>
              <a:t>)*hang),labels=lab[</a:t>
            </a:r>
            <a:r>
              <a:rPr lang="en-US" altLang="ko-KR" dirty="0" err="1"/>
              <a:t>hclust$order</a:t>
            </a:r>
            <a:r>
              <a:rPr lang="en-US" altLang="ko-KR" dirty="0"/>
              <a:t>],col=</a:t>
            </a:r>
            <a:r>
              <a:rPr lang="en-US" altLang="ko-KR" dirty="0" err="1"/>
              <a:t>lab.col</a:t>
            </a:r>
            <a:r>
              <a:rPr lang="en-US" altLang="ko-KR" dirty="0"/>
              <a:t>[</a:t>
            </a:r>
            <a:r>
              <a:rPr lang="en-US" altLang="ko-KR" dirty="0" err="1"/>
              <a:t>hclust$order</a:t>
            </a:r>
            <a:r>
              <a:rPr lang="en-US" altLang="ko-KR" dirty="0"/>
              <a:t>], </a:t>
            </a:r>
            <a:r>
              <a:rPr lang="en-US" altLang="ko-KR" dirty="0" err="1"/>
              <a:t>srt</a:t>
            </a:r>
            <a:r>
              <a:rPr lang="en-US" altLang="ko-KR" dirty="0"/>
              <a:t> = 90, </a:t>
            </a:r>
            <a:r>
              <a:rPr lang="en-US" altLang="ko-KR" dirty="0" err="1"/>
              <a:t>adj</a:t>
            </a:r>
            <a:r>
              <a:rPr lang="en-US" altLang="ko-KR" dirty="0"/>
              <a:t>=c(1,0.5), </a:t>
            </a:r>
            <a:r>
              <a:rPr lang="en-US" altLang="ko-KR" dirty="0" err="1"/>
              <a:t>xpd</a:t>
            </a:r>
            <a:r>
              <a:rPr lang="en-US" altLang="ko-KR" dirty="0"/>
              <a:t>=NA,...)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336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9265" y="692696"/>
            <a:ext cx="8352928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7277" y="86342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kClust</a:t>
            </a:r>
            <a:r>
              <a:rPr lang="en-US" altLang="ko-KR" dirty="0"/>
              <a:t> &lt;- </a:t>
            </a:r>
            <a:r>
              <a:rPr lang="en-US" altLang="ko-KR" dirty="0" err="1"/>
              <a:t>kmeans</a:t>
            </a:r>
            <a:r>
              <a:rPr lang="en-US" altLang="ko-KR" dirty="0"/>
              <a:t>(sub1[, -c(562,563)],centers=6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kClust$cluster</a:t>
            </a:r>
            <a:r>
              <a:rPr lang="en-US" altLang="ko-KR" dirty="0" smtClean="0"/>
              <a:t>, sub1$activity)</a:t>
            </a:r>
          </a:p>
          <a:p>
            <a:r>
              <a:rPr lang="en-US" altLang="ko-KR" dirty="0" err="1"/>
              <a:t>kClust</a:t>
            </a:r>
            <a:r>
              <a:rPr lang="en-US" altLang="ko-KR" dirty="0"/>
              <a:t> &lt;- </a:t>
            </a:r>
            <a:r>
              <a:rPr lang="en-US" altLang="ko-KR" dirty="0" err="1"/>
              <a:t>kmeans</a:t>
            </a:r>
            <a:r>
              <a:rPr lang="en-US" altLang="ko-KR" dirty="0"/>
              <a:t>(sub1[, -c(562,563)],</a:t>
            </a:r>
            <a:r>
              <a:rPr lang="en-US" altLang="ko-KR" dirty="0" smtClean="0"/>
              <a:t>centers=6,nstart=1)</a:t>
            </a:r>
            <a:endParaRPr lang="en-US" altLang="ko-KR" dirty="0"/>
          </a:p>
          <a:p>
            <a:r>
              <a:rPr lang="en-US" altLang="ko-KR" dirty="0"/>
              <a:t>table(</a:t>
            </a:r>
            <a:r>
              <a:rPr lang="en-US" altLang="ko-KR" dirty="0" err="1"/>
              <a:t>kClust$cluster</a:t>
            </a:r>
            <a:r>
              <a:rPr lang="en-US" altLang="ko-KR" dirty="0"/>
              <a:t>, sub1$activity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51120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6648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Description: “Returns a vector or array or list of values obtained by applying a function to margins of an array or matrix.”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know about vectors/arrays and functions, but what are these “margins”? Simple: either the rows (1), the columns (2) or both (1:2). By “both”, we mean “apply the function to each individual value.” An example: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684" y="371703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create a matrix of 10 rows x 2 columns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means of the rows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means of the columns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divide all values by 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849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74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557533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l"/>
            </a:pPr>
            <a:r>
              <a:rPr lang="en-US" altLang="ko-KR" sz="2000" b="0" i="0" dirty="0" smtClean="0">
                <a:effectLst/>
                <a:latin typeface="Consolas"/>
              </a:rPr>
              <a:t>create a matrix of 10 rows x 2 columns</a:t>
            </a:r>
            <a:endParaRPr lang="en-US" altLang="ko-KR" sz="2000" b="0" i="0" dirty="0">
              <a:effectLst/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08745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 &lt;- matrix(c(1:10, 11:20),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 = 10,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 = 2)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8448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l"/>
            </a:pPr>
            <a:r>
              <a:rPr lang="en-US" altLang="ko-KR" sz="2000" dirty="0" smtClean="0">
                <a:latin typeface="Consolas"/>
              </a:rPr>
              <a:t>means of the rows</a:t>
            </a:r>
            <a:endParaRPr lang="en-US" altLang="ko-KR" sz="2000" b="0" i="0" dirty="0">
              <a:effectLst/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878" y="2388950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apply(m, 1, mean)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135857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l"/>
            </a:pPr>
            <a:r>
              <a:rPr lang="en-US" altLang="ko-KR" sz="2000" dirty="0" smtClean="0">
                <a:latin typeface="Consolas"/>
              </a:rPr>
              <a:t>means of the rows</a:t>
            </a:r>
            <a:endParaRPr lang="en-US" altLang="ko-KR" sz="2000" b="0" i="0" dirty="0">
              <a:effectLst/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878" y="3679983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apply(m, 2, mean)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2617" y="4387750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l"/>
            </a:pPr>
            <a:r>
              <a:rPr lang="en-US" altLang="ko-KR" sz="2000" dirty="0" smtClean="0">
                <a:latin typeface="Consolas"/>
              </a:rPr>
              <a:t>divide all values by 2</a:t>
            </a:r>
            <a:endParaRPr lang="en-US" altLang="ko-KR" sz="2000" b="0" i="0" dirty="0">
              <a:effectLst/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895" y="4931876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apply(m, 1:2, function(x) x/2)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02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14395"/>
            <a:ext cx="769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tapply</a:t>
            </a:r>
            <a:r>
              <a:rPr lang="ko-KR" altLang="en-US" dirty="0" smtClean="0"/>
              <a:t>함수의 벡터 대신 객체를 사용하는 함수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9376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r>
              <a:rPr lang="en-US" altLang="ko-KR" dirty="0" smtClean="0"/>
              <a:t>by(m, factor, f, </a:t>
            </a:r>
            <a:r>
              <a:rPr lang="en-US" altLang="ko-KR" dirty="0" err="1" smtClean="0"/>
              <a:t>fargs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80928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 : object</a:t>
            </a:r>
          </a:p>
          <a:p>
            <a:r>
              <a:rPr lang="en-US" altLang="ko-KR" dirty="0" smtClean="0"/>
              <a:t>factor : </a:t>
            </a:r>
            <a:r>
              <a:rPr lang="ko-KR" altLang="en-US" dirty="0" err="1" smtClean="0"/>
              <a:t>팩터요소</a:t>
            </a:r>
            <a:endParaRPr lang="en-US" altLang="ko-KR" dirty="0" smtClean="0"/>
          </a:p>
          <a:p>
            <a:r>
              <a:rPr lang="en-US" altLang="ko-KR" dirty="0" smtClean="0"/>
              <a:t>f : </a:t>
            </a:r>
            <a:r>
              <a:rPr lang="ko-KR" altLang="en-US" dirty="0" smtClean="0"/>
              <a:t>적용할 함수</a:t>
            </a:r>
            <a:endParaRPr lang="en-US" altLang="ko-KR" dirty="0" smtClean="0"/>
          </a:p>
          <a:p>
            <a:r>
              <a:rPr lang="en-US" altLang="ko-KR" dirty="0" err="1" smtClean="0"/>
              <a:t>fargs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함수의 인자 </a:t>
            </a:r>
            <a:r>
              <a:rPr lang="en-US" altLang="ko-KR" dirty="0" smtClean="0"/>
              <a:t>- optional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4046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by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899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6648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Description: “Function ‘by’ is an object-oriented wrapper for ‘</a:t>
            </a:r>
            <a:r>
              <a:rPr lang="en-US" altLang="ko-KR" i="1" dirty="0" err="1"/>
              <a:t>tapply</a:t>
            </a:r>
            <a:r>
              <a:rPr lang="en-US" altLang="ko-KR" i="1" dirty="0"/>
              <a:t>’ applied to data frames.”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 </a:t>
            </a:r>
            <a:r>
              <a:rPr lang="en-US" altLang="ko-KR" i="1" dirty="0"/>
              <a:t>by</a:t>
            </a:r>
            <a:r>
              <a:rPr lang="en-US" altLang="ko-KR" dirty="0"/>
              <a:t> function is a little more complex than that. Read a little further and the documentation tells you that “a data frame is split by row into data frames </a:t>
            </a:r>
            <a:r>
              <a:rPr lang="en-US" altLang="ko-KR" dirty="0" err="1"/>
              <a:t>subsetted</a:t>
            </a:r>
            <a:r>
              <a:rPr lang="en-US" altLang="ko-KR" dirty="0"/>
              <a:t> by the values of one or more factors, and function ‘FUN’ is applied to each subset in turn.” So, we use this one where factors are involved.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684" y="4028871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Read iris data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get the mean of the first 4 variables, by species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968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93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1600" y="557533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l"/>
            </a:pPr>
            <a:r>
              <a:rPr lang="en-US" altLang="ko-KR" sz="2000" b="0" i="0" dirty="0" smtClean="0">
                <a:effectLst/>
                <a:latin typeface="Consolas"/>
              </a:rPr>
              <a:t>Read the iris</a:t>
            </a:r>
            <a:endParaRPr lang="en-US" altLang="ko-KR" sz="2000" b="0" i="0" dirty="0">
              <a:effectLst/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08745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attach(iris)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93239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l"/>
            </a:pPr>
            <a:r>
              <a:rPr lang="en-US" altLang="ko-KR" sz="2000" dirty="0" smtClean="0">
                <a:latin typeface="Consolas"/>
              </a:rPr>
              <a:t>get the mean of the first 4 variables, by species </a:t>
            </a:r>
            <a:endParaRPr lang="en-US" altLang="ko-KR" sz="2000" b="0" i="0" dirty="0">
              <a:effectLst/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483604"/>
            <a:ext cx="6192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by(iris[, 1:4], Species, </a:t>
            </a:r>
            <a:r>
              <a:rPr lang="en-US" altLang="ko-KR" dirty="0" err="1" smtClean="0"/>
              <a:t>colMeans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2900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Essentially, </a:t>
            </a:r>
            <a:r>
              <a:rPr lang="en-US" altLang="ko-KR" i="1" dirty="0"/>
              <a:t>by</a:t>
            </a:r>
            <a:r>
              <a:rPr lang="en-US" altLang="ko-KR" dirty="0"/>
              <a:t> provides a way to split your data by factors and do calculations on each subset. It returns an object of class “by” and there are many, more complex ways to use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4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2094</Words>
  <Application>Microsoft Office PowerPoint</Application>
  <PresentationFormat>화면 슬라이드 쇼(4:3)</PresentationFormat>
  <Paragraphs>336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kwlee</dc:creator>
  <cp:lastModifiedBy>kodb</cp:lastModifiedBy>
  <cp:revision>24</cp:revision>
  <dcterms:created xsi:type="dcterms:W3CDTF">2015-04-29T21:39:01Z</dcterms:created>
  <dcterms:modified xsi:type="dcterms:W3CDTF">2015-07-07T03:04:06Z</dcterms:modified>
</cp:coreProperties>
</file>