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62" r:id="rId1"/>
    <p:sldMasterId id="2147484987" r:id="rId2"/>
  </p:sldMasterIdLst>
  <p:notesMasterIdLst>
    <p:notesMasterId r:id="rId13"/>
  </p:notesMasterIdLst>
  <p:handoutMasterIdLst>
    <p:handoutMasterId r:id="rId14"/>
  </p:handoutMasterIdLst>
  <p:sldIdLst>
    <p:sldId id="319" r:id="rId3"/>
    <p:sldId id="318" r:id="rId4"/>
    <p:sldId id="349" r:id="rId5"/>
    <p:sldId id="360" r:id="rId6"/>
    <p:sldId id="361" r:id="rId7"/>
    <p:sldId id="375" r:id="rId8"/>
    <p:sldId id="376" r:id="rId9"/>
    <p:sldId id="377" r:id="rId10"/>
    <p:sldId id="370" r:id="rId11"/>
    <p:sldId id="321" r:id="rId12"/>
  </p:sldIdLst>
  <p:sldSz cx="9144000" cy="6858000" type="screen4x3"/>
  <p:notesSz cx="6858000" cy="9144000"/>
  <p:embeddedFontLst>
    <p:embeddedFont>
      <p:font typeface="Arial Black" pitchFamily="34" charset="0"/>
      <p:bold r:id="rId15"/>
    </p:embeddedFont>
    <p:embeddedFont>
      <p:font typeface="맑은 고딕" pitchFamily="50" charset="-127"/>
      <p:regular r:id="rId16"/>
      <p:bold r:id="rId17"/>
    </p:embeddedFont>
    <p:embeddedFont>
      <p:font typeface="나눔바른고딕" charset="-127"/>
      <p:regular r:id="rId18"/>
      <p:bold r:id="rId1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7ECF2"/>
    <a:srgbClr val="43367C"/>
    <a:srgbClr val="F49071"/>
    <a:srgbClr val="F76D9E"/>
    <a:srgbClr val="77429C"/>
    <a:srgbClr val="53357D"/>
    <a:srgbClr val="A4C627"/>
    <a:srgbClr val="1C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 autoAdjust="0"/>
    <p:restoredTop sz="99279" autoAdjust="0"/>
  </p:normalViewPr>
  <p:slideViewPr>
    <p:cSldViewPr>
      <p:cViewPr>
        <p:scale>
          <a:sx n="75" d="100"/>
          <a:sy n="75" d="100"/>
        </p:scale>
        <p:origin x="-139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6AFE-C14C-480A-A210-5FA16DB405A7}" type="datetime1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2518-B7EB-4DE2-9669-0E9BA78FA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5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56A25-C36C-4BF5-BA86-BE8E167490DC}" type="datetime1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566AA-A6C8-40F2-BEAC-34621F31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58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253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04800" y="6724650"/>
            <a:ext cx="1196975" cy="133350"/>
          </a:xfrm>
          <a:custGeom>
            <a:avLst/>
            <a:gdLst>
              <a:gd name="connsiteX0" fmla="*/ 71329 w 1196704"/>
              <a:gd name="connsiteY0" fmla="*/ 0 h 133350"/>
              <a:gd name="connsiteX1" fmla="*/ 1196704 w 1196704"/>
              <a:gd name="connsiteY1" fmla="*/ 0 h 133350"/>
              <a:gd name="connsiteX2" fmla="*/ 1125375 w 1196704"/>
              <a:gd name="connsiteY2" fmla="*/ 133350 h 133350"/>
              <a:gd name="connsiteX3" fmla="*/ 0 w 1196704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704" h="133350">
                <a:moveTo>
                  <a:pt x="71329" y="0"/>
                </a:moveTo>
                <a:lnTo>
                  <a:pt x="1196704" y="0"/>
                </a:lnTo>
                <a:lnTo>
                  <a:pt x="1125375" y="133350"/>
                </a:lnTo>
                <a:lnTo>
                  <a:pt x="0" y="1333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818438" y="0"/>
            <a:ext cx="1201737" cy="142875"/>
          </a:xfrm>
          <a:custGeom>
            <a:avLst/>
            <a:gdLst>
              <a:gd name="connsiteX0" fmla="*/ 76283 w 1201657"/>
              <a:gd name="connsiteY0" fmla="*/ 0 h 142612"/>
              <a:gd name="connsiteX1" fmla="*/ 1201657 w 1201657"/>
              <a:gd name="connsiteY1" fmla="*/ 0 h 142612"/>
              <a:gd name="connsiteX2" fmla="*/ 1125374 w 1201657"/>
              <a:gd name="connsiteY2" fmla="*/ 142612 h 142612"/>
              <a:gd name="connsiteX3" fmla="*/ 0 w 1201657"/>
              <a:gd name="connsiteY3" fmla="*/ 142612 h 14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657" h="142612">
                <a:moveTo>
                  <a:pt x="76283" y="0"/>
                </a:moveTo>
                <a:lnTo>
                  <a:pt x="1201657" y="0"/>
                </a:lnTo>
                <a:lnTo>
                  <a:pt x="1125374" y="142612"/>
                </a:lnTo>
                <a:lnTo>
                  <a:pt x="0" y="1426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27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  <p:sldLayoutId id="21474850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350123" y="1290068"/>
            <a:ext cx="752432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4000" smtClean="0">
                <a:solidFill>
                  <a:srgbClr val="BFBFB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BOSS </a:t>
            </a:r>
            <a:r>
              <a:rPr kumimoji="0" lang="ko-KR" altLang="en-US" sz="4000" smtClean="0">
                <a:solidFill>
                  <a:srgbClr val="BFBFB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여름방학교육</a:t>
            </a:r>
            <a:endParaRPr kumimoji="0" lang="en-US" altLang="ko-KR" sz="4000">
              <a:solidFill>
                <a:srgbClr val="BFBFB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219" name="제목 2"/>
          <p:cNvSpPr txBox="1">
            <a:spLocks/>
          </p:cNvSpPr>
          <p:nvPr/>
        </p:nvSpPr>
        <p:spPr bwMode="auto">
          <a:xfrm>
            <a:off x="402886" y="5848672"/>
            <a:ext cx="37370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2000" spc="10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  <a:cs typeface="Arial" panose="020B0604020202020204" pitchFamily="34" charset="0"/>
              </a:rPr>
              <a:t>Best Of Security Study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59670" y="260648"/>
            <a:ext cx="1510333" cy="426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23528" y="1973334"/>
            <a:ext cx="6840760" cy="156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ko-KR" altLang="en-US" sz="580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웹 어플리케이션</a:t>
            </a:r>
            <a:endParaRPr kumimoji="0" lang="en-US" altLang="ko-KR" sz="580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</a:pPr>
            <a:r>
              <a:rPr kumimoji="0" lang="ko-KR" altLang="en-US" sz="580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취약점 진단</a:t>
            </a:r>
            <a:endParaRPr kumimoji="0" lang="en-US" altLang="ko-KR" sz="580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auto">
          <a:xfrm>
            <a:off x="6428418" y="5733256"/>
            <a:ext cx="1815990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2017.06.28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3491880" y="2708920"/>
            <a:ext cx="5038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500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THANK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3501405" y="3369320"/>
            <a:ext cx="62166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700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59670" y="260648"/>
            <a:ext cx="1510333" cy="426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0" y="0"/>
            <a:ext cx="7648575" cy="6858000"/>
          </a:xfrm>
          <a:custGeom>
            <a:avLst/>
            <a:gdLst>
              <a:gd name="connsiteX0" fmla="*/ 1066434 w 7648575"/>
              <a:gd name="connsiteY0" fmla="*/ 0 h 6858001"/>
              <a:gd name="connsiteX1" fmla="*/ 5902409 w 7648575"/>
              <a:gd name="connsiteY1" fmla="*/ 0 h 6858001"/>
              <a:gd name="connsiteX2" fmla="*/ 5902409 w 7648575"/>
              <a:gd name="connsiteY2" fmla="*/ 1 h 6858001"/>
              <a:gd name="connsiteX3" fmla="*/ 7353301 w 7648575"/>
              <a:gd name="connsiteY3" fmla="*/ 1 h 6858001"/>
              <a:gd name="connsiteX4" fmla="*/ 7353301 w 7648575"/>
              <a:gd name="connsiteY4" fmla="*/ 2 h 6858001"/>
              <a:gd name="connsiteX5" fmla="*/ 7648575 w 7648575"/>
              <a:gd name="connsiteY5" fmla="*/ 2 h 6858001"/>
              <a:gd name="connsiteX6" fmla="*/ 6142967 w 7648575"/>
              <a:gd name="connsiteY6" fmla="*/ 2800351 h 6858001"/>
              <a:gd name="connsiteX7" fmla="*/ 6498668 w 7648575"/>
              <a:gd name="connsiteY7" fmla="*/ 2800351 h 6858001"/>
              <a:gd name="connsiteX8" fmla="*/ 4317073 w 7648575"/>
              <a:gd name="connsiteY8" fmla="*/ 6858000 h 6858001"/>
              <a:gd name="connsiteX9" fmla="*/ 3961372 w 7648575"/>
              <a:gd name="connsiteY9" fmla="*/ 6858000 h 6858001"/>
              <a:gd name="connsiteX10" fmla="*/ 3961371 w 7648575"/>
              <a:gd name="connsiteY10" fmla="*/ 6858001 h 6858001"/>
              <a:gd name="connsiteX11" fmla="*/ 3666097 w 7648575"/>
              <a:gd name="connsiteY11" fmla="*/ 6858001 h 6858001"/>
              <a:gd name="connsiteX12" fmla="*/ 2476501 w 7648575"/>
              <a:gd name="connsiteY12" fmla="*/ 6858001 h 6858001"/>
              <a:gd name="connsiteX13" fmla="*/ 2181226 w 7648575"/>
              <a:gd name="connsiteY13" fmla="*/ 6858001 h 6858001"/>
              <a:gd name="connsiteX14" fmla="*/ 2181226 w 7648575"/>
              <a:gd name="connsiteY14" fmla="*/ 6858000 h 6858001"/>
              <a:gd name="connsiteX15" fmla="*/ 1352552 w 7648575"/>
              <a:gd name="connsiteY15" fmla="*/ 6858000 h 6858001"/>
              <a:gd name="connsiteX16" fmla="*/ 0 w 7648575"/>
              <a:gd name="connsiteY16" fmla="*/ 6858000 h 6858001"/>
              <a:gd name="connsiteX17" fmla="*/ 0 w 7648575"/>
              <a:gd name="connsiteY17" fmla="*/ 198351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48575" h="6858001">
                <a:moveTo>
                  <a:pt x="1066434" y="0"/>
                </a:moveTo>
                <a:lnTo>
                  <a:pt x="5902409" y="0"/>
                </a:lnTo>
                <a:lnTo>
                  <a:pt x="5902409" y="1"/>
                </a:lnTo>
                <a:lnTo>
                  <a:pt x="7353301" y="1"/>
                </a:lnTo>
                <a:lnTo>
                  <a:pt x="7353301" y="2"/>
                </a:lnTo>
                <a:lnTo>
                  <a:pt x="7648575" y="2"/>
                </a:lnTo>
                <a:lnTo>
                  <a:pt x="6142967" y="2800351"/>
                </a:lnTo>
                <a:lnTo>
                  <a:pt x="6498668" y="2800351"/>
                </a:lnTo>
                <a:lnTo>
                  <a:pt x="4317073" y="6858000"/>
                </a:lnTo>
                <a:lnTo>
                  <a:pt x="3961372" y="6858000"/>
                </a:lnTo>
                <a:lnTo>
                  <a:pt x="3961371" y="6858001"/>
                </a:lnTo>
                <a:lnTo>
                  <a:pt x="3666097" y="6858001"/>
                </a:lnTo>
                <a:lnTo>
                  <a:pt x="2476501" y="6858001"/>
                </a:lnTo>
                <a:lnTo>
                  <a:pt x="2181226" y="6858001"/>
                </a:lnTo>
                <a:lnTo>
                  <a:pt x="2181226" y="6858000"/>
                </a:lnTo>
                <a:lnTo>
                  <a:pt x="1352552" y="6858000"/>
                </a:lnTo>
                <a:lnTo>
                  <a:pt x="0" y="6858000"/>
                </a:lnTo>
                <a:lnTo>
                  <a:pt x="0" y="1983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270" name="그룹 1"/>
          <p:cNvGrpSpPr>
            <a:grpSpLocks/>
          </p:cNvGrpSpPr>
          <p:nvPr/>
        </p:nvGrpSpPr>
        <p:grpSpPr bwMode="auto">
          <a:xfrm>
            <a:off x="539552" y="3026307"/>
            <a:ext cx="4351337" cy="400254"/>
            <a:chOff x="5240111" y="2091647"/>
            <a:chExt cx="4351338" cy="400438"/>
          </a:xfrm>
        </p:grpSpPr>
        <p:sp>
          <p:nvSpPr>
            <p:cNvPr id="11286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smtClean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ko-KR" sz="20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87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400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smtClean="0"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Arial" panose="020B0604020202020204" pitchFamily="34" charset="0"/>
                </a:rPr>
                <a:t>웹 어플리케이션</a:t>
              </a:r>
              <a:endParaRPr kumimoji="0" lang="ko-KR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1271" name="그룹 2"/>
          <p:cNvGrpSpPr>
            <a:grpSpLocks/>
          </p:cNvGrpSpPr>
          <p:nvPr/>
        </p:nvGrpSpPr>
        <p:grpSpPr bwMode="auto">
          <a:xfrm>
            <a:off x="539552" y="3902010"/>
            <a:ext cx="4348162" cy="401326"/>
            <a:chOff x="5243286" y="2568410"/>
            <a:chExt cx="4348163" cy="401510"/>
          </a:xfrm>
        </p:grpSpPr>
        <p:sp>
          <p:nvSpPr>
            <p:cNvPr id="11284" name="Text Box 5"/>
            <p:cNvSpPr txBox="1">
              <a:spLocks noChangeArrowheads="1"/>
            </p:cNvSpPr>
            <p:nvPr/>
          </p:nvSpPr>
          <p:spPr bwMode="auto">
            <a:xfrm>
              <a:off x="5243286" y="2569484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endParaRPr lang="ko-KR" altLang="ko-KR" sz="20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85" name="Text Box 5"/>
            <p:cNvSpPr txBox="1">
              <a:spLocks noChangeArrowheads="1"/>
            </p:cNvSpPr>
            <p:nvPr/>
          </p:nvSpPr>
          <p:spPr bwMode="auto">
            <a:xfrm>
              <a:off x="5838598" y="2568410"/>
              <a:ext cx="3752851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2000" smtClean="0"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Arial" panose="020B0604020202020204" pitchFamily="34" charset="0"/>
                </a:rPr>
                <a:t>OWASP</a:t>
              </a:r>
              <a:endParaRPr kumimoji="0" lang="ko-KR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827584" y="1844824"/>
            <a:ext cx="148986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4500" b="1" spc="30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목차</a:t>
            </a:r>
            <a:endParaRPr kumimoji="0" lang="en-US" altLang="ko-KR" sz="4500" b="1" spc="300" dirty="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6163" y="260648"/>
            <a:ext cx="1510333" cy="426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2"/>
          <p:cNvGrpSpPr>
            <a:grpSpLocks/>
          </p:cNvGrpSpPr>
          <p:nvPr/>
        </p:nvGrpSpPr>
        <p:grpSpPr bwMode="auto">
          <a:xfrm>
            <a:off x="539552" y="4777711"/>
            <a:ext cx="4348162" cy="401326"/>
            <a:chOff x="5243286" y="2568410"/>
            <a:chExt cx="4348163" cy="401510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5243286" y="2569484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3</a:t>
              </a:r>
              <a:endParaRPr lang="ko-KR" altLang="ko-KR" sz="20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5838598" y="2568410"/>
              <a:ext cx="3752851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2000" smtClean="0"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Arial" panose="020B0604020202020204" pitchFamily="34" charset="0"/>
                </a:rPr>
                <a:t>SQL Injection</a:t>
              </a:r>
              <a:endParaRPr kumimoji="0" lang="ko-KR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80214" y="265498"/>
            <a:ext cx="43204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22250" y="483986"/>
            <a:ext cx="7345363" cy="590546"/>
          </a:xfrm>
        </p:spPr>
        <p:txBody>
          <a:bodyPr/>
          <a:lstStyle/>
          <a:p>
            <a:pPr>
              <a:defRPr/>
            </a:pPr>
            <a:r>
              <a:rPr lang="ko-KR" altLang="en-US" sz="350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어플리케이션                                                                                 </a:t>
            </a:r>
            <a:endParaRPr lang="ko-KR" altLang="ko-KR" sz="35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 bwMode="auto">
          <a:xfrm>
            <a:off x="2087724" y="5013176"/>
            <a:ext cx="4896544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lnSpc>
                <a:spcPct val="150000"/>
              </a:lnSpc>
              <a:defRPr/>
            </a:pP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클라이언트가 서버에게 요청</a:t>
            </a:r>
            <a:endParaRPr lang="en-US" altLang="ko-KR" sz="200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Arial" panose="020B0604020202020204" pitchFamily="34" charset="0"/>
            </a:endParaRPr>
          </a:p>
          <a:p>
            <a:pPr algn="ctr" latinLnBrk="1">
              <a:lnSpc>
                <a:spcPct val="150000"/>
              </a:lnSpc>
              <a:defRPr/>
            </a:pP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서버가 클라이언트에게 응답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84663" y="2073583"/>
            <a:ext cx="7102666" cy="2516005"/>
            <a:chOff x="997726" y="1928963"/>
            <a:chExt cx="7102666" cy="2516005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3347864" y="2636912"/>
              <a:ext cx="237626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3347864" y="3356992"/>
              <a:ext cx="237626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997726" y="1993465"/>
              <a:ext cx="2252003" cy="2451503"/>
              <a:chOff x="997726" y="2269366"/>
              <a:chExt cx="2252003" cy="245150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7726" y="2269366"/>
                <a:ext cx="2252003" cy="2051393"/>
              </a:xfrm>
              <a:prstGeom prst="rect">
                <a:avLst/>
              </a:prstGeom>
            </p:spPr>
          </p:pic>
          <p:sp>
            <p:nvSpPr>
              <p:cNvPr id="13" name="제목 2"/>
              <p:cNvSpPr txBox="1">
                <a:spLocks/>
              </p:cNvSpPr>
              <p:nvPr/>
            </p:nvSpPr>
            <p:spPr bwMode="auto">
              <a:xfrm>
                <a:off x="1579240" y="4320759"/>
                <a:ext cx="108897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1">
                  <a:defRPr/>
                </a:pPr>
                <a:r>
                  <a:rPr lang="en-US" altLang="ko-KR" sz="2000" b="1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  <a:cs typeface="Arial" panose="020B0604020202020204" pitchFamily="34" charset="0"/>
                  </a:rPr>
                  <a:t>Client</a:t>
                </a:r>
                <a:endParaRPr lang="en-US" altLang="ko-KR" sz="2000" b="1" dirty="0"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940152" y="1928963"/>
              <a:ext cx="2160240" cy="2516005"/>
              <a:chOff x="5940152" y="2204864"/>
              <a:chExt cx="2160240" cy="251600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152" y="2204864"/>
                <a:ext cx="2160240" cy="2115895"/>
              </a:xfrm>
              <a:prstGeom prst="rect">
                <a:avLst/>
              </a:prstGeom>
            </p:spPr>
          </p:pic>
          <p:sp>
            <p:nvSpPr>
              <p:cNvPr id="14" name="제목 2"/>
              <p:cNvSpPr txBox="1">
                <a:spLocks/>
              </p:cNvSpPr>
              <p:nvPr/>
            </p:nvSpPr>
            <p:spPr bwMode="auto">
              <a:xfrm>
                <a:off x="6501459" y="4320759"/>
                <a:ext cx="108897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1">
                  <a:defRPr/>
                </a:pPr>
                <a:r>
                  <a:rPr lang="en-US" altLang="ko-KR" sz="2000" b="1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  <a:cs typeface="Arial" panose="020B0604020202020204" pitchFamily="34" charset="0"/>
                  </a:rPr>
                  <a:t>Server</a:t>
                </a:r>
                <a:endParaRPr lang="en-US" altLang="ko-KR" sz="2000" b="1" dirty="0"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7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80214" y="265498"/>
            <a:ext cx="43204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22250" y="483986"/>
            <a:ext cx="7345363" cy="590546"/>
          </a:xfrm>
        </p:spPr>
        <p:txBody>
          <a:bodyPr/>
          <a:lstStyle/>
          <a:p>
            <a:pPr>
              <a:defRPr/>
            </a:pPr>
            <a:r>
              <a:rPr lang="en-US" altLang="ko-KR" sz="350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OWASP</a:t>
            </a:r>
            <a:endParaRPr lang="ko-KR" altLang="ko-KR" sz="35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auto">
          <a:xfrm>
            <a:off x="539552" y="1205614"/>
            <a:ext cx="59046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Arial" panose="020B0604020202020204" pitchFamily="34" charset="0"/>
              </a:rPr>
              <a:t>Open Web Application Security Project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81057" y="2204864"/>
            <a:ext cx="29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국제 웹 보안 표준기구</a:t>
            </a:r>
            <a:endParaRPr lang="ko-KR" altLang="en-US" sz="20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9592" y="2125464"/>
            <a:ext cx="3203403" cy="3778569"/>
            <a:chOff x="504501" y="1546695"/>
            <a:chExt cx="3203403" cy="377856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501" y="1546695"/>
              <a:ext cx="3203403" cy="65816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01" y="2199425"/>
              <a:ext cx="3203403" cy="3125839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4281325" y="2909952"/>
            <a:ext cx="4862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A1: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인젝션</a:t>
            </a:r>
            <a:endParaRPr lang="en-US" altLang="ko-KR" b="1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A2: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인증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 세션 관리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취약점</a:t>
            </a:r>
            <a:endParaRPr lang="en-US" altLang="ko-KR" b="1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A3: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크로스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사이트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스크립팅</a:t>
            </a:r>
            <a:endParaRPr lang="en-US" altLang="ko-KR" b="1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A4: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취약한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직접 객체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참조</a:t>
            </a: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A5: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보안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설정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오류</a:t>
            </a: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A6: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민감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노출</a:t>
            </a:r>
            <a:endParaRPr lang="en-US" altLang="ko-KR" b="1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A7: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수준의 접근 통제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누락</a:t>
            </a: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A8: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크로스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사이트 요청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변조</a:t>
            </a: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A9: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알려진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취약점이 있는 컴포넌트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</a:t>
            </a:r>
            <a:endParaRPr lang="en-US" altLang="ko-KR" b="1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A10: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검증되지 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않은 </a:t>
            </a:r>
            <a:r>
              <a:rPr lang="ko-KR" altLang="en-US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리다이렉트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및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포워드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6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80214" y="265498"/>
            <a:ext cx="43204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22250" y="483986"/>
            <a:ext cx="7345363" cy="590546"/>
          </a:xfrm>
        </p:spPr>
        <p:txBody>
          <a:bodyPr/>
          <a:lstStyle/>
          <a:p>
            <a:pPr>
              <a:defRPr/>
            </a:pPr>
            <a:r>
              <a:rPr lang="en-US" altLang="ko-KR" sz="350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SQL Injection</a:t>
            </a:r>
            <a:endParaRPr lang="ko-KR" altLang="ko-KR" sz="35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4293096"/>
            <a:ext cx="4910887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 값에 대한 검증 부재로 인해 발생</a:t>
            </a:r>
            <a:endParaRPr lang="en-US" altLang="ko-KR" sz="23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 노출</a:t>
            </a:r>
            <a:endParaRPr lang="en-US" altLang="ko-KR" sz="23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명령실행 </a:t>
            </a:r>
            <a:endParaRPr lang="ko-KR" altLang="en-US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33817" y="1772816"/>
            <a:ext cx="3866771" cy="2115895"/>
            <a:chOff x="2339752" y="2165926"/>
            <a:chExt cx="3866771" cy="21158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96592">
              <a:off x="4506310" y="2319955"/>
              <a:ext cx="1700213" cy="16668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52" y="2165926"/>
              <a:ext cx="2160240" cy="2115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80214" y="265498"/>
            <a:ext cx="43204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22250" y="483986"/>
            <a:ext cx="7345363" cy="590546"/>
          </a:xfrm>
        </p:spPr>
        <p:txBody>
          <a:bodyPr/>
          <a:lstStyle/>
          <a:p>
            <a:pPr>
              <a:defRPr/>
            </a:pPr>
            <a:r>
              <a:rPr lang="en-US" altLang="ko-KR" sz="350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SQL Injection</a:t>
            </a:r>
            <a:endParaRPr lang="ko-KR" altLang="ko-KR" sz="35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8214" y="2880603"/>
            <a:ext cx="1872208" cy="164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 or 1=1 --</a:t>
            </a:r>
          </a:p>
          <a:p>
            <a:pPr algn="ctr"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 </a:t>
            </a: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or 1=1 #</a:t>
            </a:r>
          </a:p>
          <a:p>
            <a:pPr algn="ctr"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 or 1=1 --</a:t>
            </a:r>
            <a:endParaRPr lang="ko-KR" altLang="en-US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7784" y="1852342"/>
            <a:ext cx="5904656" cy="1109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Select </a:t>
            </a:r>
            <a:r>
              <a:rPr lang="en-US" altLang="ko-KR" sz="23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userid</a:t>
            </a: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pw from member where </a:t>
            </a:r>
            <a:r>
              <a:rPr lang="en-US" altLang="ko-KR" sz="23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userid</a:t>
            </a: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=‘’ or 1 </a:t>
            </a:r>
            <a:r>
              <a:rPr lang="en-US" altLang="ko-KR" sz="2300" dirty="0" smtClean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#’ </a:t>
            </a:r>
            <a:r>
              <a:rPr lang="en-US" altLang="ko-KR" sz="2300" dirty="0" smtClean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and pw</a:t>
            </a:r>
            <a:r>
              <a:rPr lang="en-US" altLang="ko-KR" sz="2300" dirty="0" smtClean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=‘2’</a:t>
            </a:r>
            <a:endParaRPr lang="en-US" altLang="ko-KR" sz="2300" dirty="0" smtClean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27784" y="4437112"/>
            <a:ext cx="621956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Select userid, pw from member where userid</a:t>
            </a:r>
            <a:r>
              <a:rPr lang="en-US" altLang="ko-KR" sz="23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=‘’ or 1=1 # and pw=‘$pw’</a:t>
            </a:r>
            <a:endParaRPr lang="ko-KR" altLang="en-US" sz="23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5112060" y="3185635"/>
            <a:ext cx="936104" cy="10307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80214" y="265498"/>
            <a:ext cx="43204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22250" y="483986"/>
            <a:ext cx="7345363" cy="590546"/>
          </a:xfrm>
        </p:spPr>
        <p:txBody>
          <a:bodyPr/>
          <a:lstStyle/>
          <a:p>
            <a:pPr>
              <a:defRPr/>
            </a:pPr>
            <a:r>
              <a:rPr lang="en-US" altLang="ko-KR" sz="350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SQL Injection</a:t>
            </a:r>
            <a:endParaRPr lang="ko-KR" altLang="ko-KR" sz="35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1600" y="2996952"/>
            <a:ext cx="392463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공백 </a:t>
            </a:r>
            <a:r>
              <a:rPr lang="ko-KR" altLang="en-US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우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endParaRPr lang="en-US" altLang="ko-KR" sz="23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(), /**/, %09, %0a, %0d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52174" y="2996952"/>
            <a:ext cx="136815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%00</a:t>
            </a:r>
          </a:p>
        </p:txBody>
      </p:sp>
    </p:spTree>
    <p:extLst>
      <p:ext uri="{BB962C8B-B14F-4D97-AF65-F5344CB8AC3E}">
        <p14:creationId xmlns:p14="http://schemas.microsoft.com/office/powerpoint/2010/main" val="5570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80214" y="265498"/>
            <a:ext cx="43204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22250" y="483986"/>
            <a:ext cx="7345363" cy="590546"/>
          </a:xfrm>
        </p:spPr>
        <p:txBody>
          <a:bodyPr/>
          <a:lstStyle/>
          <a:p>
            <a:pPr>
              <a:defRPr/>
            </a:pPr>
            <a:r>
              <a:rPr lang="en-US" altLang="ko-KR" sz="350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SQL Injection</a:t>
            </a:r>
            <a:endParaRPr lang="ko-KR" altLang="ko-KR" sz="35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229716"/>
            <a:ext cx="347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http://los.eagle-jump.org/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825789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80214" y="265498"/>
            <a:ext cx="43204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483768" y="2636912"/>
            <a:ext cx="4320278" cy="1515800"/>
          </a:xfrm>
        </p:spPr>
        <p:txBody>
          <a:bodyPr/>
          <a:lstStyle/>
          <a:p>
            <a:pPr>
              <a:defRPr/>
            </a:pPr>
            <a:r>
              <a:rPr lang="en-US" altLang="ko-KR" sz="1000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 &amp; A</a:t>
            </a:r>
            <a:endParaRPr lang="ko-KR" altLang="ko-KR" sz="100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8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2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808080"/>
      </a:accent2>
      <a:accent3>
        <a:srgbClr val="B2B2B2"/>
      </a:accent3>
      <a:accent4>
        <a:srgbClr val="DDDDDD"/>
      </a:accent4>
      <a:accent5>
        <a:srgbClr val="FFFFFF"/>
      </a:accent5>
      <a:accent6>
        <a:srgbClr val="DDDDD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189</Words>
  <Application>Microsoft Office PowerPoint</Application>
  <PresentationFormat>화면 슬라이드 쇼(4:3)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Arial Black</vt:lpstr>
      <vt:lpstr>210 맨발의청춘 L</vt:lpstr>
      <vt:lpstr>Koverwatch</vt:lpstr>
      <vt:lpstr>맑은 고딕</vt:lpstr>
      <vt:lpstr>나눔바른고딕</vt:lpstr>
      <vt:lpstr>5_Office 테마</vt:lpstr>
      <vt:lpstr>디자인 사용자 지정</vt:lpstr>
      <vt:lpstr>PowerPoint 프레젠테이션</vt:lpstr>
      <vt:lpstr>PowerPoint 프레젠테이션</vt:lpstr>
      <vt:lpstr>웹 어플리케이션                                                                                 </vt:lpstr>
      <vt:lpstr>OWASP</vt:lpstr>
      <vt:lpstr>SQL Injection</vt:lpstr>
      <vt:lpstr>SQL Injection</vt:lpstr>
      <vt:lpstr>SQL Injection</vt:lpstr>
      <vt:lpstr>SQL Injection</vt:lpstr>
      <vt:lpstr>Q &amp; A</vt:lpstr>
      <vt:lpstr>PowerPoint 프레젠테이션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7a</cp:lastModifiedBy>
  <cp:revision>450</cp:revision>
  <dcterms:created xsi:type="dcterms:W3CDTF">2011-06-13T04:09:39Z</dcterms:created>
  <dcterms:modified xsi:type="dcterms:W3CDTF">2017-07-03T09:03:29Z</dcterms:modified>
</cp:coreProperties>
</file>