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65" r:id="rId4"/>
    <p:sldId id="282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278" r:id="rId45"/>
  </p:sldIdLst>
  <p:sldSz cx="9144000" cy="6858000" type="screen4x3"/>
  <p:notesSz cx="6805613" cy="9939338"/>
  <p:embeddedFontLst>
    <p:embeddedFont>
      <p:font typeface="나눔고딕" panose="020B0600000101010101" charset="-127"/>
      <p:regular r:id="rId48"/>
      <p:bold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함초롬바탕" panose="02030604000101010101" pitchFamily="18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368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533" y="1886396"/>
            <a:ext cx="5894538" cy="98491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분반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최종발표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5761607"/>
            <a:ext cx="2160240" cy="108213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2018.06.22(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60715" y="638370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3B9C6D-243B-411D-B79E-8B3B714B18C1}"/>
              </a:ext>
            </a:extLst>
          </p:cNvPr>
          <p:cNvSpPr txBox="1"/>
          <p:nvPr/>
        </p:nvSpPr>
        <p:spPr>
          <a:xfrm>
            <a:off x="7244179" y="5231489"/>
            <a:ext cx="1899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20101325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최상욱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20120691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손우규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20130262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김영상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20140120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김기현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20140123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김남곤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20161124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정지환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66E5F-5DD2-4B67-80D0-152ED912A21A}"/>
              </a:ext>
            </a:extLst>
          </p:cNvPr>
          <p:cNvSpPr txBox="1"/>
          <p:nvPr/>
        </p:nvSpPr>
        <p:spPr>
          <a:xfrm>
            <a:off x="2465304" y="296833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싱크로나이즈드</a:t>
            </a:r>
            <a:r>
              <a:rPr lang="ko-KR" altLang="en-US" dirty="0"/>
              <a:t> 수영 경기 관리 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이해관계자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36DAC2-247E-438A-B572-8D8981B73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33330"/>
              </p:ext>
            </p:extLst>
          </p:nvPr>
        </p:nvGraphicFramePr>
        <p:xfrm>
          <a:off x="1215960" y="2172530"/>
          <a:ext cx="6550152" cy="3507042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411048118"/>
                    </a:ext>
                  </a:extLst>
                </a:gridCol>
                <a:gridCol w="5218176">
                  <a:extLst>
                    <a:ext uri="{9D8B030D-6E8A-4147-A177-3AD203B41FA5}">
                      <a16:colId xmlns:a16="http://schemas.microsoft.com/office/drawing/2014/main" val="2726718741"/>
                    </a:ext>
                  </a:extLst>
                </a:gridCol>
              </a:tblGrid>
              <a:tr h="2398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이해관계자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 및 통제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진행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개발을 관리자에게 요청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산출물의 최종 소유권을 가짐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대한 피드백 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시스템을 사용하는 매장 고객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08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정해진 시기에 감사를 실시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요구에 따라 추가적으로 감사 실시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9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4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Milestone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A5EDAD-388E-4871-9F44-636B1A9BA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93719"/>
              </p:ext>
            </p:extLst>
          </p:nvPr>
        </p:nvGraphicFramePr>
        <p:xfrm>
          <a:off x="409576" y="1361711"/>
          <a:ext cx="8593585" cy="5082279"/>
        </p:xfrm>
        <a:graphic>
          <a:graphicData uri="http://schemas.openxmlformats.org/drawingml/2006/table">
            <a:tbl>
              <a:tblPr/>
              <a:tblGrid>
                <a:gridCol w="1177719">
                  <a:extLst>
                    <a:ext uri="{9D8B030D-6E8A-4147-A177-3AD203B41FA5}">
                      <a16:colId xmlns:a16="http://schemas.microsoft.com/office/drawing/2014/main" val="2906000406"/>
                    </a:ext>
                  </a:extLst>
                </a:gridCol>
                <a:gridCol w="1165758">
                  <a:extLst>
                    <a:ext uri="{9D8B030D-6E8A-4147-A177-3AD203B41FA5}">
                      <a16:colId xmlns:a16="http://schemas.microsoft.com/office/drawing/2014/main" val="1921527108"/>
                    </a:ext>
                  </a:extLst>
                </a:gridCol>
                <a:gridCol w="3119363">
                  <a:extLst>
                    <a:ext uri="{9D8B030D-6E8A-4147-A177-3AD203B41FA5}">
                      <a16:colId xmlns:a16="http://schemas.microsoft.com/office/drawing/2014/main" val="3272300096"/>
                    </a:ext>
                  </a:extLst>
                </a:gridCol>
                <a:gridCol w="1177719">
                  <a:extLst>
                    <a:ext uri="{9D8B030D-6E8A-4147-A177-3AD203B41FA5}">
                      <a16:colId xmlns:a16="http://schemas.microsoft.com/office/drawing/2014/main" val="886911327"/>
                    </a:ext>
                  </a:extLst>
                </a:gridCol>
                <a:gridCol w="976513">
                  <a:extLst>
                    <a:ext uri="{9D8B030D-6E8A-4147-A177-3AD203B41FA5}">
                      <a16:colId xmlns:a16="http://schemas.microsoft.com/office/drawing/2014/main" val="3530909276"/>
                    </a:ext>
                  </a:extLst>
                </a:gridCol>
                <a:gridCol w="976513">
                  <a:extLst>
                    <a:ext uri="{9D8B030D-6E8A-4147-A177-3AD203B41FA5}">
                      <a16:colId xmlns:a16="http://schemas.microsoft.com/office/drawing/2014/main" val="4013737529"/>
                    </a:ext>
                  </a:extLst>
                </a:gridCol>
              </a:tblGrid>
              <a:tr h="474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진행 방법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Milestone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49165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시작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2018-03-02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2018-03-02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060351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70423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58820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10689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22503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 종료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625366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17333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16688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619796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25305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89769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 종료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2018-05-18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2018-05-18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410996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2018-05-18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2018-05-25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20974"/>
                  </a:ext>
                </a:extLst>
              </a:tr>
              <a:tr h="27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2018-05-25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47285"/>
                  </a:ext>
                </a:extLst>
              </a:tr>
              <a:tr h="26976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2018-06-15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068766"/>
                  </a:ext>
                </a:extLst>
              </a:tr>
              <a:tr h="313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종료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2018-06-15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3162" marR="63162" marT="17462" marB="17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310765"/>
                  </a:ext>
                </a:extLst>
              </a:tr>
            </a:tbl>
          </a:graphicData>
        </a:graphic>
      </p:graphicFrame>
      <p:pic>
        <p:nvPicPr>
          <p:cNvPr id="7169" name="_x286753184" descr="EMB000004105578">
            <a:extLst>
              <a:ext uri="{FF2B5EF4-FFF2-40B4-BE49-F238E27FC236}">
                <a16:creationId xmlns:a16="http://schemas.microsoft.com/office/drawing/2014/main" id="{FC3F8AD6-EB95-4362-9D06-A6B47A18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17" y="2401797"/>
            <a:ext cx="2864314" cy="36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예산규모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82AA0E-EBAD-404F-BC4B-BDC2DEA790D7}"/>
              </a:ext>
            </a:extLst>
          </p:cNvPr>
          <p:cNvSpPr txBox="1">
            <a:spLocks/>
          </p:cNvSpPr>
          <p:nvPr/>
        </p:nvSpPr>
        <p:spPr>
          <a:xfrm>
            <a:off x="381406" y="2608942"/>
            <a:ext cx="8389397" cy="177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80,512,543</a:t>
            </a:r>
            <a:r>
              <a:rPr lang="ko-KR" altLang="en-US" sz="4400" dirty="0"/>
              <a:t>원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(</a:t>
            </a:r>
            <a:r>
              <a:rPr lang="ko-KR" altLang="en-US" sz="4400" dirty="0" err="1"/>
              <a:t>팔천오십일만이천오백사십삼원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Font typeface="Arial" pitchFamily="34" charset="0"/>
              <a:buNone/>
            </a:pPr>
            <a:endParaRPr lang="ko-KR" altLang="en-US" sz="6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55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관리자 책임 및 권한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1BBFF9-CFE2-406B-A946-42FA9111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01690"/>
              </p:ext>
            </p:extLst>
          </p:nvPr>
        </p:nvGraphicFramePr>
        <p:xfrm>
          <a:off x="648070" y="1455164"/>
          <a:ext cx="8122733" cy="4871280"/>
        </p:xfrm>
        <a:graphic>
          <a:graphicData uri="http://schemas.openxmlformats.org/drawingml/2006/table">
            <a:tbl>
              <a:tblPr/>
              <a:tblGrid>
                <a:gridCol w="768024">
                  <a:extLst>
                    <a:ext uri="{9D8B030D-6E8A-4147-A177-3AD203B41FA5}">
                      <a16:colId xmlns:a16="http://schemas.microsoft.com/office/drawing/2014/main" val="247146633"/>
                    </a:ext>
                  </a:extLst>
                </a:gridCol>
                <a:gridCol w="351538">
                  <a:extLst>
                    <a:ext uri="{9D8B030D-6E8A-4147-A177-3AD203B41FA5}">
                      <a16:colId xmlns:a16="http://schemas.microsoft.com/office/drawing/2014/main" val="2960912972"/>
                    </a:ext>
                  </a:extLst>
                </a:gridCol>
                <a:gridCol w="7003171">
                  <a:extLst>
                    <a:ext uri="{9D8B030D-6E8A-4147-A177-3AD203B41FA5}">
                      <a16:colId xmlns:a16="http://schemas.microsoft.com/office/drawing/2014/main" val="1524310802"/>
                    </a:ext>
                  </a:extLst>
                </a:gridCol>
              </a:tblGrid>
              <a:tr h="31684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책임 및 권한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730" marR="37730" marT="10431" marB="1043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730" marR="37730" marT="10431" marB="10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세부 일정 계획 및 수행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프로젝트 소요 자원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일정을 계획하여 프로젝트 관리 계획서에 기록하고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바탕으로 프로젝트를 수행해야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및 공식화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 계획서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문서에 대하여 고객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관리자가 서명하고 공식화한다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요구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산출물이 공식화된 후 수정이 요구되는 경우 수정의 원인을 밝히고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수정의 원인이 프로젝트 팀에 있을 경우 프로젝트 팀에서 책임을 부담한다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위험 대책 수립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수행하기 전에 프로젝트 관리자는 프로젝트의 위험 요소를 미리 파악하고 대책을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세워두어야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위험이 발생했을 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발생한 위험이 사전에 파악되지 않은 위험일 경우 관리자는 고객의 도움을 받지 못하고 스스로 해결해야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유지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수행하며 얻은 고객의 정보를 필히 보안 관리를 하여 비밀을 유지한다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구성원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팀원에게 업무를 부여하고 체계적으로 관리하여 프로젝트에 차질이 없도록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730" marR="37730" marT="10431" marB="10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43116"/>
                  </a:ext>
                </a:extLst>
              </a:tr>
              <a:tr h="1357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730" marR="37730" marT="10431" marB="10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구성원 선발 및 교체 권한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프로젝트 인원 선발 및 교체 권한을 갖는다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예산에 대한 권한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허용된 예산 범위 내에서 프로젝트의 예산 계획을 작성한다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예산 계획은 추후 프로젝트 관리 계획서에 포함해야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예산 사용 승인 권한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예산은 관리자의 승인을 받아 집행한다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사용 내역은 별도로 기록해야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 팀이나 고객의 요구가 있다면 언제라도 제출해야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730" marR="37730" marT="10431" marB="10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43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9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고객 권한 및 책임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F03C4C-E439-4E84-9472-866AB34A7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94413"/>
              </p:ext>
            </p:extLst>
          </p:nvPr>
        </p:nvGraphicFramePr>
        <p:xfrm>
          <a:off x="263456" y="1324992"/>
          <a:ext cx="8507347" cy="5094824"/>
        </p:xfrm>
        <a:graphic>
          <a:graphicData uri="http://schemas.openxmlformats.org/drawingml/2006/table">
            <a:tbl>
              <a:tblPr/>
              <a:tblGrid>
                <a:gridCol w="677578">
                  <a:extLst>
                    <a:ext uri="{9D8B030D-6E8A-4147-A177-3AD203B41FA5}">
                      <a16:colId xmlns:a16="http://schemas.microsoft.com/office/drawing/2014/main" val="2692693934"/>
                    </a:ext>
                  </a:extLst>
                </a:gridCol>
                <a:gridCol w="559293">
                  <a:extLst>
                    <a:ext uri="{9D8B030D-6E8A-4147-A177-3AD203B41FA5}">
                      <a16:colId xmlns:a16="http://schemas.microsoft.com/office/drawing/2014/main" val="1771525233"/>
                    </a:ext>
                  </a:extLst>
                </a:gridCol>
                <a:gridCol w="7270476">
                  <a:extLst>
                    <a:ext uri="{9D8B030D-6E8A-4147-A177-3AD203B41FA5}">
                      <a16:colId xmlns:a16="http://schemas.microsoft.com/office/drawing/2014/main" val="3075494958"/>
                    </a:ext>
                  </a:extLst>
                </a:gridCol>
              </a:tblGrid>
              <a:tr h="25645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권한 및 책임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047" marR="40047" marT="11072" marB="1107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047" marR="40047" marT="11072" marB="110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요구사항을 명확하게 제시한다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팀이 요구사항을 명확히 이해할 수 있도록 인터뷰를 수행한다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회의에 참여하여 프로젝트 관리 계획서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문서에 대한 검토와 피드백을 수행한다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 시 작성되는 산출물이 공식화된 후 고객의 요구사항에 변경이 발생할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변경에 필요한 비용은 고객이 부담하며 이에 대한 회의를 참석한다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비용은 프로젝트 관리자와 협의하여 결정한다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품질 관리 및 형상 관리 업무에 참가한다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초기에 조기 구현을 강요하지 않아야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업무 이외의 기타 업무를 요구하지 않아야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테스트 시 장소 제공 및 테스트 방식에 대한 내용을 사전에 통보해야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모든 테스트는 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자에 의한 테스트를 원칙으로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완료 시 미리 약정된 기한까지 합의된 비용을 지불한다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047" marR="40047" marT="11072" marB="110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66673"/>
                  </a:ext>
                </a:extLst>
              </a:tr>
              <a:tr h="1961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047" marR="40047" marT="11072" marB="110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소프트웨어를 포함한 프로젝트의 산출물은 고객이 소유권을 갖는다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진행 과정에서 정기적으로 프로젝트 진행보고를 받을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관련 의문사항 발생 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의견 제시 및 설명을 요구할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결과물에 대하여 평가를 내리고 최종적으로 승인할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지연이 발생할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지연의 정도에 따라 프로젝트 관리자에게 페널티를 부과할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- 0~1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미만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- 1~1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초과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초과한 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x 1%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047" marR="40047" marT="11072" marB="110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1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종료 승인 요건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11AA04-F1E8-4551-830A-44B0C48D7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52412"/>
              </p:ext>
            </p:extLst>
          </p:nvPr>
        </p:nvGraphicFramePr>
        <p:xfrm>
          <a:off x="263455" y="1745539"/>
          <a:ext cx="8587582" cy="3989432"/>
        </p:xfrm>
        <a:graphic>
          <a:graphicData uri="http://schemas.openxmlformats.org/drawingml/2006/table">
            <a:tbl>
              <a:tblPr/>
              <a:tblGrid>
                <a:gridCol w="1746288">
                  <a:extLst>
                    <a:ext uri="{9D8B030D-6E8A-4147-A177-3AD203B41FA5}">
                      <a16:colId xmlns:a16="http://schemas.microsoft.com/office/drawing/2014/main" val="4223231464"/>
                    </a:ext>
                  </a:extLst>
                </a:gridCol>
                <a:gridCol w="6841294">
                  <a:extLst>
                    <a:ext uri="{9D8B030D-6E8A-4147-A177-3AD203B41FA5}">
                      <a16:colId xmlns:a16="http://schemas.microsoft.com/office/drawing/2014/main" val="1725566638"/>
                    </a:ext>
                  </a:extLst>
                </a:gridCol>
              </a:tblGrid>
              <a:tr h="3989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승인 요건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단계의 산출물과 고객의 요구사항이 감사 팀의 검수 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이상의 등급이면 통과한다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주관의 시스템 인수 시험이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이상의 등급이면 통과한다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전환 완료 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 관리자에게 사용자 매뉴얼 및 운영 매뉴얼 교육 완료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통과한다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시 납품하기로 한 산출물들을 고객에게 전달한다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5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WBS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1639493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도입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49" name="_x432483896" descr="EMB000032c02d2c">
            <a:extLst>
              <a:ext uri="{FF2B5EF4-FFF2-40B4-BE49-F238E27FC236}">
                <a16:creationId xmlns:a16="http://schemas.microsoft.com/office/drawing/2014/main" id="{B332BE17-6E0E-4B7B-B50A-26AF441B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4" y="1408112"/>
            <a:ext cx="6840538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0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WBS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1639493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정련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F6F93-2855-4B6C-B94C-1C4CA9DD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2461000" descr="EMB000032c02d2f">
            <a:extLst>
              <a:ext uri="{FF2B5EF4-FFF2-40B4-BE49-F238E27FC236}">
                <a16:creationId xmlns:a16="http://schemas.microsoft.com/office/drawing/2014/main" id="{7EB17535-9815-4486-8A85-62AEF36B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19" y="1714499"/>
            <a:ext cx="6485761" cy="43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5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WBS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1639493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정련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9A4F61-1BAD-439C-8998-E537725F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32485768" descr="EMB000032c02d32">
            <a:extLst>
              <a:ext uri="{FF2B5EF4-FFF2-40B4-BE49-F238E27FC236}">
                <a16:creationId xmlns:a16="http://schemas.microsoft.com/office/drawing/2014/main" id="{C7381F64-9884-41E2-8C5D-ECC6F591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84" y="1503361"/>
            <a:ext cx="6892831" cy="460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7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WBS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1639493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A03A74-217A-4F0C-BF7E-EEC678EFF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32462728" descr="EMB000032c02d35">
            <a:extLst>
              <a:ext uri="{FF2B5EF4-FFF2-40B4-BE49-F238E27FC236}">
                <a16:creationId xmlns:a16="http://schemas.microsoft.com/office/drawing/2014/main" id="{5675BD84-5425-41D4-A6D6-EC10011E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88" y="1286668"/>
            <a:ext cx="6716624" cy="446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367161"/>
            <a:ext cx="5173304" cy="5113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Project Charter(PC)</a:t>
            </a:r>
          </a:p>
          <a:p>
            <a:pPr marL="342900" indent="-342900">
              <a:lnSpc>
                <a:spcPct val="175000"/>
              </a:lnSpc>
              <a:buFont typeface="+mj-lt"/>
              <a:buAutoNum type="arabicPeriod" startAt="2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소프트웨어 요구사항 정의서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Software Requirement Definition(SRD)</a:t>
            </a:r>
          </a:p>
          <a:p>
            <a:pPr marL="342900" indent="-342900">
              <a:lnSpc>
                <a:spcPct val="175000"/>
              </a:lnSpc>
              <a:buFont typeface="+mj-lt"/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소프트웨어 요구사항 명세서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Software Requirement Specification(SRS)</a:t>
            </a:r>
          </a:p>
          <a:p>
            <a:pPr marL="342900" indent="-342900">
              <a:lnSpc>
                <a:spcPct val="175000"/>
              </a:lnSpc>
              <a:buFont typeface="+mj-lt"/>
              <a:buAutoNum type="arabicPeriod" startAt="4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소프트웨어 설계 기술서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Software Design Description(SDD)</a:t>
            </a:r>
          </a:p>
          <a:p>
            <a:pPr marL="342900" indent="-342900">
              <a:lnSpc>
                <a:spcPct val="175000"/>
              </a:lnSpc>
              <a:buFont typeface="+mj-lt"/>
              <a:buAutoNum type="arabicPeriod" startAt="5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 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Configuration Management(CM)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366713" y="2279514"/>
            <a:ext cx="4782336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 flipV="1">
            <a:off x="364474" y="3131226"/>
            <a:ext cx="4784575" cy="2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5E37F6-7C46-444E-80F9-15DB2A61DB40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3B7690-A51E-40E5-90D6-4CB7CA0A4DDF}"/>
              </a:ext>
            </a:extLst>
          </p:cNvPr>
          <p:cNvCxnSpPr>
            <a:cxnSpLocks/>
          </p:cNvCxnSpPr>
          <p:nvPr/>
        </p:nvCxnSpPr>
        <p:spPr>
          <a:xfrm flipV="1">
            <a:off x="366713" y="3987880"/>
            <a:ext cx="4782336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76E47E-8CB9-4A41-B087-73DF81A34F3E}"/>
              </a:ext>
            </a:extLst>
          </p:cNvPr>
          <p:cNvCxnSpPr>
            <a:cxnSpLocks/>
          </p:cNvCxnSpPr>
          <p:nvPr/>
        </p:nvCxnSpPr>
        <p:spPr>
          <a:xfrm flipV="1">
            <a:off x="364474" y="4844513"/>
            <a:ext cx="4782336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24FA91-6D22-4EDA-A674-42F0DF3A5ACB}"/>
              </a:ext>
            </a:extLst>
          </p:cNvPr>
          <p:cNvCxnSpPr>
            <a:cxnSpLocks/>
          </p:cNvCxnSpPr>
          <p:nvPr/>
        </p:nvCxnSpPr>
        <p:spPr>
          <a:xfrm flipV="1">
            <a:off x="364474" y="5701146"/>
            <a:ext cx="4782336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WBS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1639493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CBE98C-CC8C-4C74-9F74-6F7D5DBF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32494624" descr="EMB000032c02d38">
            <a:extLst>
              <a:ext uri="{FF2B5EF4-FFF2-40B4-BE49-F238E27FC236}">
                <a16:creationId xmlns:a16="http://schemas.microsoft.com/office/drawing/2014/main" id="{05B27592-9B9F-4F89-883F-69BA3BBD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61" y="1503361"/>
            <a:ext cx="6475477" cy="43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8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WBS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1639493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전이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F7A113-3303-4A8A-B539-9CB92E29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0330680" descr="EMB00004c489e2f">
            <a:extLst>
              <a:ext uri="{FF2B5EF4-FFF2-40B4-BE49-F238E27FC236}">
                <a16:creationId xmlns:a16="http://schemas.microsoft.com/office/drawing/2014/main" id="{10D2431B-E013-4BDD-97DB-112344DD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4" y="1408112"/>
            <a:ext cx="6840538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476880" y="981059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FP(Function Point)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E53F58-A71E-4C52-A362-0A89662A5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9168"/>
              </p:ext>
            </p:extLst>
          </p:nvPr>
        </p:nvGraphicFramePr>
        <p:xfrm>
          <a:off x="324415" y="1588550"/>
          <a:ext cx="8486775" cy="4675002"/>
        </p:xfrm>
        <a:graphic>
          <a:graphicData uri="http://schemas.openxmlformats.org/drawingml/2006/table">
            <a:tbl>
              <a:tblPr/>
              <a:tblGrid>
                <a:gridCol w="723150">
                  <a:extLst>
                    <a:ext uri="{9D8B030D-6E8A-4147-A177-3AD203B41FA5}">
                      <a16:colId xmlns:a16="http://schemas.microsoft.com/office/drawing/2014/main" val="1856333228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419645052"/>
                    </a:ext>
                  </a:extLst>
                </a:gridCol>
                <a:gridCol w="2001441">
                  <a:extLst>
                    <a:ext uri="{9D8B030D-6E8A-4147-A177-3AD203B41FA5}">
                      <a16:colId xmlns:a16="http://schemas.microsoft.com/office/drawing/2014/main" val="4259938447"/>
                    </a:ext>
                  </a:extLst>
                </a:gridCol>
                <a:gridCol w="1724114">
                  <a:extLst>
                    <a:ext uri="{9D8B030D-6E8A-4147-A177-3AD203B41FA5}">
                      <a16:colId xmlns:a16="http://schemas.microsoft.com/office/drawing/2014/main" val="293376138"/>
                    </a:ext>
                  </a:extLst>
                </a:gridCol>
                <a:gridCol w="1055173">
                  <a:extLst>
                    <a:ext uri="{9D8B030D-6E8A-4147-A177-3AD203B41FA5}">
                      <a16:colId xmlns:a16="http://schemas.microsoft.com/office/drawing/2014/main" val="1169444080"/>
                    </a:ext>
                  </a:extLst>
                </a:gridCol>
              </a:tblGrid>
              <a:tr h="136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업무명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유형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복잡도 가중치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92356"/>
                  </a:ext>
                </a:extLst>
              </a:tr>
              <a:tr h="10153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410581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7210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29640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0037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8198"/>
                  </a:ext>
                </a:extLst>
              </a:tr>
              <a:tr h="10153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290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1573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삭제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0790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7419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7941"/>
                  </a:ext>
                </a:extLst>
              </a:tr>
              <a:tr h="10153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5935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96796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7093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0489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31405"/>
                  </a:ext>
                </a:extLst>
              </a:tr>
              <a:tr h="10153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62828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84982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6792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5998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4524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073843"/>
                  </a:ext>
                </a:extLst>
              </a:tr>
              <a:tr h="10153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88177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077980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9199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13052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총점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89901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시상자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42883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95369"/>
                  </a:ext>
                </a:extLst>
              </a:tr>
              <a:tr h="10153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34786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7884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02680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22585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08717"/>
                  </a:ext>
                </a:extLst>
              </a:tr>
              <a:tr h="101302">
                <a:tc row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1664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7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67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94944"/>
                  </a:ext>
                </a:extLst>
              </a:tr>
              <a:tr h="47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3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411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48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14729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78120"/>
                  </a:ext>
                </a:extLst>
              </a:tr>
              <a:tr h="101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조회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409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9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37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80357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881476"/>
                  </a:ext>
                </a:extLst>
              </a:tr>
              <a:tr h="10153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관리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등록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96528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수정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2971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삭제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198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85173"/>
                  </a:ext>
                </a:extLst>
              </a:tr>
              <a:tr h="10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706" marR="26706" marT="7384" marB="738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03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6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476880" y="981059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FP(Function Point)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66FE5D3-9289-445C-9B35-F0095C33F26F}"/>
              </a:ext>
            </a:extLst>
          </p:cNvPr>
          <p:cNvGraphicFramePr>
            <a:graphicFrameLocks noGrp="1"/>
          </p:cNvGraphicFramePr>
          <p:nvPr/>
        </p:nvGraphicFramePr>
        <p:xfrm>
          <a:off x="1578923" y="1545821"/>
          <a:ext cx="5986154" cy="4634721"/>
        </p:xfrm>
        <a:graphic>
          <a:graphicData uri="http://schemas.openxmlformats.org/drawingml/2006/table">
            <a:tbl>
              <a:tblPr/>
              <a:tblGrid>
                <a:gridCol w="1404839">
                  <a:extLst>
                    <a:ext uri="{9D8B030D-6E8A-4147-A177-3AD203B41FA5}">
                      <a16:colId xmlns:a16="http://schemas.microsoft.com/office/drawing/2014/main" val="1459349699"/>
                    </a:ext>
                  </a:extLst>
                </a:gridCol>
                <a:gridCol w="1404839">
                  <a:extLst>
                    <a:ext uri="{9D8B030D-6E8A-4147-A177-3AD203B41FA5}">
                      <a16:colId xmlns:a16="http://schemas.microsoft.com/office/drawing/2014/main" val="1759194863"/>
                    </a:ext>
                  </a:extLst>
                </a:gridCol>
                <a:gridCol w="1216104">
                  <a:extLst>
                    <a:ext uri="{9D8B030D-6E8A-4147-A177-3AD203B41FA5}">
                      <a16:colId xmlns:a16="http://schemas.microsoft.com/office/drawing/2014/main" val="2261592658"/>
                    </a:ext>
                  </a:extLst>
                </a:gridCol>
                <a:gridCol w="1216104">
                  <a:extLst>
                    <a:ext uri="{9D8B030D-6E8A-4147-A177-3AD203B41FA5}">
                      <a16:colId xmlns:a16="http://schemas.microsoft.com/office/drawing/2014/main" val="3642258013"/>
                    </a:ext>
                  </a:extLst>
                </a:gridCol>
                <a:gridCol w="744268">
                  <a:extLst>
                    <a:ext uri="{9D8B030D-6E8A-4147-A177-3AD203B41FA5}">
                      <a16:colId xmlns:a16="http://schemas.microsoft.com/office/drawing/2014/main" val="557073517"/>
                    </a:ext>
                  </a:extLst>
                </a:gridCol>
              </a:tblGrid>
              <a:tr h="21552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55802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72598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5941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81213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29540"/>
                  </a:ext>
                </a:extLst>
              </a:tr>
              <a:tr h="21552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90991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142809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3381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7723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1664"/>
                  </a:ext>
                </a:extLst>
              </a:tr>
              <a:tr h="21552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0199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55592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20106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24493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90596"/>
                  </a:ext>
                </a:extLst>
              </a:tr>
              <a:tr h="215522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42126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90849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72186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26030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참가신청서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27645"/>
                  </a:ext>
                </a:extLst>
              </a:tr>
              <a:tr h="215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87" marR="56687" marT="15672" marB="1567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6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27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476880" y="981059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FP(Function Point)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055577-AC9A-47D2-89AF-2C85D95FC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67707"/>
              </p:ext>
            </p:extLst>
          </p:nvPr>
        </p:nvGraphicFramePr>
        <p:xfrm>
          <a:off x="1744074" y="1578452"/>
          <a:ext cx="5655851" cy="4878873"/>
        </p:xfrm>
        <a:graphic>
          <a:graphicData uri="http://schemas.openxmlformats.org/drawingml/2006/table">
            <a:tbl>
              <a:tblPr/>
              <a:tblGrid>
                <a:gridCol w="1327323">
                  <a:extLst>
                    <a:ext uri="{9D8B030D-6E8A-4147-A177-3AD203B41FA5}">
                      <a16:colId xmlns:a16="http://schemas.microsoft.com/office/drawing/2014/main" val="1483393825"/>
                    </a:ext>
                  </a:extLst>
                </a:gridCol>
                <a:gridCol w="1327323">
                  <a:extLst>
                    <a:ext uri="{9D8B030D-6E8A-4147-A177-3AD203B41FA5}">
                      <a16:colId xmlns:a16="http://schemas.microsoft.com/office/drawing/2014/main" val="2370709284"/>
                    </a:ext>
                  </a:extLst>
                </a:gridCol>
                <a:gridCol w="1149002">
                  <a:extLst>
                    <a:ext uri="{9D8B030D-6E8A-4147-A177-3AD203B41FA5}">
                      <a16:colId xmlns:a16="http://schemas.microsoft.com/office/drawing/2014/main" val="793226410"/>
                    </a:ext>
                  </a:extLst>
                </a:gridCol>
                <a:gridCol w="1149002">
                  <a:extLst>
                    <a:ext uri="{9D8B030D-6E8A-4147-A177-3AD203B41FA5}">
                      <a16:colId xmlns:a16="http://schemas.microsoft.com/office/drawing/2014/main" val="3005889910"/>
                    </a:ext>
                  </a:extLst>
                </a:gridCol>
                <a:gridCol w="703201">
                  <a:extLst>
                    <a:ext uri="{9D8B030D-6E8A-4147-A177-3AD203B41FA5}">
                      <a16:colId xmlns:a16="http://schemas.microsoft.com/office/drawing/2014/main" val="1250171523"/>
                    </a:ext>
                  </a:extLst>
                </a:gridCol>
              </a:tblGrid>
              <a:tr h="203630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77804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47017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552067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26233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총점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86382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시상자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6464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785708"/>
                  </a:ext>
                </a:extLst>
              </a:tr>
              <a:tr h="203630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22161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17298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86801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55133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63332"/>
                  </a:ext>
                </a:extLst>
              </a:tr>
              <a:tr h="203158">
                <a:tc row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8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49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131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64462"/>
                  </a:ext>
                </a:extLst>
              </a:tr>
              <a:tr h="95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167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2249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0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34100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11406"/>
                  </a:ext>
                </a:extLst>
              </a:tr>
              <a:tr h="203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 조회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166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440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73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08383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기록자 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4116"/>
                  </a:ext>
                </a:extLst>
              </a:tr>
              <a:tr h="203630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23662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5455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480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03096"/>
                  </a:ext>
                </a:extLst>
              </a:tr>
              <a:tr h="20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559" marR="53559" marT="14808" marB="148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4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476880" y="981059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780F33C-9489-4F3A-BE10-09882367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84383"/>
              </p:ext>
            </p:extLst>
          </p:nvPr>
        </p:nvGraphicFramePr>
        <p:xfrm>
          <a:off x="1107057" y="1377824"/>
          <a:ext cx="6767957" cy="1131942"/>
        </p:xfrm>
        <a:graphic>
          <a:graphicData uri="http://schemas.openxmlformats.org/drawingml/2006/table">
            <a:tbl>
              <a:tblPr/>
              <a:tblGrid>
                <a:gridCol w="966978">
                  <a:extLst>
                    <a:ext uri="{9D8B030D-6E8A-4147-A177-3AD203B41FA5}">
                      <a16:colId xmlns:a16="http://schemas.microsoft.com/office/drawing/2014/main" val="3937656595"/>
                    </a:ext>
                  </a:extLst>
                </a:gridCol>
                <a:gridCol w="966978">
                  <a:extLst>
                    <a:ext uri="{9D8B030D-6E8A-4147-A177-3AD203B41FA5}">
                      <a16:colId xmlns:a16="http://schemas.microsoft.com/office/drawing/2014/main" val="1008109861"/>
                    </a:ext>
                  </a:extLst>
                </a:gridCol>
                <a:gridCol w="966978">
                  <a:extLst>
                    <a:ext uri="{9D8B030D-6E8A-4147-A177-3AD203B41FA5}">
                      <a16:colId xmlns:a16="http://schemas.microsoft.com/office/drawing/2014/main" val="4037182389"/>
                    </a:ext>
                  </a:extLst>
                </a:gridCol>
                <a:gridCol w="966978">
                  <a:extLst>
                    <a:ext uri="{9D8B030D-6E8A-4147-A177-3AD203B41FA5}">
                      <a16:colId xmlns:a16="http://schemas.microsoft.com/office/drawing/2014/main" val="2966535160"/>
                    </a:ext>
                  </a:extLst>
                </a:gridCol>
                <a:gridCol w="966978">
                  <a:extLst>
                    <a:ext uri="{9D8B030D-6E8A-4147-A177-3AD203B41FA5}">
                      <a16:colId xmlns:a16="http://schemas.microsoft.com/office/drawing/2014/main" val="2557390070"/>
                    </a:ext>
                  </a:extLst>
                </a:gridCol>
                <a:gridCol w="966978">
                  <a:extLst>
                    <a:ext uri="{9D8B030D-6E8A-4147-A177-3AD203B41FA5}">
                      <a16:colId xmlns:a16="http://schemas.microsoft.com/office/drawing/2014/main" val="2062075511"/>
                    </a:ext>
                  </a:extLst>
                </a:gridCol>
                <a:gridCol w="966089">
                  <a:extLst>
                    <a:ext uri="{9D8B030D-6E8A-4147-A177-3AD203B41FA5}">
                      <a16:colId xmlns:a16="http://schemas.microsoft.com/office/drawing/2014/main" val="719480002"/>
                    </a:ext>
                  </a:extLst>
                </a:gridCol>
              </a:tblGrid>
              <a:tr h="2819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03193"/>
                  </a:ext>
                </a:extLst>
              </a:tr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55707"/>
                  </a:ext>
                </a:extLst>
              </a:tr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99601"/>
                  </a:ext>
                </a:extLst>
              </a:tr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939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AD1184-EFF2-4B8E-9084-BEFEF826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81077"/>
              </p:ext>
            </p:extLst>
          </p:nvPr>
        </p:nvGraphicFramePr>
        <p:xfrm>
          <a:off x="1071306" y="2600143"/>
          <a:ext cx="6839458" cy="2335784"/>
        </p:xfrm>
        <a:graphic>
          <a:graphicData uri="http://schemas.openxmlformats.org/drawingml/2006/table">
            <a:tbl>
              <a:tblPr/>
              <a:tblGrid>
                <a:gridCol w="855218">
                  <a:extLst>
                    <a:ext uri="{9D8B030D-6E8A-4147-A177-3AD203B41FA5}">
                      <a16:colId xmlns:a16="http://schemas.microsoft.com/office/drawing/2014/main" val="575746771"/>
                    </a:ext>
                  </a:extLst>
                </a:gridCol>
                <a:gridCol w="855218">
                  <a:extLst>
                    <a:ext uri="{9D8B030D-6E8A-4147-A177-3AD203B41FA5}">
                      <a16:colId xmlns:a16="http://schemas.microsoft.com/office/drawing/2014/main" val="1442893147"/>
                    </a:ext>
                  </a:extLst>
                </a:gridCol>
                <a:gridCol w="855218">
                  <a:extLst>
                    <a:ext uri="{9D8B030D-6E8A-4147-A177-3AD203B41FA5}">
                      <a16:colId xmlns:a16="http://schemas.microsoft.com/office/drawing/2014/main" val="4266607916"/>
                    </a:ext>
                  </a:extLst>
                </a:gridCol>
                <a:gridCol w="855218">
                  <a:extLst>
                    <a:ext uri="{9D8B030D-6E8A-4147-A177-3AD203B41FA5}">
                      <a16:colId xmlns:a16="http://schemas.microsoft.com/office/drawing/2014/main" val="2336153554"/>
                    </a:ext>
                  </a:extLst>
                </a:gridCol>
                <a:gridCol w="855218">
                  <a:extLst>
                    <a:ext uri="{9D8B030D-6E8A-4147-A177-3AD203B41FA5}">
                      <a16:colId xmlns:a16="http://schemas.microsoft.com/office/drawing/2014/main" val="1888826329"/>
                    </a:ext>
                  </a:extLst>
                </a:gridCol>
                <a:gridCol w="855218">
                  <a:extLst>
                    <a:ext uri="{9D8B030D-6E8A-4147-A177-3AD203B41FA5}">
                      <a16:colId xmlns:a16="http://schemas.microsoft.com/office/drawing/2014/main" val="89545489"/>
                    </a:ext>
                  </a:extLst>
                </a:gridCol>
                <a:gridCol w="783336">
                  <a:extLst>
                    <a:ext uri="{9D8B030D-6E8A-4147-A177-3AD203B41FA5}">
                      <a16:colId xmlns:a16="http://schemas.microsoft.com/office/drawing/2014/main" val="2288600326"/>
                    </a:ext>
                  </a:extLst>
                </a:gridCol>
                <a:gridCol w="924814">
                  <a:extLst>
                    <a:ext uri="{9D8B030D-6E8A-4147-A177-3AD203B41FA5}">
                      <a16:colId xmlns:a16="http://schemas.microsoft.com/office/drawing/2014/main" val="3390829322"/>
                    </a:ext>
                  </a:extLst>
                </a:gridCol>
              </a:tblGrid>
              <a:tr h="17551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단가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미조정 기능점수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보정 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원가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20236"/>
                  </a:ext>
                </a:extLst>
              </a:tr>
              <a:tr h="399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유형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및 특성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42839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94,511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12,231,141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696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119,382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15,449,821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82971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159,177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16,479,913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61831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124,357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12,874,928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88422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497,427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57,035,803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218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5378CCD-D09C-47B5-8416-3A96B454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0418"/>
              </p:ext>
            </p:extLst>
          </p:nvPr>
        </p:nvGraphicFramePr>
        <p:xfrm>
          <a:off x="1122677" y="5026304"/>
          <a:ext cx="6736715" cy="685038"/>
        </p:xfrm>
        <a:graphic>
          <a:graphicData uri="http://schemas.openxmlformats.org/drawingml/2006/table">
            <a:tbl>
              <a:tblPr/>
              <a:tblGrid>
                <a:gridCol w="2079625">
                  <a:extLst>
                    <a:ext uri="{9D8B030D-6E8A-4147-A177-3AD203B41FA5}">
                      <a16:colId xmlns:a16="http://schemas.microsoft.com/office/drawing/2014/main" val="3874519990"/>
                    </a:ext>
                  </a:extLst>
                </a:gridCol>
                <a:gridCol w="4657090">
                  <a:extLst>
                    <a:ext uri="{9D8B030D-6E8A-4147-A177-3AD203B41FA5}">
                      <a16:colId xmlns:a16="http://schemas.microsoft.com/office/drawing/2014/main" val="136420306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1522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개발원가의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11,407,160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42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3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476880" y="981059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총 비용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C4DADE-DE71-4060-85AB-67282F74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22282"/>
              </p:ext>
            </p:extLst>
          </p:nvPr>
        </p:nvGraphicFramePr>
        <p:xfrm>
          <a:off x="725645" y="1512733"/>
          <a:ext cx="7530782" cy="4584129"/>
        </p:xfrm>
        <a:graphic>
          <a:graphicData uri="http://schemas.openxmlformats.org/drawingml/2006/table">
            <a:tbl>
              <a:tblPr/>
              <a:tblGrid>
                <a:gridCol w="2324754">
                  <a:extLst>
                    <a:ext uri="{9D8B030D-6E8A-4147-A177-3AD203B41FA5}">
                      <a16:colId xmlns:a16="http://schemas.microsoft.com/office/drawing/2014/main" val="4115962918"/>
                    </a:ext>
                  </a:extLst>
                </a:gridCol>
                <a:gridCol w="5206028">
                  <a:extLst>
                    <a:ext uri="{9D8B030D-6E8A-4147-A177-3AD203B41FA5}">
                      <a16:colId xmlns:a16="http://schemas.microsoft.com/office/drawing/2014/main" val="1678674476"/>
                    </a:ext>
                  </a:extLst>
                </a:gridCol>
              </a:tblGrid>
              <a:tr h="506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개발비 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7636"/>
                  </a:ext>
                </a:extLst>
              </a:tr>
              <a:tr h="506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원가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57,035,803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921500"/>
                  </a:ext>
                </a:extLst>
              </a:tr>
              <a:tr h="506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개발원가의 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20%)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11,407,160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441084"/>
                  </a:ext>
                </a:extLst>
              </a:tr>
              <a:tr h="506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경비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6,366,000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85362"/>
                  </a:ext>
                </a:extLst>
              </a:tr>
              <a:tr h="506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유지보수비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개발원가의 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10%)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5,703,580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89034"/>
                  </a:ext>
                </a:extLst>
              </a:tr>
              <a:tr h="506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비용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80,512,543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15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7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554266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투입공수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방식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4D59E3-3A9B-4476-82E3-15A93E731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87248"/>
              </p:ext>
            </p:extLst>
          </p:nvPr>
        </p:nvGraphicFramePr>
        <p:xfrm>
          <a:off x="794633" y="2300246"/>
          <a:ext cx="7546340" cy="3251609"/>
        </p:xfrm>
        <a:graphic>
          <a:graphicData uri="http://schemas.openxmlformats.org/drawingml/2006/table">
            <a:tbl>
              <a:tblPr/>
              <a:tblGrid>
                <a:gridCol w="1509268">
                  <a:extLst>
                    <a:ext uri="{9D8B030D-6E8A-4147-A177-3AD203B41FA5}">
                      <a16:colId xmlns:a16="http://schemas.microsoft.com/office/drawing/2014/main" val="3253039693"/>
                    </a:ext>
                  </a:extLst>
                </a:gridCol>
                <a:gridCol w="1509268">
                  <a:extLst>
                    <a:ext uri="{9D8B030D-6E8A-4147-A177-3AD203B41FA5}">
                      <a16:colId xmlns:a16="http://schemas.microsoft.com/office/drawing/2014/main" val="3850887164"/>
                    </a:ext>
                  </a:extLst>
                </a:gridCol>
                <a:gridCol w="1509268">
                  <a:extLst>
                    <a:ext uri="{9D8B030D-6E8A-4147-A177-3AD203B41FA5}">
                      <a16:colId xmlns:a16="http://schemas.microsoft.com/office/drawing/2014/main" val="2662769553"/>
                    </a:ext>
                  </a:extLst>
                </a:gridCol>
                <a:gridCol w="1509268">
                  <a:extLst>
                    <a:ext uri="{9D8B030D-6E8A-4147-A177-3AD203B41FA5}">
                      <a16:colId xmlns:a16="http://schemas.microsoft.com/office/drawing/2014/main" val="4211628283"/>
                    </a:ext>
                  </a:extLst>
                </a:gridCol>
                <a:gridCol w="1509268">
                  <a:extLst>
                    <a:ext uri="{9D8B030D-6E8A-4147-A177-3AD203B41FA5}">
                      <a16:colId xmlns:a16="http://schemas.microsoft.com/office/drawing/2014/main" val="1682611690"/>
                    </a:ext>
                  </a:extLst>
                </a:gridCol>
              </a:tblGrid>
              <a:tr h="437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임금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867298"/>
                  </a:ext>
                </a:extLst>
              </a:tr>
              <a:tr h="4204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 기술자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239,506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34,009,852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105167"/>
                  </a:ext>
                </a:extLst>
              </a:tr>
              <a:tr h="4204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 기술자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191,320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54,334,880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53979"/>
                  </a:ext>
                </a:extLst>
              </a:tr>
              <a:tr h="48877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 합계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88,344,732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81189"/>
                  </a:ext>
                </a:extLst>
              </a:tr>
              <a:tr h="48877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97,179,205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42859"/>
                  </a:ext>
                </a:extLst>
              </a:tr>
              <a:tr h="48877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부가세 별도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185,523,937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36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4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554266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직접경비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509118-E954-4EB6-B990-B727807CC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11813"/>
              </p:ext>
            </p:extLst>
          </p:nvPr>
        </p:nvGraphicFramePr>
        <p:xfrm>
          <a:off x="788419" y="2275093"/>
          <a:ext cx="7567161" cy="2820689"/>
        </p:xfrm>
        <a:graphic>
          <a:graphicData uri="http://schemas.openxmlformats.org/drawingml/2006/table">
            <a:tbl>
              <a:tblPr/>
              <a:tblGrid>
                <a:gridCol w="2335984">
                  <a:extLst>
                    <a:ext uri="{9D8B030D-6E8A-4147-A177-3AD203B41FA5}">
                      <a16:colId xmlns:a16="http://schemas.microsoft.com/office/drawing/2014/main" val="2416896950"/>
                    </a:ext>
                  </a:extLst>
                </a:gridCol>
                <a:gridCol w="5231177">
                  <a:extLst>
                    <a:ext uri="{9D8B030D-6E8A-4147-A177-3AD203B41FA5}">
                      <a16:colId xmlns:a16="http://schemas.microsoft.com/office/drawing/2014/main" val="3221385243"/>
                    </a:ext>
                  </a:extLst>
                </a:gridCol>
              </a:tblGrid>
              <a:tr h="555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경비 항목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289863"/>
                  </a:ext>
                </a:extLst>
              </a:tr>
              <a:tr h="555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및 회식비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4,500,000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435067"/>
                  </a:ext>
                </a:extLst>
              </a:tr>
              <a:tr h="555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참고문헌비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186,000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01780"/>
                  </a:ext>
                </a:extLst>
              </a:tr>
              <a:tr h="576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국내여비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1,680,000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329322"/>
                  </a:ext>
                </a:extLst>
              </a:tr>
              <a:tr h="576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6,366,000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08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427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원가산정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0067D-29B6-41F0-B5B0-4ED1A8EF8BD1}"/>
              </a:ext>
            </a:extLst>
          </p:cNvPr>
          <p:cNvSpPr txBox="1">
            <a:spLocks/>
          </p:cNvSpPr>
          <p:nvPr/>
        </p:nvSpPr>
        <p:spPr>
          <a:xfrm>
            <a:off x="2554266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총비용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B8ED0B-677E-42FF-A0D6-E42EAD1C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53571"/>
              </p:ext>
            </p:extLst>
          </p:nvPr>
        </p:nvGraphicFramePr>
        <p:xfrm>
          <a:off x="439410" y="1762164"/>
          <a:ext cx="8256785" cy="4327774"/>
        </p:xfrm>
        <a:graphic>
          <a:graphicData uri="http://schemas.openxmlformats.org/drawingml/2006/table">
            <a:tbl>
              <a:tblPr/>
              <a:tblGrid>
                <a:gridCol w="2548871">
                  <a:extLst>
                    <a:ext uri="{9D8B030D-6E8A-4147-A177-3AD203B41FA5}">
                      <a16:colId xmlns:a16="http://schemas.microsoft.com/office/drawing/2014/main" val="3594343920"/>
                    </a:ext>
                  </a:extLst>
                </a:gridCol>
                <a:gridCol w="5707914">
                  <a:extLst>
                    <a:ext uri="{9D8B030D-6E8A-4147-A177-3AD203B41FA5}">
                      <a16:colId xmlns:a16="http://schemas.microsoft.com/office/drawing/2014/main" val="4113099627"/>
                    </a:ext>
                  </a:extLst>
                </a:gridCol>
              </a:tblGrid>
              <a:tr h="556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투입공수 산정 비용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73440"/>
                  </a:ext>
                </a:extLst>
              </a:tr>
              <a:tr h="577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88,344,732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314043"/>
                  </a:ext>
                </a:extLst>
              </a:tr>
              <a:tr h="577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97,179,205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28040"/>
                  </a:ext>
                </a:extLst>
              </a:tr>
              <a:tr h="556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기술료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개발원가의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37,104,787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76902"/>
                  </a:ext>
                </a:extLst>
              </a:tr>
              <a:tr h="556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경비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6,366,000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810321"/>
                  </a:ext>
                </a:extLst>
              </a:tr>
              <a:tr h="556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개발원가의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18,552,393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839671"/>
                  </a:ext>
                </a:extLst>
              </a:tr>
              <a:tr h="556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비용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247,547,117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9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2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241300" y="1302969"/>
            <a:ext cx="5173304" cy="5246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Project Charter(PC)</a:t>
            </a: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A0E9C-C07D-4175-A5CC-5008BD3D3BBA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D8DB2B-D1D0-40AE-B6EC-81D5A50DE06F}"/>
              </a:ext>
            </a:extLst>
          </p:cNvPr>
          <p:cNvCxnSpPr>
            <a:cxnSpLocks/>
          </p:cNvCxnSpPr>
          <p:nvPr/>
        </p:nvCxnSpPr>
        <p:spPr>
          <a:xfrm flipV="1">
            <a:off x="364473" y="2233135"/>
            <a:ext cx="4782336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71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이해관계자 식별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8E9B97-C4DC-4F11-A088-CA9BDFFE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8EC79FD-575A-493D-B5EF-1C95B39E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32461720" descr="EMB000032c02d3b">
            <a:extLst>
              <a:ext uri="{FF2B5EF4-FFF2-40B4-BE49-F238E27FC236}">
                <a16:creationId xmlns:a16="http://schemas.microsoft.com/office/drawing/2014/main" id="{813D128B-8423-4437-8705-3F45FD5EB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53" y="1602911"/>
            <a:ext cx="56007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8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이해관계자 식별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7DE692-A341-4030-A489-FA7AA1590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13153"/>
              </p:ext>
            </p:extLst>
          </p:nvPr>
        </p:nvGraphicFramePr>
        <p:xfrm>
          <a:off x="1847631" y="1368281"/>
          <a:ext cx="5608893" cy="5029184"/>
        </p:xfrm>
        <a:graphic>
          <a:graphicData uri="http://schemas.openxmlformats.org/drawingml/2006/table">
            <a:tbl>
              <a:tblPr/>
              <a:tblGrid>
                <a:gridCol w="1224757">
                  <a:extLst>
                    <a:ext uri="{9D8B030D-6E8A-4147-A177-3AD203B41FA5}">
                      <a16:colId xmlns:a16="http://schemas.microsoft.com/office/drawing/2014/main" val="809464464"/>
                    </a:ext>
                  </a:extLst>
                </a:gridCol>
                <a:gridCol w="4384136">
                  <a:extLst>
                    <a:ext uri="{9D8B030D-6E8A-4147-A177-3AD203B41FA5}">
                      <a16:colId xmlns:a16="http://schemas.microsoft.com/office/drawing/2014/main" val="1362411878"/>
                    </a:ext>
                  </a:extLst>
                </a:gridCol>
              </a:tblGrid>
              <a:tr h="240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3196"/>
                  </a:ext>
                </a:extLst>
              </a:tr>
              <a:tr h="695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업무가 온라인 업무로 전환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어린이 싱크로나이즈드 수영 경기의 체계적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사용자들이 필요한 정보에 쉽게 접근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3844"/>
                  </a:ext>
                </a:extLst>
              </a:tr>
              <a:tr h="529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대표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유연한 데이터 관리 시스템을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최소한의 비용으로 양질의 산출물 획득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247757"/>
                  </a:ext>
                </a:extLst>
              </a:tr>
              <a:tr h="529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이사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성공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최대한 많은 이익의 창출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3974"/>
                  </a:ext>
                </a:extLst>
              </a:tr>
              <a:tr h="9269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관리 담당자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항목의 통제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변경된 형상에 대한 통보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동일한 산출물의 이중작업 방지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위험 최소화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689632"/>
                  </a:ext>
                </a:extLst>
              </a:tr>
              <a:tr h="529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감사업체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산출물의 공정성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산출물의 추적성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45731"/>
                  </a:ext>
                </a:extLst>
              </a:tr>
              <a:tr h="9269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승인된 일정과 비용으로 프로젝트 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위험의 최소화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정당한 일정과 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 인력의 원활한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088665"/>
                  </a:ext>
                </a:extLst>
              </a:tr>
              <a:tr h="52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역량에 맞는 업무 할당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원활한 진행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254" marR="55254" marT="15276" marB="1527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83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3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기술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64E6C85-798B-4FEA-AD92-874D51A3C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6997"/>
              </p:ext>
            </p:extLst>
          </p:nvPr>
        </p:nvGraphicFramePr>
        <p:xfrm>
          <a:off x="2118216" y="1558750"/>
          <a:ext cx="4907567" cy="1884834"/>
        </p:xfrm>
        <a:graphic>
          <a:graphicData uri="http://schemas.openxmlformats.org/drawingml/2006/table">
            <a:tbl>
              <a:tblPr/>
              <a:tblGrid>
                <a:gridCol w="2454062">
                  <a:extLst>
                    <a:ext uri="{9D8B030D-6E8A-4147-A177-3AD203B41FA5}">
                      <a16:colId xmlns:a16="http://schemas.microsoft.com/office/drawing/2014/main" val="565989872"/>
                    </a:ext>
                  </a:extLst>
                </a:gridCol>
                <a:gridCol w="2453505">
                  <a:extLst>
                    <a:ext uri="{9D8B030D-6E8A-4147-A177-3AD203B41FA5}">
                      <a16:colId xmlns:a16="http://schemas.microsoft.com/office/drawing/2014/main" val="3815924651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J2EE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49973"/>
                  </a:ext>
                </a:extLst>
              </a:tr>
              <a:tr h="3684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프레젠테이션 레이어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Servlet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91844"/>
                  </a:ext>
                </a:extLst>
              </a:tr>
              <a:tr h="3684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로직 레이어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 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60503"/>
                  </a:ext>
                </a:extLst>
              </a:tr>
              <a:tr h="7333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레이어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 빈 또는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JDVC API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이용하는 클래스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22046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FDF376-4CC4-4C26-8506-29963DF7E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63029"/>
              </p:ext>
            </p:extLst>
          </p:nvPr>
        </p:nvGraphicFramePr>
        <p:xfrm>
          <a:off x="2118216" y="3659218"/>
          <a:ext cx="4907566" cy="2408238"/>
        </p:xfrm>
        <a:graphic>
          <a:graphicData uri="http://schemas.openxmlformats.org/drawingml/2006/table">
            <a:tbl>
              <a:tblPr/>
              <a:tblGrid>
                <a:gridCol w="2453922">
                  <a:extLst>
                    <a:ext uri="{9D8B030D-6E8A-4147-A177-3AD203B41FA5}">
                      <a16:colId xmlns:a16="http://schemas.microsoft.com/office/drawing/2014/main" val="1900196416"/>
                    </a:ext>
                  </a:extLst>
                </a:gridCol>
                <a:gridCol w="2453644">
                  <a:extLst>
                    <a:ext uri="{9D8B030D-6E8A-4147-A177-3AD203B41FA5}">
                      <a16:colId xmlns:a16="http://schemas.microsoft.com/office/drawing/2014/main" val="4031288706"/>
                    </a:ext>
                  </a:extLst>
                </a:gridCol>
              </a:tblGrid>
              <a:tr h="3859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53015"/>
                  </a:ext>
                </a:extLst>
              </a:tr>
              <a:tr h="6253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언어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HTML5, CSS3, JavaScript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635860"/>
                  </a:ext>
                </a:extLst>
              </a:tr>
              <a:tr h="321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Windows, Mac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39582"/>
                  </a:ext>
                </a:extLst>
              </a:tr>
              <a:tr h="321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0137"/>
                  </a:ext>
                </a:extLst>
              </a:tr>
              <a:tr h="321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미들웨어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Servlet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194640"/>
                  </a:ext>
                </a:extLst>
              </a:tr>
              <a:tr h="321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0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80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조직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1AD046-6A12-4537-8DA9-09DB2474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32503480" descr="EMB000032c02d40">
            <a:extLst>
              <a:ext uri="{FF2B5EF4-FFF2-40B4-BE49-F238E27FC236}">
                <a16:creationId xmlns:a16="http://schemas.microsoft.com/office/drawing/2014/main" id="{08FBA601-474F-44FD-9866-25627F56C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4" y="1835943"/>
            <a:ext cx="3535363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1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형상통제위원회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(CCB)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286739144" descr="EMB0000041055d7">
            <a:extLst>
              <a:ext uri="{FF2B5EF4-FFF2-40B4-BE49-F238E27FC236}">
                <a16:creationId xmlns:a16="http://schemas.microsoft.com/office/drawing/2014/main" id="{28CAD74E-D232-4298-A9B2-ADCF582C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3" y="2209006"/>
            <a:ext cx="6840538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3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형상관리 조직 및 책임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02C0BD-4801-4E4C-99ED-523E7A2F4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42098"/>
              </p:ext>
            </p:extLst>
          </p:nvPr>
        </p:nvGraphicFramePr>
        <p:xfrm>
          <a:off x="1791961" y="1347003"/>
          <a:ext cx="5551682" cy="5006327"/>
        </p:xfrm>
        <a:graphic>
          <a:graphicData uri="http://schemas.openxmlformats.org/drawingml/2006/table">
            <a:tbl>
              <a:tblPr/>
              <a:tblGrid>
                <a:gridCol w="1306462">
                  <a:extLst>
                    <a:ext uri="{9D8B030D-6E8A-4147-A177-3AD203B41FA5}">
                      <a16:colId xmlns:a16="http://schemas.microsoft.com/office/drawing/2014/main" val="2022077549"/>
                    </a:ext>
                  </a:extLst>
                </a:gridCol>
                <a:gridCol w="4245220">
                  <a:extLst>
                    <a:ext uri="{9D8B030D-6E8A-4147-A177-3AD203B41FA5}">
                      <a16:colId xmlns:a16="http://schemas.microsoft.com/office/drawing/2014/main" val="456001466"/>
                    </a:ext>
                  </a:extLst>
                </a:gridCol>
              </a:tblGrid>
              <a:tr h="312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03199"/>
                  </a:ext>
                </a:extLst>
              </a:tr>
              <a:tr h="2202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관리 담당자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상태 보고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감사 준비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변경 상태 전파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관리 서버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요청서 접수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변경 심의 준비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형상통제위원회 소집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접수된 변경 요청의 승인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항목 변경 심의 기록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60272"/>
                  </a:ext>
                </a:extLst>
              </a:tr>
              <a:tr h="1107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고객대표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항목 확인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항목 결정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형상통제위원회 소집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71596"/>
                  </a:ext>
                </a:extLst>
              </a:tr>
              <a:tr h="9034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항목 작성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항목 변경 조치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116" marR="59116" marT="16344" marB="163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0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04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절차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86767728" descr="EMB0000041055dc">
            <a:extLst>
              <a:ext uri="{FF2B5EF4-FFF2-40B4-BE49-F238E27FC236}">
                <a16:creationId xmlns:a16="http://schemas.microsoft.com/office/drawing/2014/main" id="{C0B9887C-43F6-4644-8A28-1D4B96C6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3" y="1503361"/>
            <a:ext cx="6840538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7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활동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050A635-76CB-4898-8857-B57A9231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79989"/>
              </p:ext>
            </p:extLst>
          </p:nvPr>
        </p:nvGraphicFramePr>
        <p:xfrm>
          <a:off x="453002" y="2519465"/>
          <a:ext cx="8229599" cy="3737492"/>
        </p:xfrm>
        <a:graphic>
          <a:graphicData uri="http://schemas.openxmlformats.org/drawingml/2006/table">
            <a:tbl>
              <a:tblPr/>
              <a:tblGrid>
                <a:gridCol w="1727939">
                  <a:extLst>
                    <a:ext uri="{9D8B030D-6E8A-4147-A177-3AD203B41FA5}">
                      <a16:colId xmlns:a16="http://schemas.microsoft.com/office/drawing/2014/main" val="1737138969"/>
                    </a:ext>
                  </a:extLst>
                </a:gridCol>
                <a:gridCol w="3250830">
                  <a:extLst>
                    <a:ext uri="{9D8B030D-6E8A-4147-A177-3AD203B41FA5}">
                      <a16:colId xmlns:a16="http://schemas.microsoft.com/office/drawing/2014/main" val="4008662379"/>
                    </a:ext>
                  </a:extLst>
                </a:gridCol>
                <a:gridCol w="3250830">
                  <a:extLst>
                    <a:ext uri="{9D8B030D-6E8A-4147-A177-3AD203B41FA5}">
                      <a16:colId xmlns:a16="http://schemas.microsoft.com/office/drawing/2014/main" val="4263344977"/>
                    </a:ext>
                  </a:extLst>
                </a:gridCol>
              </a:tblGrid>
              <a:tr h="359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26638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헌장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340278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62149"/>
                  </a:ext>
                </a:extLst>
              </a:tr>
              <a:tr h="33776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11473"/>
                  </a:ext>
                </a:extLst>
              </a:tr>
              <a:tr h="337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43686"/>
                  </a:ext>
                </a:extLst>
              </a:tr>
              <a:tr h="337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95429"/>
                  </a:ext>
                </a:extLst>
              </a:tr>
              <a:tr h="33776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23648"/>
                  </a:ext>
                </a:extLst>
              </a:tr>
              <a:tr h="337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설계서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07846"/>
                  </a:ext>
                </a:extLst>
              </a:tr>
              <a:tr h="337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설계서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19845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기술서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산출물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16057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보고서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산출물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86927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3624B-ED73-409B-BE01-96BCD60379F5}"/>
              </a:ext>
            </a:extLst>
          </p:cNvPr>
          <p:cNvSpPr/>
          <p:nvPr/>
        </p:nvSpPr>
        <p:spPr>
          <a:xfrm>
            <a:off x="266690" y="1277196"/>
            <a:ext cx="8602221" cy="108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항목 식별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관리 방법이나 변경에 대한 통제 여부에 따라 산출물을 구분하고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 중 변경에 대한 통제가 필요한 산출물을 선정한다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제품 개발 초기 단계에서 프로젝트 관리자가 형상 담당자 및 형상 관리 대상이 되는 형상 항목을 선정한다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501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활동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3624B-ED73-409B-BE01-96BCD60379F5}"/>
              </a:ext>
            </a:extLst>
          </p:cNvPr>
          <p:cNvSpPr/>
          <p:nvPr/>
        </p:nvSpPr>
        <p:spPr>
          <a:xfrm>
            <a:off x="266690" y="1277196"/>
            <a:ext cx="8602221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버전관리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6812C6-7379-4BE4-B777-72D81DFD6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17600"/>
              </p:ext>
            </p:extLst>
          </p:nvPr>
        </p:nvGraphicFramePr>
        <p:xfrm>
          <a:off x="727323" y="2569304"/>
          <a:ext cx="7680953" cy="2300567"/>
        </p:xfrm>
        <a:graphic>
          <a:graphicData uri="http://schemas.openxmlformats.org/drawingml/2006/table">
            <a:tbl>
              <a:tblPr/>
              <a:tblGrid>
                <a:gridCol w="1841832">
                  <a:extLst>
                    <a:ext uri="{9D8B030D-6E8A-4147-A177-3AD203B41FA5}">
                      <a16:colId xmlns:a16="http://schemas.microsoft.com/office/drawing/2014/main" val="4287141168"/>
                    </a:ext>
                  </a:extLst>
                </a:gridCol>
                <a:gridCol w="5839121">
                  <a:extLst>
                    <a:ext uri="{9D8B030D-6E8A-4147-A177-3AD203B41FA5}">
                      <a16:colId xmlns:a16="http://schemas.microsoft.com/office/drawing/2014/main" val="3662863205"/>
                    </a:ext>
                  </a:extLst>
                </a:gridCol>
              </a:tblGrid>
              <a:tr h="478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개정 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85506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최초 작성 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v0.00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3374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 변경 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v0.00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뒤의 두 자리 숫자를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씩 증가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(ex. v.0.00 -&gt; v.0.01)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771431"/>
                  </a:ext>
                </a:extLst>
              </a:tr>
              <a:tr h="865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문서의 베이스 라인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Rev0.0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형식으로 초기화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추후에 변경이 일어날 경우 숫자를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씩 증가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(ex. v.0.17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공식화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-&gt; Rev0.0, Rev0.0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변경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-&gt; Rev1.0)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5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35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활동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3624B-ED73-409B-BE01-96BCD60379F5}"/>
              </a:ext>
            </a:extLst>
          </p:cNvPr>
          <p:cNvSpPr/>
          <p:nvPr/>
        </p:nvSpPr>
        <p:spPr>
          <a:xfrm>
            <a:off x="266690" y="1277196"/>
            <a:ext cx="8602221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항목 획득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E74C61-8139-424F-82EF-29168C4C1A54}"/>
              </a:ext>
            </a:extLst>
          </p:cNvPr>
          <p:cNvSpPr/>
          <p:nvPr/>
        </p:nvSpPr>
        <p:spPr>
          <a:xfrm>
            <a:off x="554344" y="1834814"/>
            <a:ext cx="8026912" cy="4526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항목의 물리적 저장 환경</a:t>
            </a:r>
            <a:b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담당자는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싱크로나이즈드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수영경기 관리 시스템과 관련된 모든 베이스라인 문서로 공식화될 형상 항목을 정의된 저장소에 보관하여 관리한다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문서화 요구사항 </a:t>
            </a:r>
            <a:b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항목의 대상이 되는 산출물들은 프로젝트 내에서 정한 규칙에 따라 일관된 양식으로 작성한다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담당자는 모든 형상 항목에 대해 정해진 양식을 작성하고 조직 구성원들에게 배포한다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접수 및 검사요구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항목의 작성이 완료되면 형상 관리 담당자는 해당 형상 항목이 형상 관리서버에 등록되 어 공식화되기에 적합한지 검사한다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만일 적합하다면 공식화하고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부적합하다면 해당 형상 항목이 부적합한 이유와 함께 수정을 요구한다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액세스 통제 절차</a:t>
            </a:r>
            <a:b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베이스라인 변경을 위해서는 형상 통제 위원회의 평가와 승인이 필요하다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8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074379" y="834374"/>
            <a:ext cx="6995120" cy="1275437"/>
          </a:xfrm>
        </p:spPr>
        <p:txBody>
          <a:bodyPr>
            <a:noAutofit/>
          </a:bodyPr>
          <a:lstStyle/>
          <a:p>
            <a:r>
              <a:rPr lang="en-US" altLang="ko-KR" sz="7200" b="1" spc="-150" dirty="0">
                <a:solidFill>
                  <a:schemeClr val="accent4">
                    <a:lumMod val="50000"/>
                  </a:schemeClr>
                </a:solidFill>
              </a:rPr>
              <a:t>Chapter 1</a:t>
            </a:r>
            <a:endParaRPr lang="ko-KR" altLang="en-US" sz="72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35870" y="2220481"/>
            <a:ext cx="4863864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6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863289" y="3349101"/>
            <a:ext cx="3409025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발표자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계획팀장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손우규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A29D2-D04D-4E25-83B4-BEE85216DD87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활동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3624B-ED73-409B-BE01-96BCD60379F5}"/>
              </a:ext>
            </a:extLst>
          </p:cNvPr>
          <p:cNvSpPr/>
          <p:nvPr/>
        </p:nvSpPr>
        <p:spPr>
          <a:xfrm>
            <a:off x="266690" y="1277196"/>
            <a:ext cx="8602221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통제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21EBE9-1994-4C65-B6E2-975B4255F7F5}"/>
              </a:ext>
            </a:extLst>
          </p:cNvPr>
          <p:cNvSpPr/>
          <p:nvPr/>
        </p:nvSpPr>
        <p:spPr>
          <a:xfrm>
            <a:off x="364803" y="1901457"/>
            <a:ext cx="8504108" cy="4765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기록 및 보고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베이스라인의 현재 상태 및 변경 항목들이 제대로 반영되는지 여부를 보고하는 절차로서 베이스라인으로 설정된 형상 항목의 구조와 변경 상태를 기록하여 보고함으로써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항목의 개발 상태에 대한 가시성을 제공한다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계획에서 정한 주기대로 작성 및 제출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나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담당자가 작성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상위 관리자에게 보고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라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주요 내용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베이스라인의 상태</a:t>
            </a:r>
            <a:b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변경 제어 상태</a:t>
            </a:r>
            <a:b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통제 위원회 활동 내역</a:t>
            </a:r>
            <a:b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변경 요청의 상태 등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924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활동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3624B-ED73-409B-BE01-96BCD60379F5}"/>
              </a:ext>
            </a:extLst>
          </p:cNvPr>
          <p:cNvSpPr/>
          <p:nvPr/>
        </p:nvSpPr>
        <p:spPr>
          <a:xfrm>
            <a:off x="266690" y="1277196"/>
            <a:ext cx="8602221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감사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44084C-2788-47D1-AE1E-E35416C7A614}"/>
              </a:ext>
            </a:extLst>
          </p:cNvPr>
          <p:cNvSpPr/>
          <p:nvPr/>
        </p:nvSpPr>
        <p:spPr>
          <a:xfrm>
            <a:off x="434332" y="1714499"/>
            <a:ext cx="8266936" cy="493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계획서대로 형상 관리가 진행되고 있는지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요구사항 문서대로 제품이 제작 되었는지 감사하는 활동으로서 베이스라인의 무결성 검증을 주목적으로 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감사 준비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관리자는 형상 관리 담당자를 배정한다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나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배정된 형상 관리 담당자는 프로젝트관리자와 고객대표와 같이 형상관리위원회로 구성이 되어서 형상 감사를 수행한다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프로젝트관리자는 형상 감사를 받기 위한 산출물들을 준비하여서 회의에 참석한다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감사 실시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형상관리위원회에서 실시한다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나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계획에 형상 수립된 감사 계획에 따라 감사를 실시한다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정기적인 형상 감사 외에 베이스라인이 수립되기 전에도 실시한다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라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검증 내용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모든 승인된 변경의 반영 여부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관련된 항목의 갱신 여부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승인되지 않은 변경의 반영 여부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인도될 항목과 요구사항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디자인과의 일치 여부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모든 알려진 소프트웨어의 문제가 변경 승인에 의해 검토되었는지 여부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버전 기술 문서의 준비 여부</a:t>
            </a:r>
            <a:b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마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감사 실시로 인한 형상 관리는 형상 관리 담당자가 수행한다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40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형상 관리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D2CAF4-39A1-4905-B694-D77F5DA9947A}"/>
              </a:ext>
            </a:extLst>
          </p:cNvPr>
          <p:cNvSpPr txBox="1">
            <a:spLocks/>
          </p:cNvSpPr>
          <p:nvPr/>
        </p:nvSpPr>
        <p:spPr>
          <a:xfrm>
            <a:off x="3705231" y="980280"/>
            <a:ext cx="1725143" cy="30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 관리 활동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3624B-ED73-409B-BE01-96BCD60379F5}"/>
              </a:ext>
            </a:extLst>
          </p:cNvPr>
          <p:cNvSpPr/>
          <p:nvPr/>
        </p:nvSpPr>
        <p:spPr>
          <a:xfrm>
            <a:off x="266690" y="1277196"/>
            <a:ext cx="8602221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형상 관리 일정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A9EA3C0-7839-4C1C-B029-D79C5CE5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99889"/>
              </p:ext>
            </p:extLst>
          </p:nvPr>
        </p:nvGraphicFramePr>
        <p:xfrm>
          <a:off x="299860" y="1928296"/>
          <a:ext cx="8535880" cy="4090928"/>
        </p:xfrm>
        <a:graphic>
          <a:graphicData uri="http://schemas.openxmlformats.org/drawingml/2006/table">
            <a:tbl>
              <a:tblPr/>
              <a:tblGrid>
                <a:gridCol w="1792248">
                  <a:extLst>
                    <a:ext uri="{9D8B030D-6E8A-4147-A177-3AD203B41FA5}">
                      <a16:colId xmlns:a16="http://schemas.microsoft.com/office/drawing/2014/main" val="2091208922"/>
                    </a:ext>
                  </a:extLst>
                </a:gridCol>
                <a:gridCol w="3371816">
                  <a:extLst>
                    <a:ext uri="{9D8B030D-6E8A-4147-A177-3AD203B41FA5}">
                      <a16:colId xmlns:a16="http://schemas.microsoft.com/office/drawing/2014/main" val="824339196"/>
                    </a:ext>
                  </a:extLst>
                </a:gridCol>
                <a:gridCol w="3371816">
                  <a:extLst>
                    <a:ext uri="{9D8B030D-6E8A-4147-A177-3AD203B41FA5}">
                      <a16:colId xmlns:a16="http://schemas.microsoft.com/office/drawing/2014/main" val="3001163193"/>
                    </a:ext>
                  </a:extLst>
                </a:gridCol>
              </a:tblGrid>
              <a:tr h="383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44604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헌장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2018.03.02~2018.04.04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89602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2018.04.13~2018.04.27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3216"/>
                  </a:ext>
                </a:extLst>
              </a:tr>
              <a:tr h="3600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2018.04.27~2018.05.02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42376"/>
                  </a:ext>
                </a:extLst>
              </a:tr>
              <a:tr h="36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2018.05.02~2018.05.09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885119"/>
                  </a:ext>
                </a:extLst>
              </a:tr>
              <a:tr h="36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2018.05.09~2018.05.18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097095"/>
                  </a:ext>
                </a:extLst>
              </a:tr>
              <a:tr h="3600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2018.05.18~2018.05.25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326619"/>
                  </a:ext>
                </a:extLst>
              </a:tr>
              <a:tr h="36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설계서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2018.05.18~2018.05.25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35550"/>
                  </a:ext>
                </a:extLst>
              </a:tr>
              <a:tr h="36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설계서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2018.05.18~2018.05.25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760998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기술서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2018.05.25~2018.06.01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94542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보고서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2018.06.01~2018.06.15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587" marR="61587" marT="17027" marB="17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51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84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부록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참고 문헌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91A2D1-D6E9-48B5-9BB5-B7503051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004A1-BCFE-4DE3-85B2-F38AC004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0C43F-DD79-4445-8AE6-0E8E0234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01F7D-8F68-492B-A63C-4E77A2D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98E45-BF76-4DB2-A026-AA1C57B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1DF705-B30C-47EF-8597-50D55382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B79985-C999-419E-BAB3-9E1D4A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A02363-4A37-4884-873D-D58550A1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69F03C-F4F9-4383-91B1-2E8E2FBB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0A6F2F-987F-4957-878D-3EE95094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54781"/>
              </p:ext>
            </p:extLst>
          </p:nvPr>
        </p:nvGraphicFramePr>
        <p:xfrm>
          <a:off x="503978" y="1782197"/>
          <a:ext cx="8127650" cy="3293606"/>
        </p:xfrm>
        <a:graphic>
          <a:graphicData uri="http://schemas.openxmlformats.org/drawingml/2006/table">
            <a:tbl>
              <a:tblPr/>
              <a:tblGrid>
                <a:gridCol w="694566">
                  <a:extLst>
                    <a:ext uri="{9D8B030D-6E8A-4147-A177-3AD203B41FA5}">
                      <a16:colId xmlns:a16="http://schemas.microsoft.com/office/drawing/2014/main" val="52569487"/>
                    </a:ext>
                  </a:extLst>
                </a:gridCol>
                <a:gridCol w="7433084">
                  <a:extLst>
                    <a:ext uri="{9D8B030D-6E8A-4147-A177-3AD203B41FA5}">
                      <a16:colId xmlns:a16="http://schemas.microsoft.com/office/drawing/2014/main" val="3963835061"/>
                    </a:ext>
                  </a:extLst>
                </a:gridCol>
              </a:tblGrid>
              <a:tr h="573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참고문헌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9623"/>
                  </a:ext>
                </a:extLst>
              </a:tr>
              <a:tr h="453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윤청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이해하기 쉬운 소프트웨어 공학 에센셜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생능출판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274165"/>
                  </a:ext>
                </a:extLst>
              </a:tr>
              <a:tr h="453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서윤준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UML ROSE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RUP,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가남사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42938"/>
                  </a:ext>
                </a:extLst>
              </a:tr>
              <a:tr h="453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장연세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UML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기반 시스템 분석 설계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이한출판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486876"/>
                  </a:ext>
                </a:extLst>
              </a:tr>
              <a:tr h="453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 대가산정 가이드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(2017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 개정판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한국소프트웨어산업협회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85931"/>
                  </a:ext>
                </a:extLst>
              </a:tr>
              <a:tr h="453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김치수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쉽게 배우는 소프트웨어 공학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한빛아카데미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08143"/>
                  </a:ext>
                </a:extLst>
              </a:tr>
              <a:tr h="453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박종모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김승권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소프트웨어 규모산정을 위한 기능점수 측정 개선사례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한국정보처리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34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830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C429-AA89-41B3-BA3E-2BF5438F78A0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목적 및 사유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5B496F5-473E-453B-88EF-B80953AE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7433"/>
              </p:ext>
            </p:extLst>
          </p:nvPr>
        </p:nvGraphicFramePr>
        <p:xfrm>
          <a:off x="430346" y="1549886"/>
          <a:ext cx="8274914" cy="4584584"/>
        </p:xfrm>
        <a:graphic>
          <a:graphicData uri="http://schemas.openxmlformats.org/drawingml/2006/table">
            <a:tbl>
              <a:tblPr/>
              <a:tblGrid>
                <a:gridCol w="1682707">
                  <a:extLst>
                    <a:ext uri="{9D8B030D-6E8A-4147-A177-3AD203B41FA5}">
                      <a16:colId xmlns:a16="http://schemas.microsoft.com/office/drawing/2014/main" val="1336684727"/>
                    </a:ext>
                  </a:extLst>
                </a:gridCol>
                <a:gridCol w="6592207">
                  <a:extLst>
                    <a:ext uri="{9D8B030D-6E8A-4147-A177-3AD203B41FA5}">
                      <a16:colId xmlns:a16="http://schemas.microsoft.com/office/drawing/2014/main" val="3710079398"/>
                    </a:ext>
                  </a:extLst>
                </a:gridCol>
              </a:tblGrid>
              <a:tr h="45845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 및 사유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전국의 어린이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경기를 효율적으로 운영하고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경기의 늘어나는 관심에 따라서 향후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경기가 목표로 하는 운영비전 달성에 크게 기여할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시스템을 통해 보다 편리하게 대회를 알아본 후 신청을 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시즌의 체계적인 대회 관리와 경기 관리를 하고 경기에 참가하는 참가자들을 효율적으로 관리한다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요구사항을 만족하는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 관리 시스템을 개발하여 그에 상응하는 대가를 취한다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89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성공 기준 및 결정권자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428CC4-D26F-4A46-B925-7E87A5569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3397"/>
              </p:ext>
            </p:extLst>
          </p:nvPr>
        </p:nvGraphicFramePr>
        <p:xfrm>
          <a:off x="444292" y="1995903"/>
          <a:ext cx="8255415" cy="3849445"/>
        </p:xfrm>
        <a:graphic>
          <a:graphicData uri="http://schemas.openxmlformats.org/drawingml/2006/table">
            <a:tbl>
              <a:tblPr/>
              <a:tblGrid>
                <a:gridCol w="1678742">
                  <a:extLst>
                    <a:ext uri="{9D8B030D-6E8A-4147-A177-3AD203B41FA5}">
                      <a16:colId xmlns:a16="http://schemas.microsoft.com/office/drawing/2014/main" val="2163975794"/>
                    </a:ext>
                  </a:extLst>
                </a:gridCol>
                <a:gridCol w="6576673">
                  <a:extLst>
                    <a:ext uri="{9D8B030D-6E8A-4147-A177-3AD203B41FA5}">
                      <a16:colId xmlns:a16="http://schemas.microsoft.com/office/drawing/2014/main" val="3046829916"/>
                    </a:ext>
                  </a:extLst>
                </a:gridCol>
              </a:tblGrid>
              <a:tr h="3849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기준 및 결정권자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결정권자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 최고 관리자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성공 기준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 기간인 약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이내에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싱크로나이즈드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수영 경기 관리 시스템을 구체화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주어진 예산 개발 금액 이내로 개발한다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9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7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범위 및 요구사항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B9038D-ED5C-4ED1-AA65-86C5E170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56939"/>
              </p:ext>
            </p:extLst>
          </p:nvPr>
        </p:nvGraphicFramePr>
        <p:xfrm>
          <a:off x="433422" y="1549886"/>
          <a:ext cx="8337381" cy="4263455"/>
        </p:xfrm>
        <a:graphic>
          <a:graphicData uri="http://schemas.openxmlformats.org/drawingml/2006/table">
            <a:tbl>
              <a:tblPr/>
              <a:tblGrid>
                <a:gridCol w="1695410">
                  <a:extLst>
                    <a:ext uri="{9D8B030D-6E8A-4147-A177-3AD203B41FA5}">
                      <a16:colId xmlns:a16="http://schemas.microsoft.com/office/drawing/2014/main" val="3341942875"/>
                    </a:ext>
                  </a:extLst>
                </a:gridCol>
                <a:gridCol w="6641971">
                  <a:extLst>
                    <a:ext uri="{9D8B030D-6E8A-4147-A177-3AD203B41FA5}">
                      <a16:colId xmlns:a16="http://schemas.microsoft.com/office/drawing/2014/main" val="1345745898"/>
                    </a:ext>
                  </a:extLst>
                </a:gridCol>
              </a:tblGrid>
              <a:tr h="4263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및 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요구사항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수영 대회의 경기 일정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채점에 대한 체계적인 관리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범위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정보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시스템이 관리하는 대회를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정보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원활한 경기 진행을 위하여 경기를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정보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체계적인 회전 진행을 위하여 회전을 관리한다．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 신청서 정보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신청에 필요한 참가 신청서를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참가한 선수들을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심판 정보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참가한 심판들의 정보를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점수기록자 정보 관리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참가한 점수기록자들의 정보를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그룹 정보 </a:t>
                      </a: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관리：선수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그룹 정보를 관리한다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0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위험 요소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E0DC22D-050C-4C82-B3AD-854A3A958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08793"/>
              </p:ext>
            </p:extLst>
          </p:nvPr>
        </p:nvGraphicFramePr>
        <p:xfrm>
          <a:off x="555246" y="1549886"/>
          <a:ext cx="8033507" cy="4495807"/>
        </p:xfrm>
        <a:graphic>
          <a:graphicData uri="http://schemas.openxmlformats.org/drawingml/2006/table">
            <a:tbl>
              <a:tblPr/>
              <a:tblGrid>
                <a:gridCol w="1633617">
                  <a:extLst>
                    <a:ext uri="{9D8B030D-6E8A-4147-A177-3AD203B41FA5}">
                      <a16:colId xmlns:a16="http://schemas.microsoft.com/office/drawing/2014/main" val="632913897"/>
                    </a:ext>
                  </a:extLst>
                </a:gridCol>
                <a:gridCol w="6399890">
                  <a:extLst>
                    <a:ext uri="{9D8B030D-6E8A-4147-A177-3AD203B41FA5}">
                      <a16:colId xmlns:a16="http://schemas.microsoft.com/office/drawing/2014/main" val="2274810502"/>
                    </a:ext>
                  </a:extLst>
                </a:gridCol>
              </a:tblGrid>
              <a:tr h="4495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 요소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필요한 숙련된 인력 부족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필요한 전문 지식 교육 실시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중 요구사항 변경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변경에도 빠르게 대처 가능해야 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고객과의 많은 대화를 통해 요구 사항을 제대로 분석해야 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중 팀원 간 의견 충돌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 중심의 원활한 소통 유도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중 고객과의 의사소통 문제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문서를 통해 고객과 원활한 의사소통 유도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편성 예산의 범위를 벗어난 예산 초과 발생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철저한 프로젝트 계획과 일정 관리 필요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 불량 또는 결함 발생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철저한 품질 관리 필요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2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헌장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프로젝트 요구 인력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4FCAC-F513-4FE4-9338-50C75277E2CC}"/>
              </a:ext>
            </a:extLst>
          </p:cNvPr>
          <p:cNvSpPr txBox="1"/>
          <p:nvPr/>
        </p:nvSpPr>
        <p:spPr>
          <a:xfrm>
            <a:off x="6525087" y="6443990"/>
            <a:ext cx="26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싱크로나이즈드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수영 경기 관리 시스템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33E0B7-175C-4F60-9012-14D41A30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03462"/>
              </p:ext>
            </p:extLst>
          </p:nvPr>
        </p:nvGraphicFramePr>
        <p:xfrm>
          <a:off x="1292727" y="1549886"/>
          <a:ext cx="6550152" cy="4391533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3137204016"/>
                    </a:ext>
                  </a:extLst>
                </a:gridCol>
                <a:gridCol w="5218176">
                  <a:extLst>
                    <a:ext uri="{9D8B030D-6E8A-4147-A177-3AD203B41FA5}">
                      <a16:colId xmlns:a16="http://schemas.microsoft.com/office/drawing/2014/main" val="3240672622"/>
                    </a:ext>
                  </a:extLst>
                </a:gridCol>
              </a:tblGrid>
              <a:tr h="3820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인력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 기술자로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 자격 또는 산업기사자격을 가진 자이다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이내 프로젝트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이내 프로젝트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수행한 경력을 가지며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KCSA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주니어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자격증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OCJP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OCWCD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OCA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등을 소지한 자이다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전문대학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고등학교를 졸업한 자로서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이상 해당 기술 분야에서 일정기간 경력을 갖추거나 근무한 자이다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요구사항 분석을 수행하며 개발이 완료된 후 확인 시험 단계에서 요구사항 분석가가 테스트 업무를 수행한다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계획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시험을 수행할 수 있는 인원으로 역할이 매 단계별로 변동될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 및 프로젝트 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자격을 소지한 인원으로 프로젝트의 전반적인 관리와 책임을 담당한다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 기술자로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 자격 또는 산업기사자격을 가진 자이다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전문대학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고등학교를 졸업한 자로서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이상 해당 기술 분야에서 일정기간 경력을 갖추거나 근무한 자이다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테스트 단계에서 업무를 수행한다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3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</TotalTime>
  <Words>2927</Words>
  <Application>Microsoft Office PowerPoint</Application>
  <PresentationFormat>화면 슬라이드 쇼(4:3)</PresentationFormat>
  <Paragraphs>943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Arial</vt:lpstr>
      <vt:lpstr>함초롬바탕</vt:lpstr>
      <vt:lpstr>나눔고딕</vt:lpstr>
      <vt:lpstr>맑은 고딕</vt:lpstr>
      <vt:lpstr>Wingdings</vt:lpstr>
      <vt:lpstr>Office 테마</vt:lpstr>
      <vt:lpstr>1분반 2조 최종발표</vt:lpstr>
      <vt:lpstr>목차</vt:lpstr>
      <vt:lpstr>목차</vt:lpstr>
      <vt:lpstr>Chapter 1</vt:lpstr>
      <vt:lpstr>프로젝트 목적 및 사유</vt:lpstr>
      <vt:lpstr>프로젝트 성공 기준 및 결정권자</vt:lpstr>
      <vt:lpstr>프로젝트 범위 및 요구사항</vt:lpstr>
      <vt:lpstr>프로젝트 위험 요소</vt:lpstr>
      <vt:lpstr>프로젝트 요구 인력</vt:lpstr>
      <vt:lpstr>프로젝트 이해관계자</vt:lpstr>
      <vt:lpstr>Milestone</vt:lpstr>
      <vt:lpstr>프로젝트 예산규모</vt:lpstr>
      <vt:lpstr>프로젝트 관리자 책임 및 권한</vt:lpstr>
      <vt:lpstr>고객 권한 및 책임</vt:lpstr>
      <vt:lpstr>종료 승인 요건</vt:lpstr>
      <vt:lpstr>WBS</vt:lpstr>
      <vt:lpstr>WBS</vt:lpstr>
      <vt:lpstr>WBS</vt:lpstr>
      <vt:lpstr>WBS</vt:lpstr>
      <vt:lpstr>WBS</vt:lpstr>
      <vt:lpstr>WBS</vt:lpstr>
      <vt:lpstr>원가산정</vt:lpstr>
      <vt:lpstr>원가산정</vt:lpstr>
      <vt:lpstr>원가산정</vt:lpstr>
      <vt:lpstr>원가산정</vt:lpstr>
      <vt:lpstr>원가산정</vt:lpstr>
      <vt:lpstr>원가산정</vt:lpstr>
      <vt:lpstr>원가산정</vt:lpstr>
      <vt:lpstr>원가산정</vt:lpstr>
      <vt:lpstr>이해관계자 식별</vt:lpstr>
      <vt:lpstr>이해관계자 식별</vt:lpstr>
      <vt:lpstr>기술 환경</vt:lpstr>
      <vt:lpstr>형상 관리 계획</vt:lpstr>
      <vt:lpstr>형상 관리 계획</vt:lpstr>
      <vt:lpstr>형상 관리 계획</vt:lpstr>
      <vt:lpstr>형상 관리 계획</vt:lpstr>
      <vt:lpstr>형상 관리 계획</vt:lpstr>
      <vt:lpstr>형상 관리 계획</vt:lpstr>
      <vt:lpstr>형상 관리 계획</vt:lpstr>
      <vt:lpstr>형상 관리 계획</vt:lpstr>
      <vt:lpstr>형상 관리 계획</vt:lpstr>
      <vt:lpstr>형상 관리 계획</vt:lpstr>
      <vt:lpstr>참고 문헌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Son WooKyu</cp:lastModifiedBy>
  <cp:revision>96</cp:revision>
  <cp:lastPrinted>2011-08-28T13:13:29Z</cp:lastPrinted>
  <dcterms:created xsi:type="dcterms:W3CDTF">2011-08-24T01:05:33Z</dcterms:created>
  <dcterms:modified xsi:type="dcterms:W3CDTF">2018-06-18T19:49:15Z</dcterms:modified>
</cp:coreProperties>
</file>