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ppt/media/image8.jpg" ContentType="image/jpeg"/>
  <Override PartName="/ppt/media/image9.jpg" ContentType="image/jpeg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90" r:id="rId5"/>
    <p:sldId id="269" r:id="rId6"/>
    <p:sldId id="291" r:id="rId7"/>
    <p:sldId id="260" r:id="rId8"/>
    <p:sldId id="292" r:id="rId9"/>
    <p:sldId id="293" r:id="rId10"/>
    <p:sldId id="294" r:id="rId11"/>
    <p:sldId id="295" r:id="rId12"/>
    <p:sldId id="289" r:id="rId13"/>
    <p:sldId id="296" r:id="rId14"/>
    <p:sldId id="297" r:id="rId15"/>
    <p:sldId id="298" r:id="rId16"/>
    <p:sldId id="267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268" r:id="rId28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505145" y="495568"/>
            <a:ext cx="1132079" cy="4979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138427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1050" y="242392"/>
            <a:ext cx="1102989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4131" y="1516507"/>
            <a:ext cx="10803737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5%94%ED%98%B8%ED%95%99%EC%A0%81_%ED%95%B4%EC%8B%9C_%ED%95%A8%EC%88%98" TargetMode="Externa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ko.wikipedia.org/wiki/%EB%AF%B8%EA%B5%AD" TargetMode="External"/><Relationship Id="rId5" Type="http://schemas.openxmlformats.org/officeDocument/2006/relationships/hyperlink" Target="https://ko.wikipedia.org/wiki/1993%EB%85%84" TargetMode="External"/><Relationship Id="rId4" Type="http://schemas.openxmlformats.org/officeDocument/2006/relationships/hyperlink" Target="https://ko.wikipedia.org/wiki/%EB%AF%B8%EA%B5%AD_%EA%B5%AD%EA%B0%80%EC%95%88%EB%B3%B4%EA%B5%A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382" y="520957"/>
            <a:ext cx="2094286" cy="921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3417" y="1372570"/>
            <a:ext cx="9955530" cy="1766509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lang="en-US" sz="4000" spc="-5" dirty="0">
                <a:latin typeface="Arial"/>
                <a:cs typeface="Arial"/>
              </a:rPr>
              <a:t>Web Hacking Tutorial</a:t>
            </a:r>
            <a:br>
              <a:rPr lang="en-US" spc="-5" dirty="0">
                <a:latin typeface="Arial"/>
                <a:cs typeface="Arial"/>
              </a:rPr>
            </a:br>
            <a:br>
              <a:rPr lang="en-US" spc="-5" dirty="0">
                <a:latin typeface="Arial"/>
                <a:cs typeface="Arial"/>
              </a:rPr>
            </a:br>
            <a:r>
              <a:rPr lang="ko-KR" altLang="en-US" spc="-5" dirty="0">
                <a:latin typeface="Arial"/>
                <a:cs typeface="Arial"/>
              </a:rPr>
              <a:t>패스워드 보안</a:t>
            </a:r>
            <a:r>
              <a:rPr lang="en-US" altLang="ko-KR" spc="-5" dirty="0">
                <a:latin typeface="Arial"/>
                <a:cs typeface="Arial"/>
              </a:rPr>
              <a:t>(MD5, SHA256)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851" y="3250692"/>
            <a:ext cx="9591040" cy="0"/>
          </a:xfrm>
          <a:custGeom>
            <a:avLst/>
            <a:gdLst/>
            <a:ahLst/>
            <a:cxnLst/>
            <a:rect l="l" t="t" r="r" b="b"/>
            <a:pathLst>
              <a:path w="9591040">
                <a:moveTo>
                  <a:pt x="0" y="0"/>
                </a:moveTo>
                <a:lnTo>
                  <a:pt x="959104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24800" y="6137554"/>
            <a:ext cx="4343400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Noto Sans CJK JP Regular"/>
                <a:cs typeface="Noto Sans CJK JP Regular"/>
              </a:rPr>
              <a:t>BOSS</a:t>
            </a:r>
            <a:r>
              <a:rPr sz="2400" spc="30" dirty="0">
                <a:latin typeface="Noto Sans CJK JP Regular"/>
                <a:cs typeface="Noto Sans CJK JP Regular"/>
              </a:rPr>
              <a:t> </a:t>
            </a:r>
            <a:r>
              <a:rPr lang="ko-KR" altLang="en-US" sz="2400" spc="-50" dirty="0">
                <a:latin typeface="Noto Sans CJK JP Regular"/>
                <a:cs typeface="Noto Sans CJK JP Regular"/>
              </a:rPr>
              <a:t>손우규</a:t>
            </a:r>
            <a:endParaRPr lang="en-US" altLang="ko-KR" sz="2400" spc="-50" dirty="0">
              <a:latin typeface="Noto Sans CJK JP Regular"/>
              <a:cs typeface="Noto Sans CJK JP Regular"/>
            </a:endParaRPr>
          </a:p>
          <a:p>
            <a:pPr marL="12700">
              <a:spcBef>
                <a:spcPts val="100"/>
              </a:spcBef>
            </a:pPr>
            <a:r>
              <a:rPr lang="en-US" altLang="ko-KR" b="1" dirty="0"/>
              <a:t>https://github.com/swk3169/web-hacking</a:t>
            </a:r>
            <a:endParaRPr lang="en-US" altLang="ko-KR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39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문제점</a:t>
            </a:r>
            <a:endParaRPr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A7DEBC-FEB7-4D0C-BEA1-B91DAA732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447800"/>
            <a:ext cx="4191000" cy="22788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54444AD-2A69-45E7-A916-AD59EC07B7E3}"/>
              </a:ext>
            </a:extLst>
          </p:cNvPr>
          <p:cNvSpPr/>
          <p:nvPr/>
        </p:nvSpPr>
        <p:spPr>
          <a:xfrm>
            <a:off x="1663959" y="3924807"/>
            <a:ext cx="9296400" cy="2690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하지만 사실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md5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broken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판정을 받은 것은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brute force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때문이 아니다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md5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1996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년에 이미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collision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취약점에 대한 이론적인 가능성이 제시되었고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이후에 그게 현실로 나타났다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collision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은 서로 다른 두 원본 메세지가 같은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해시값을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갖는 경우를 말한다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해시 함수의 특성상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collision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은 존재할 수 밖에 없는데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이런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collision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을 찾기 힘든 특성을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collision resistance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라고 하며 이것은 암호화 목적의 해시에 필수 요소다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그런데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md5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그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collision resistance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 낮아서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collision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을 쉽게 찾을 수 있는 것이다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14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39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문제점</a:t>
            </a: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8B5D07-6B5A-40A0-A3FD-B6D96FC8D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62" y="2133600"/>
            <a:ext cx="2276475" cy="2009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4C507ED-0AC5-43A7-8F5C-BF15AFE310DA}"/>
              </a:ext>
            </a:extLst>
          </p:cNvPr>
          <p:cNvSpPr/>
          <p:nvPr/>
        </p:nvSpPr>
        <p:spPr>
          <a:xfrm>
            <a:off x="1295399" y="4572000"/>
            <a:ext cx="9601200" cy="1804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해시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알고리즘을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패스워드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암호화에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쓸 수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있는지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판단하는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기준은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preimage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attack인데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이것은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해시값에서부터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원본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데이터를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찾아낼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수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있는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가능성이다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이건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md5를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포함한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대부분의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해시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함수가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안전하기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때문에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크게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걱정할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필요는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없으나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암호학을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모르는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사람이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직접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만든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해시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함수를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사용하지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말아야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하는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이유가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되긴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56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39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해결방안</a:t>
            </a: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6B3D58-F830-44C7-AEE1-3B6641C00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771" y="2376499"/>
            <a:ext cx="3764457" cy="25050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376F5F-5F1E-4E06-9722-762492D19568}"/>
              </a:ext>
            </a:extLst>
          </p:cNvPr>
          <p:cNvSpPr/>
          <p:nvPr/>
        </p:nvSpPr>
        <p:spPr>
          <a:xfrm>
            <a:off x="990600" y="1524000"/>
            <a:ext cx="848309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Salt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08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39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해결방안</a:t>
            </a:r>
            <a:endParaRPr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870004-52F8-48CA-99AB-F142BC872E3F}"/>
              </a:ext>
            </a:extLst>
          </p:cNvPr>
          <p:cNvSpPr/>
          <p:nvPr/>
        </p:nvSpPr>
        <p:spPr>
          <a:xfrm>
            <a:off x="581050" y="1524000"/>
            <a:ext cx="2451312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알고리즘 수행 시간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250C80-A198-4E64-8A70-099D9ACAAC9C}"/>
              </a:ext>
            </a:extLst>
          </p:cNvPr>
          <p:cNvSpPr/>
          <p:nvPr/>
        </p:nvSpPr>
        <p:spPr>
          <a:xfrm>
            <a:off x="1371600" y="4859191"/>
            <a:ext cx="9601200" cy="2246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salt로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rainbow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table을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막았다면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이제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남은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것은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brute force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공격이다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반복하지만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brute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force는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원천적으로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막을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방법은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없고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암호화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알고리즘을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느리게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만들어서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brute force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공격의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효율을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떨어뜨리는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방법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뿐이다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그렇다면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엄청나게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복잡하게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느린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알고리즘을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사용하면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되겠네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땡! </a:t>
            </a:r>
            <a:r>
              <a:rPr lang="ko-KR" altLang="en-US" dirty="0"/>
              <a:t>더 좋은 답은 알고리즘 수행 시간을 조정 가능한 방법을 쓰는 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254000"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26967B-DFEB-47FA-A60D-D60DC74AE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2" y="2041832"/>
            <a:ext cx="3228975" cy="23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7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39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해결방안</a:t>
            </a:r>
            <a:endParaRPr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2DC6C1-3B27-4F2E-B43F-49798B0B84E6}"/>
              </a:ext>
            </a:extLst>
          </p:cNvPr>
          <p:cNvSpPr/>
          <p:nvPr/>
        </p:nvSpPr>
        <p:spPr>
          <a:xfrm>
            <a:off x="581050" y="1542660"/>
            <a:ext cx="3225563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올바른 패스워드 저장 방식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B3E426-71F5-4E7C-A542-F28076EF4410}"/>
              </a:ext>
            </a:extLst>
          </p:cNvPr>
          <p:cNvSpPr/>
          <p:nvPr/>
        </p:nvSpPr>
        <p:spPr>
          <a:xfrm>
            <a:off x="1676400" y="4572000"/>
            <a:ext cx="9144000" cy="1804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패스워드 크랙을 대비하기 위해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salt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도 써야 하고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해싱을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반복까지 해야 하다니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할일이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제법 많다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하지만 이걸 직접 짜라는 게 아니다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귀찮은 일이기도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하거니와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Home grown crypto is bad crypto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이기 때문이다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위의 내용을 다 포괄하고 있는 암호화 알고리즘들이 이미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옛날옛적에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개발되어 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D230D9-4BF2-419D-8598-388080A8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68" y="2133600"/>
            <a:ext cx="3395663" cy="19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6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39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해결방안</a:t>
            </a:r>
            <a:endParaRPr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78478F-8117-4985-A04F-4EF9E862FB9E}"/>
              </a:ext>
            </a:extLst>
          </p:cNvPr>
          <p:cNvSpPr/>
          <p:nvPr/>
        </p:nvSpPr>
        <p:spPr>
          <a:xfrm>
            <a:off x="381000" y="1600200"/>
            <a:ext cx="3605474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사용자 인터페이스의 고려사항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B260EE-7BFA-47FE-B8D0-64F5F22E1C9B}"/>
              </a:ext>
            </a:extLst>
          </p:cNvPr>
          <p:cNvSpPr/>
          <p:nvPr/>
        </p:nvSpPr>
        <p:spPr>
          <a:xfrm>
            <a:off x="1783562" y="4970611"/>
            <a:ext cx="8624875" cy="137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패스워드를 저장만 잘한다고 되는 게 아니다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서두에서 인터페이스만 보고도 보안 문제가 의심되는 경우가 있다고 했는데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지켜야 할 것이 몇 가지가 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우선 패스워드의 개수를 제한하는 것은 되도록 삼가해야 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FF3E06-9702-4AC0-8541-BFB5BEB26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7" y="2343286"/>
            <a:ext cx="3809524" cy="21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6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md5, sha256 </a:t>
            </a:r>
            <a:r>
              <a:rPr lang="ko-KR" altLang="en-US" sz="2400" dirty="0"/>
              <a:t>모듈을 이용한 비밀번호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9AADDC-BA3B-475F-BC8B-020CE34CF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881187"/>
            <a:ext cx="1185862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md5, sha256 </a:t>
            </a:r>
            <a:r>
              <a:rPr lang="ko-KR" altLang="en-US" sz="2400" dirty="0"/>
              <a:t>모듈을 이용한 비밀번호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1D227-82E2-4A8D-980D-646B07C0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71" y="1600200"/>
            <a:ext cx="9822657" cy="472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8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md5, sha256 </a:t>
            </a:r>
            <a:r>
              <a:rPr lang="ko-KR" altLang="en-US" sz="2400" dirty="0"/>
              <a:t>모듈을 이용한 비밀번호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795E58-3DA3-4A7B-A52C-03364E1C8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685925"/>
            <a:ext cx="118586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5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md5, sha256 </a:t>
            </a:r>
            <a:r>
              <a:rPr lang="ko-KR" altLang="en-US" sz="2400" dirty="0"/>
              <a:t>모듈을 이용한 비밀번호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973464-8435-43AC-A02F-BFD385D6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43" y="1693319"/>
            <a:ext cx="9434513" cy="444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4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853" y="222961"/>
            <a:ext cx="2955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375" dirty="0"/>
              <a:t>CON</a:t>
            </a:r>
            <a:r>
              <a:rPr sz="4400" spc="305" dirty="0"/>
              <a:t>T</a:t>
            </a:r>
            <a:r>
              <a:rPr sz="4400" spc="445" dirty="0"/>
              <a:t>ENT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01040" y="1127760"/>
            <a:ext cx="0" cy="4833620"/>
          </a:xfrm>
          <a:custGeom>
            <a:avLst/>
            <a:gdLst/>
            <a:ahLst/>
            <a:cxnLst/>
            <a:rect l="l" t="t" r="r" b="b"/>
            <a:pathLst>
              <a:path h="4833620">
                <a:moveTo>
                  <a:pt x="0" y="0"/>
                </a:moveTo>
                <a:lnTo>
                  <a:pt x="0" y="48332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68" y="484900"/>
            <a:ext cx="1130866" cy="497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040" y="1709927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040" y="2290572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40" y="2753867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040" y="3985259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" y="1127760"/>
            <a:ext cx="12181840" cy="0"/>
          </a:xfrm>
          <a:custGeom>
            <a:avLst/>
            <a:gdLst/>
            <a:ahLst/>
            <a:cxnLst/>
            <a:rect l="l" t="t" r="r" b="b"/>
            <a:pathLst>
              <a:path w="12181840">
                <a:moveTo>
                  <a:pt x="0" y="0"/>
                </a:moveTo>
                <a:lnTo>
                  <a:pt x="121813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040" y="5641847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6182" y="5424017"/>
            <a:ext cx="293481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Noto Sans CJK JP Regular"/>
                <a:cs typeface="Noto Sans CJK JP Regular"/>
              </a:rPr>
              <a:t>Q&amp;A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1040" y="3215639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40" y="4463796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7712" y="1444878"/>
            <a:ext cx="7723881" cy="3175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Noto Sans CJK JP Regular"/>
                <a:cs typeface="Noto Sans CJK JP Regular"/>
              </a:rPr>
              <a:t>개요</a:t>
            </a:r>
            <a:endParaRPr sz="240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2190"/>
              </a:spcBef>
            </a:pPr>
            <a:r>
              <a:rPr lang="en-US" altLang="ko-KR" spc="75" dirty="0">
                <a:latin typeface="Noto Sans CJK JP Regular"/>
                <a:cs typeface="Noto Sans CJK JP Regular"/>
              </a:rPr>
              <a:t>MD5, SHA256?</a:t>
            </a:r>
            <a:endParaRPr lang="ko-KR" altLang="en-US" sz="180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1490"/>
              </a:spcBef>
            </a:pPr>
            <a:r>
              <a:rPr lang="ko-KR" altLang="en-US" spc="135" dirty="0">
                <a:latin typeface="Noto Sans CJK JP Regular"/>
                <a:cs typeface="Noto Sans CJK JP Regular"/>
              </a:rPr>
              <a:t>방어법</a:t>
            </a:r>
            <a:endParaRPr lang="ko-KR" altLang="en-US" sz="180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1485"/>
              </a:spcBef>
            </a:pPr>
            <a:r>
              <a:rPr lang="ko-KR" altLang="en-US" spc="65" dirty="0">
                <a:latin typeface="Noto Sans CJK JP Regular"/>
                <a:cs typeface="Noto Sans CJK JP Regular"/>
              </a:rPr>
              <a:t>문제점</a:t>
            </a:r>
            <a:endParaRPr lang="en-US" altLang="ko-KR" spc="65" dirty="0">
              <a:latin typeface="Noto Sans CJK JP Regular"/>
              <a:cs typeface="Noto Sans CJK JP Regular"/>
            </a:endParaRPr>
          </a:p>
          <a:p>
            <a:pPr marL="502284">
              <a:spcBef>
                <a:spcPts val="1485"/>
              </a:spcBef>
            </a:pPr>
            <a:r>
              <a:rPr lang="ko-KR" altLang="en-US" spc="65" dirty="0">
                <a:latin typeface="Noto Sans CJK JP Regular"/>
                <a:cs typeface="Noto Sans CJK JP Regular"/>
              </a:rPr>
              <a:t>해결방안</a:t>
            </a:r>
            <a:endParaRPr lang="en-US" altLang="ko-KR" spc="65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400" spc="-50" dirty="0" err="1">
                <a:latin typeface="Noto Sans CJK JP Regular"/>
                <a:cs typeface="Noto Sans CJK JP Regular"/>
              </a:rPr>
              <a:t>실습</a:t>
            </a:r>
            <a:endParaRPr lang="ko-KR" altLang="en-US" sz="2400" spc="-5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1390"/>
              </a:spcBef>
            </a:pPr>
            <a:r>
              <a:rPr lang="en-US" altLang="ko-KR" spc="75" dirty="0">
                <a:latin typeface="Noto Sans CJK JP Regular"/>
                <a:cs typeface="Noto Sans CJK JP Regular"/>
              </a:rPr>
              <a:t>[Node.js] md5, sha256 </a:t>
            </a:r>
            <a:r>
              <a:rPr lang="ko-KR" altLang="en-US" spc="75" dirty="0">
                <a:latin typeface="Noto Sans CJK JP Regular"/>
                <a:cs typeface="Noto Sans CJK JP Regular"/>
              </a:rPr>
              <a:t>모듈을 이용한 비밀번호 보안</a:t>
            </a:r>
            <a:endParaRPr lang="en-US" altLang="ko-KR" spc="90" dirty="0">
              <a:latin typeface="Noto Sans CJK JP Regular"/>
              <a:cs typeface="Noto Sans CJK JP Regular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D78A2A76-3364-4E2C-9561-9997BA48FEC2}"/>
              </a:ext>
            </a:extLst>
          </p:cNvPr>
          <p:cNvSpPr/>
          <p:nvPr/>
        </p:nvSpPr>
        <p:spPr>
          <a:xfrm>
            <a:off x="701040" y="3581400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md5, sha256 </a:t>
            </a:r>
            <a:r>
              <a:rPr lang="ko-KR" altLang="en-US" sz="2400" dirty="0"/>
              <a:t>모듈을 이용한 비밀번호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BA5F29-5296-42E6-BCE2-EC84724F2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18" y="1447800"/>
            <a:ext cx="9736764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0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md5, sha256 </a:t>
            </a:r>
            <a:r>
              <a:rPr lang="ko-KR" altLang="en-US" sz="2400" dirty="0"/>
              <a:t>모듈을 이용한 비밀번호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7B9D2E-10EC-4ADB-B5AF-3B2B54A1B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2062162"/>
            <a:ext cx="118586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09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md5, sha256 </a:t>
            </a:r>
            <a:r>
              <a:rPr lang="ko-KR" altLang="en-US" sz="2400" dirty="0"/>
              <a:t>모듈을 이용한 비밀번호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C2BCB-CE5E-47B9-9F3D-FCB63D31B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781175"/>
            <a:ext cx="118586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0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md5, sha256 </a:t>
            </a:r>
            <a:r>
              <a:rPr lang="ko-KR" altLang="en-US" sz="2400" dirty="0"/>
              <a:t>모듈을 이용한 비밀번호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2A84C8-7F3F-4264-8345-E14607662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757362"/>
            <a:ext cx="118586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1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md5, sha256 </a:t>
            </a:r>
            <a:r>
              <a:rPr lang="ko-KR" altLang="en-US" sz="2400" dirty="0"/>
              <a:t>모듈을 이용한 비밀번호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F8BCC1-87F8-4189-B055-73B17AC30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514475"/>
            <a:ext cx="118586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01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md5, sha256 </a:t>
            </a:r>
            <a:r>
              <a:rPr lang="ko-KR" altLang="en-US" sz="2400" dirty="0"/>
              <a:t>모듈을 이용한 비밀번호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F4795D-0104-4F3F-8717-3F026C74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785937"/>
            <a:ext cx="118586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3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md5, sha256 </a:t>
            </a:r>
            <a:r>
              <a:rPr lang="ko-KR" altLang="en-US" sz="2400" dirty="0"/>
              <a:t>모듈을 이용한 비밀번호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20FCB0-BC5F-4055-AFD5-1B41809D4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43" y="1302298"/>
            <a:ext cx="9663113" cy="50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8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3584" y="1810385"/>
            <a:ext cx="4195445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spc="1610" dirty="0">
                <a:latin typeface="Noto Sans CJK JP Regular"/>
                <a:cs typeface="Noto Sans CJK JP Regular"/>
              </a:rPr>
              <a:t>Q&amp;A</a:t>
            </a:r>
            <a:endParaRPr sz="13800" dirty="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05145" y="5771657"/>
            <a:ext cx="1132079" cy="497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1451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28600"/>
            <a:ext cx="74199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개요</a:t>
            </a:r>
            <a:r>
              <a:rPr lang="ko-KR" altLang="en-US" sz="4400" spc="-85" dirty="0"/>
              <a:t>	</a:t>
            </a:r>
            <a:r>
              <a:rPr lang="en-US" altLang="ko-KR" sz="2400" spc="225" dirty="0"/>
              <a:t>MD5, SHA256?</a:t>
            </a: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B9DB2-045D-47AA-8DB0-E4EC195113BB}"/>
              </a:ext>
            </a:extLst>
          </p:cNvPr>
          <p:cNvSpPr txBox="1"/>
          <p:nvPr/>
        </p:nvSpPr>
        <p:spPr>
          <a:xfrm>
            <a:off x="762000" y="4985025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MD5(Message-Digest algorithm 5)</a:t>
            </a:r>
            <a:r>
              <a:rPr lang="ko-KR" altLang="en-US" dirty="0"/>
              <a:t>는 </a:t>
            </a:r>
            <a:r>
              <a:rPr lang="en-US" altLang="ko-KR" dirty="0"/>
              <a:t>128</a:t>
            </a:r>
            <a:r>
              <a:rPr lang="ko-KR" altLang="en-US" dirty="0"/>
              <a:t>비트 암호화 해시 함수이다</a:t>
            </a:r>
            <a:r>
              <a:rPr lang="en-US" altLang="ko-KR" dirty="0"/>
              <a:t>. RFC 1321</a:t>
            </a:r>
            <a:r>
              <a:rPr lang="ko-KR" altLang="en-US" dirty="0"/>
              <a:t>로 지정되어 있으며</a:t>
            </a:r>
            <a:r>
              <a:rPr lang="en-US" altLang="ko-KR" dirty="0"/>
              <a:t>, </a:t>
            </a:r>
            <a:r>
              <a:rPr lang="ko-KR" altLang="en-US" dirty="0"/>
              <a:t>주로 프로그램이나 파일이 원본 그대로인지를 확인하는 무결성 검사 등에 사용된다</a:t>
            </a:r>
            <a:r>
              <a:rPr lang="en-US" altLang="ko-KR" dirty="0"/>
              <a:t>. 1991</a:t>
            </a:r>
            <a:r>
              <a:rPr lang="ko-KR" altLang="en-US" dirty="0"/>
              <a:t>년에 </a:t>
            </a:r>
            <a:r>
              <a:rPr lang="ko-KR" altLang="en-US" dirty="0" err="1"/>
              <a:t>로널드</a:t>
            </a:r>
            <a:r>
              <a:rPr lang="ko-KR" altLang="en-US" dirty="0"/>
              <a:t> </a:t>
            </a:r>
            <a:r>
              <a:rPr lang="ko-KR" altLang="en-US" dirty="0" err="1"/>
              <a:t>라이베스트가</a:t>
            </a:r>
            <a:r>
              <a:rPr lang="ko-KR" altLang="en-US" dirty="0"/>
              <a:t> 예전에 쓰이던 </a:t>
            </a:r>
            <a:r>
              <a:rPr lang="en-US" altLang="ko-KR" dirty="0"/>
              <a:t>MD4</a:t>
            </a:r>
            <a:r>
              <a:rPr lang="ko-KR" altLang="en-US" dirty="0"/>
              <a:t>를 대체하기 위해 고안했다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4679C3-8C02-475F-AE05-F3E418A7D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1786356"/>
            <a:ext cx="352425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28600"/>
            <a:ext cx="74199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개요</a:t>
            </a:r>
            <a:r>
              <a:rPr lang="ko-KR" altLang="en-US" sz="4400" spc="-85" dirty="0"/>
              <a:t>	</a:t>
            </a:r>
            <a:r>
              <a:rPr lang="en-US" altLang="ko-KR" sz="2400" spc="225" dirty="0"/>
              <a:t>MD5, SHA256?</a:t>
            </a: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B9DB2-045D-47AA-8DB0-E4EC195113BB}"/>
              </a:ext>
            </a:extLst>
          </p:cNvPr>
          <p:cNvSpPr txBox="1"/>
          <p:nvPr/>
        </p:nvSpPr>
        <p:spPr>
          <a:xfrm>
            <a:off x="762000" y="4985025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SHA</a:t>
            </a:r>
            <a:r>
              <a:rPr lang="en-US" altLang="ko-KR" dirty="0"/>
              <a:t>(Secure Hash Algorithm, </a:t>
            </a:r>
            <a:r>
              <a:rPr lang="ko-KR" altLang="en-US" dirty="0"/>
              <a:t>안전한 해시 알고리즘</a:t>
            </a:r>
            <a:r>
              <a:rPr lang="en-US" altLang="ko-KR" dirty="0"/>
              <a:t>) </a:t>
            </a:r>
            <a:r>
              <a:rPr lang="ko-KR" altLang="en-US" dirty="0"/>
              <a:t>함수들은 서로 관련된 </a:t>
            </a:r>
            <a:r>
              <a:rPr lang="ko-KR" altLang="en-US" dirty="0">
                <a:hlinkClick r:id="rId3" tooltip="암호학적 해시 함수"/>
              </a:rPr>
              <a:t>암호학적 해시 함수</a:t>
            </a:r>
            <a:r>
              <a:rPr lang="ko-KR" altLang="en-US" dirty="0"/>
              <a:t>들의 모음이다</a:t>
            </a:r>
            <a:r>
              <a:rPr lang="en-US" altLang="ko-KR" dirty="0"/>
              <a:t>. </a:t>
            </a:r>
            <a:r>
              <a:rPr lang="ko-KR" altLang="en-US" dirty="0"/>
              <a:t>이들 함수는 </a:t>
            </a:r>
            <a:r>
              <a:rPr lang="ko-KR" altLang="en-US" dirty="0">
                <a:hlinkClick r:id="rId4" tooltip="미국 국가안보국"/>
              </a:rPr>
              <a:t>미국 국가안보국</a:t>
            </a:r>
            <a:r>
              <a:rPr lang="en-US" altLang="ko-KR" dirty="0"/>
              <a:t>(NSA)</a:t>
            </a:r>
            <a:r>
              <a:rPr lang="ko-KR" altLang="en-US" dirty="0"/>
              <a:t>이 </a:t>
            </a:r>
            <a:r>
              <a:rPr lang="en-US" altLang="ko-KR" dirty="0">
                <a:hlinkClick r:id="rId5" tooltip="1993년"/>
              </a:rPr>
              <a:t>1993</a:t>
            </a:r>
            <a:r>
              <a:rPr lang="ko-KR" altLang="en-US" dirty="0">
                <a:hlinkClick r:id="rId5" tooltip="1993년"/>
              </a:rPr>
              <a:t>년</a:t>
            </a:r>
            <a:r>
              <a:rPr lang="ko-KR" altLang="en-US" dirty="0"/>
              <a:t>에 처음으로 설계했으며 </a:t>
            </a:r>
            <a:r>
              <a:rPr lang="ko-KR" altLang="en-US" dirty="0">
                <a:hlinkClick r:id="rId6" tooltip="미국"/>
              </a:rPr>
              <a:t>미국</a:t>
            </a:r>
            <a:r>
              <a:rPr lang="ko-KR" altLang="en-US" dirty="0"/>
              <a:t> 국가 표준으로 지정되었다</a:t>
            </a:r>
            <a:r>
              <a:rPr lang="en-US" altLang="ko-KR" dirty="0"/>
              <a:t>. SHA </a:t>
            </a:r>
            <a:r>
              <a:rPr lang="ko-KR" altLang="en-US" dirty="0"/>
              <a:t>함수군에 속하는 최초의 함수는 공식적으로 </a:t>
            </a:r>
            <a:r>
              <a:rPr lang="en-US" altLang="ko-KR" b="1" dirty="0"/>
              <a:t>SHA</a:t>
            </a:r>
            <a:r>
              <a:rPr lang="ko-KR" altLang="en-US" dirty="0"/>
              <a:t>라고 불리지만</a:t>
            </a:r>
            <a:r>
              <a:rPr lang="en-US" altLang="ko-KR" dirty="0"/>
              <a:t>, </a:t>
            </a:r>
            <a:r>
              <a:rPr lang="ko-KR" altLang="en-US" dirty="0"/>
              <a:t>나중에 설계된 함수들과 구별하기 위하여 </a:t>
            </a:r>
            <a:r>
              <a:rPr lang="en-US" altLang="ko-KR" b="1" dirty="0"/>
              <a:t>SHA-0</a:t>
            </a:r>
            <a:r>
              <a:rPr lang="ko-KR" altLang="en-US" dirty="0"/>
              <a:t>이라고도 불린다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0E3BA2-D70D-46BA-A148-AC611CCE73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354878"/>
            <a:ext cx="3162300" cy="32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2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49" y="242392"/>
            <a:ext cx="8943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방어법</a:t>
            </a:r>
            <a:endParaRPr sz="2400" dirty="0"/>
          </a:p>
        </p:txBody>
      </p:sp>
      <p:pic>
        <p:nvPicPr>
          <p:cNvPr id="2049" name="_x309116032" descr="EMB00003b845d9b">
            <a:extLst>
              <a:ext uri="{FF2B5EF4-FFF2-40B4-BE49-F238E27FC236}">
                <a16:creationId xmlns:a16="http://schemas.microsoft.com/office/drawing/2014/main" id="{9D216CD7-85B7-471D-94F1-B9B9679E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3573463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A3C9DA2-F49F-449B-8C45-B88E46FAACF9}"/>
              </a:ext>
            </a:extLst>
          </p:cNvPr>
          <p:cNvSpPr/>
          <p:nvPr/>
        </p:nvSpPr>
        <p:spPr>
          <a:xfrm>
            <a:off x="5053024" y="1853920"/>
            <a:ext cx="6096000" cy="35771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400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단일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MD5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연산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MD5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에서는 이 단일 연산을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64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번 실행한다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16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개의 연산을 그룹화한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4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라운드로 묶인다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F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각 라운드에서 사용하는 비선형 함수를 가리키며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각 라운드에서는 각각 다른 함수를 사용한다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Mi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입력 메시지의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32-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비트 블록을 의미한다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25400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left shifts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칸 만큼의 레프트 로테이션을 가리키며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s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각 연산 후 값이 변한다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Addition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은 모듈로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232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덧셈을 말한다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69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49" y="242392"/>
            <a:ext cx="8943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방어법</a:t>
            </a:r>
            <a:endParaRPr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2D7CF5-9DBD-42D4-A4CD-AB74F8BA0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09121216" descr="EMB00003b845da4">
            <a:extLst>
              <a:ext uri="{FF2B5EF4-FFF2-40B4-BE49-F238E27FC236}">
                <a16:creationId xmlns:a16="http://schemas.microsoft.com/office/drawing/2014/main" id="{6B3AD9D8-7605-4319-907E-2A803D0C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3573463" cy="37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525007-2690-4BDB-B2D8-ED69C87B87DE}"/>
              </a:ext>
            </a:extLst>
          </p:cNvPr>
          <p:cNvSpPr/>
          <p:nvPr/>
        </p:nvSpPr>
        <p:spPr>
          <a:xfrm>
            <a:off x="5053024" y="2362200"/>
            <a:ext cx="6096000" cy="22476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27000" algn="ct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SHA-1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압축 함수가 블록 하나를 처리하는 과정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A, B, C, D, 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각각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32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비트 내부 상태이고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F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계속 변하는 비선형 함수이며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Kt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상수이다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왼쪽 회전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n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은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n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비트만큼 왼쪽으로 회전하는 연산이고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덧셈은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232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모듈로 덧셈을 나타낸다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64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39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문제점</a:t>
            </a:r>
            <a:endParaRPr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7112F3-EEA8-4859-BDE5-DC7762F7FFB0}"/>
              </a:ext>
            </a:extLst>
          </p:cNvPr>
          <p:cNvSpPr/>
          <p:nvPr/>
        </p:nvSpPr>
        <p:spPr>
          <a:xfrm>
            <a:off x="2209800" y="5715000"/>
            <a:ext cx="8229600" cy="47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 두 가지의 암호화 모듈은 전형적인 단방향 해시 함수의 문제점을 갖는다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BE8295-DCC2-4D35-98B7-07B44836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338775"/>
            <a:ext cx="2057400" cy="25974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1FE0E8-C251-4DB7-832B-0FCA7BEF8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65947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39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문제점</a:t>
            </a:r>
            <a:endParaRPr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F7BF7F-D693-4CD0-BAB1-A05768374EAD}"/>
              </a:ext>
            </a:extLst>
          </p:cNvPr>
          <p:cNvSpPr/>
          <p:nvPr/>
        </p:nvSpPr>
        <p:spPr>
          <a:xfrm>
            <a:off x="900125" y="4648200"/>
            <a:ext cx="10391750" cy="1804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brute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force는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그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단어의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느낌처럼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무식하게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조합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가능한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모든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패스워드를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대입해보는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것이다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대입해서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똑같은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해시값이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나오면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빙고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기본적으로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모든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해시는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brute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force로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뚫을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수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다만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그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시간이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엄청나게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오래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걸리게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만들어서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뚫기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어렵게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만들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수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있을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뿐이다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md5가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보안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목적으로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적합하지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않은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것은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일단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기본적인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brute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force로도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꽤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빠른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시간에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뚫린다는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것이다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B06310-E394-4916-BFA4-6283FED07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4114800" cy="308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8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39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문제점</a:t>
            </a:r>
            <a:endParaRPr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F7BF7F-D693-4CD0-BAB1-A05768374EAD}"/>
              </a:ext>
            </a:extLst>
          </p:cNvPr>
          <p:cNvSpPr/>
          <p:nvPr/>
        </p:nvSpPr>
        <p:spPr>
          <a:xfrm>
            <a:off x="900125" y="4648200"/>
            <a:ext cx="10391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md5</a:t>
            </a:r>
            <a:r>
              <a:rPr lang="ko-KR" altLang="en-US" dirty="0"/>
              <a:t>의 경우는 인터넷에 이미 수백억 개의 </a:t>
            </a:r>
            <a:r>
              <a:rPr lang="ko-KR" altLang="en-US" dirty="0" err="1"/>
              <a:t>해시값에</a:t>
            </a:r>
            <a:r>
              <a:rPr lang="ko-KR" altLang="en-US" dirty="0"/>
              <a:t> 대한 </a:t>
            </a:r>
            <a:r>
              <a:rPr lang="en-US" altLang="ko-KR" dirty="0"/>
              <a:t>rainbow table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  <a:r>
              <a:rPr lang="ko-KR" altLang="en-US" dirty="0"/>
              <a:t>이미 계산된 값을 이용하므로 알고리즘의 복잡도도 큰 상관이 없다</a:t>
            </a:r>
            <a:r>
              <a:rPr lang="en-US" altLang="ko-KR" dirty="0"/>
              <a:t>. </a:t>
            </a:r>
            <a:r>
              <a:rPr lang="ko-KR" altLang="en-US" dirty="0"/>
              <a:t>이 안에 있는 패스워드는 그냥 금방 뚫리는 것이다</a:t>
            </a:r>
            <a:r>
              <a:rPr lang="en-US" altLang="ko-KR" dirty="0"/>
              <a:t>. </a:t>
            </a:r>
            <a:r>
              <a:rPr lang="ko-KR" altLang="en-US" dirty="0"/>
              <a:t>공개된 </a:t>
            </a:r>
            <a:r>
              <a:rPr lang="en-US" altLang="ko-KR" dirty="0"/>
              <a:t>md5 rainbow table</a:t>
            </a:r>
            <a:r>
              <a:rPr lang="ko-KR" altLang="en-US" dirty="0"/>
              <a:t>로 찾으면 대부분의 웹사이트에서 </a:t>
            </a:r>
            <a:r>
              <a:rPr lang="en-US" altLang="ko-KR" dirty="0"/>
              <a:t>90% </a:t>
            </a:r>
            <a:r>
              <a:rPr lang="ko-KR" altLang="en-US" dirty="0"/>
              <a:t>정도의 사용자 패스워드가 </a:t>
            </a:r>
            <a:r>
              <a:rPr lang="ko-KR" altLang="en-US" dirty="0" err="1"/>
              <a:t>크랙된다고</a:t>
            </a:r>
            <a:r>
              <a:rPr lang="ko-KR" altLang="en-US" dirty="0"/>
              <a:t> 하니 </a:t>
            </a:r>
            <a:r>
              <a:rPr lang="ko-KR" altLang="en-US" dirty="0" err="1"/>
              <a:t>이쯤되면</a:t>
            </a:r>
            <a:r>
              <a:rPr lang="ko-KR" altLang="en-US" dirty="0"/>
              <a:t> </a:t>
            </a:r>
            <a:r>
              <a:rPr lang="en-US" altLang="ko-KR" dirty="0"/>
              <a:t>md5</a:t>
            </a:r>
            <a:r>
              <a:rPr lang="ko-KR" altLang="en-US" dirty="0"/>
              <a:t>는 이미 뚫려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1E2D14-A23C-44C3-874C-82F949565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371600"/>
            <a:ext cx="8153400" cy="314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3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660</Words>
  <Application>Microsoft Office PowerPoint</Application>
  <PresentationFormat>와이드스크린</PresentationFormat>
  <Paragraphs>54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Noto Sans CJK JP Regular</vt:lpstr>
      <vt:lpstr>맑은 고딕</vt:lpstr>
      <vt:lpstr>함초롬바탕</vt:lpstr>
      <vt:lpstr>Arial</vt:lpstr>
      <vt:lpstr>Calibri</vt:lpstr>
      <vt:lpstr>Office Theme</vt:lpstr>
      <vt:lpstr>Web Hacking Tutorial  패스워드 보안(MD5, SHA256)</vt:lpstr>
      <vt:lpstr>CONTENT</vt:lpstr>
      <vt:lpstr>개요 MD5, SHA256?</vt:lpstr>
      <vt:lpstr>개요 MD5, SHA256?</vt:lpstr>
      <vt:lpstr>개요  방어법</vt:lpstr>
      <vt:lpstr>개요  방어법</vt:lpstr>
      <vt:lpstr>개요  문제점</vt:lpstr>
      <vt:lpstr>개요  문제점</vt:lpstr>
      <vt:lpstr>개요  문제점</vt:lpstr>
      <vt:lpstr>개요  문제점</vt:lpstr>
      <vt:lpstr>개요  문제점</vt:lpstr>
      <vt:lpstr>개요  해결방안</vt:lpstr>
      <vt:lpstr>개요  해결방안</vt:lpstr>
      <vt:lpstr>개요  해결방안</vt:lpstr>
      <vt:lpstr>개요  해결방안</vt:lpstr>
      <vt:lpstr>실습  [Node.js] md5, sha256 모듈을 이용한 비밀번호 보안 </vt:lpstr>
      <vt:lpstr>실습  [Node.js] md5, sha256 모듈을 이용한 비밀번호 보안 </vt:lpstr>
      <vt:lpstr>실습  [Node.js] md5, sha256 모듈을 이용한 비밀번호 보안 </vt:lpstr>
      <vt:lpstr>실습  [Node.js] md5, sha256 모듈을 이용한 비밀번호 보안 </vt:lpstr>
      <vt:lpstr>실습  [Node.js] md5, sha256 모듈을 이용한 비밀번호 보안 </vt:lpstr>
      <vt:lpstr>실습  [Node.js] md5, sha256 모듈을 이용한 비밀번호 보안 </vt:lpstr>
      <vt:lpstr>실습  [Node.js] md5, sha256 모듈을 이용한 비밀번호 보안 </vt:lpstr>
      <vt:lpstr>실습  [Node.js] md5, sha256 모듈을 이용한 비밀번호 보안 </vt:lpstr>
      <vt:lpstr>실습  [Node.js] md5, sha256 모듈을 이용한 비밀번호 보안 </vt:lpstr>
      <vt:lpstr>실습  [Node.js] md5, sha256 모듈을 이용한 비밀번호 보안 </vt:lpstr>
      <vt:lpstr>실습  [Node.js] md5, sha256 모듈을 이용한 비밀번호 보안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김규완</dc:creator>
  <cp:lastModifiedBy>Son WooKyu</cp:lastModifiedBy>
  <cp:revision>220</cp:revision>
  <dcterms:created xsi:type="dcterms:W3CDTF">2018-04-01T15:03:42Z</dcterms:created>
  <dcterms:modified xsi:type="dcterms:W3CDTF">2018-09-19T12:42:04Z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2018-04-01T00:00:00Z</vt:filetime>
  </property>
</Properties>
</file>