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media/image26.jpg" ContentType="image/jpeg"/>
  <Override PartName="/ppt/media/image30.jpg" ContentType="image/jpeg"/>
  <Override PartName="/ppt/media/image3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260" r:id="rId16"/>
    <p:sldId id="297" r:id="rId17"/>
    <p:sldId id="325" r:id="rId18"/>
    <p:sldId id="326" r:id="rId19"/>
    <p:sldId id="32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268" r:id="rId3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505145" y="495568"/>
            <a:ext cx="1132079" cy="497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138427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050" y="242392"/>
            <a:ext cx="1102989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4131" y="1516507"/>
            <a:ext cx="10803737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ongloop.com/strongblog/node-js-loopback-api-gateway-sample-applications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ko/advanced/best-practice-security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382" y="520957"/>
            <a:ext cx="2094286" cy="921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417" y="1372570"/>
            <a:ext cx="9955530" cy="1766509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lang="en-US" sz="4000" spc="-5" dirty="0">
                <a:latin typeface="Arial"/>
                <a:cs typeface="Arial"/>
              </a:rPr>
              <a:t>Web Hacking Tutorial</a:t>
            </a:r>
            <a:br>
              <a:rPr lang="en-US" spc="-5" dirty="0">
                <a:latin typeface="Arial"/>
                <a:cs typeface="Arial"/>
              </a:rPr>
            </a:br>
            <a:br>
              <a:rPr lang="en-US" spc="-5" dirty="0">
                <a:latin typeface="Arial"/>
                <a:cs typeface="Arial"/>
              </a:rPr>
            </a:br>
            <a:r>
              <a:rPr lang="ko-KR" altLang="en-US" spc="-5" dirty="0">
                <a:latin typeface="Arial"/>
                <a:cs typeface="Arial"/>
              </a:rPr>
              <a:t>프로토콜 보안</a:t>
            </a:r>
            <a:r>
              <a:rPr lang="en-US" altLang="ko-KR" spc="-5" dirty="0">
                <a:latin typeface="Arial"/>
                <a:cs typeface="Arial"/>
              </a:rPr>
              <a:t>(Helmet)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851" y="3250692"/>
            <a:ext cx="9591040" cy="0"/>
          </a:xfrm>
          <a:custGeom>
            <a:avLst/>
            <a:gdLst/>
            <a:ahLst/>
            <a:cxnLst/>
            <a:rect l="l" t="t" r="r" b="b"/>
            <a:pathLst>
              <a:path w="9591040">
                <a:moveTo>
                  <a:pt x="0" y="0"/>
                </a:moveTo>
                <a:lnTo>
                  <a:pt x="959104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24800" y="6137554"/>
            <a:ext cx="434340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Noto Sans CJK JP Regular"/>
                <a:cs typeface="Noto Sans CJK JP Regular"/>
              </a:rPr>
              <a:t>BOSS</a:t>
            </a:r>
            <a:r>
              <a:rPr sz="2400" spc="30" dirty="0">
                <a:latin typeface="Noto Sans CJK JP Regular"/>
                <a:cs typeface="Noto Sans CJK JP Regular"/>
              </a:rPr>
              <a:t> </a:t>
            </a:r>
            <a:r>
              <a:rPr lang="ko-KR" altLang="en-US" sz="2400" spc="-50" dirty="0">
                <a:latin typeface="Noto Sans CJK JP Regular"/>
                <a:cs typeface="Noto Sans CJK JP Regular"/>
              </a:rPr>
              <a:t>손우규</a:t>
            </a:r>
            <a:endParaRPr lang="en-US" altLang="ko-KR" sz="2400" spc="-50" dirty="0">
              <a:latin typeface="Noto Sans CJK JP Regular"/>
              <a:cs typeface="Noto Sans CJK JP Regular"/>
            </a:endParaRPr>
          </a:p>
          <a:p>
            <a:pPr marL="12700">
              <a:spcBef>
                <a:spcPts val="100"/>
              </a:spcBef>
            </a:pPr>
            <a:r>
              <a:rPr lang="en-US" altLang="ko-KR" b="1" dirty="0"/>
              <a:t>https://github.com/swk3169/web-hacking</a:t>
            </a:r>
            <a:endParaRPr lang="en-US" altLang="ko-KR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7C530F-FD6F-470A-8886-23122D4250C3}"/>
              </a:ext>
            </a:extLst>
          </p:cNvPr>
          <p:cNvSpPr/>
          <p:nvPr/>
        </p:nvSpPr>
        <p:spPr>
          <a:xfrm>
            <a:off x="375108" y="5791200"/>
            <a:ext cx="11441784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noCache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Cache-Control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및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Pragma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헤더를 설정하여 클라이언트 측에서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캐싱을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사용하지 않도록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687199-EF25-4607-AB46-22A2E7723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1609299"/>
            <a:ext cx="3390900" cy="2466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6B45F8-14CA-4AE3-9742-CBB88C424BD0}"/>
              </a:ext>
            </a:extLst>
          </p:cNvPr>
          <p:cNvSpPr/>
          <p:nvPr/>
        </p:nvSpPr>
        <p:spPr>
          <a:xfrm>
            <a:off x="3048000" y="44924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'no-cache'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는 반환된 응답이 변경된 경우 서버와 먼저 확인하지 않고는 동일한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URL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에 대한 후속 요청을 충족하는 데 사용할 수 없음을 나타낸다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74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875D57-5DBA-47D1-8A03-04E6B4631107}"/>
              </a:ext>
            </a:extLst>
          </p:cNvPr>
          <p:cNvSpPr/>
          <p:nvPr/>
        </p:nvSpPr>
        <p:spPr>
          <a:xfrm>
            <a:off x="990600" y="5659482"/>
            <a:ext cx="10210800" cy="91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noSniff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X-Content-Type-Options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설정하여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선언된 콘텐츠 유형으로부터 벗어난 응답에 대한 브라우저의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MIME(</a:t>
            </a:r>
            <a:r>
              <a:rPr lang="en-US" altLang="ko-KR" dirty="0"/>
              <a:t>Multipurpose Internet Mail Extensions)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가로채기를 방지한다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78A7D-C4F9-4879-BD67-E5137A77C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838"/>
            <a:ext cx="4800600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803B0B-C6F9-4655-A2A5-2E18192B7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95400"/>
            <a:ext cx="3810000" cy="21644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F036DC-F3D2-4636-8C7D-42DE15106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3603065"/>
            <a:ext cx="4872035" cy="20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7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793B2A-6304-4603-8795-2E822E5ED441}"/>
              </a:ext>
            </a:extLst>
          </p:cNvPr>
          <p:cNvSpPr/>
          <p:nvPr/>
        </p:nvSpPr>
        <p:spPr>
          <a:xfrm>
            <a:off x="862024" y="5638800"/>
            <a:ext cx="10467951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frameguard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X-Frame-Options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헤더를 설정하여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clickjacking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 대한 보호를 제공한다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1E8AB-EAB8-4642-80D0-69A60A91C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67" y="1315448"/>
            <a:ext cx="7891463" cy="43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0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B966EF-1735-4135-88FD-6D4005B20458}"/>
              </a:ext>
            </a:extLst>
          </p:cNvPr>
          <p:cNvSpPr/>
          <p:nvPr/>
        </p:nvSpPr>
        <p:spPr>
          <a:xfrm>
            <a:off x="457200" y="5410200"/>
            <a:ext cx="11277600" cy="91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xssFilter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X-XSS-Protection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을 설정하여 대부분의 최신 웹 브라우저에서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XSS(Cross-site scripting)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필터를 사용하도록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484C43-E736-4FFC-98B6-18450F671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09700"/>
            <a:ext cx="3761033" cy="400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19DC21-0BC6-4443-B566-4C4D70D2F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1" y="2025330"/>
            <a:ext cx="5716302" cy="28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D4BCDB-CF77-48F0-8E34-D460C1CD0D27}"/>
              </a:ext>
            </a:extLst>
          </p:cNvPr>
          <p:cNvSpPr/>
          <p:nvPr/>
        </p:nvSpPr>
        <p:spPr>
          <a:xfrm>
            <a:off x="3325850" y="5562600"/>
            <a:ext cx="5540299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적어도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X-Powered-By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헤더는 사용하지 않도록 설정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6508C5-194A-418C-88D0-67413FB6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9" y="2724888"/>
            <a:ext cx="4909754" cy="1408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7F5714-38AA-4C88-AC6C-31615F28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10122"/>
            <a:ext cx="4315416" cy="12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문제점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4E3B0E-9731-4F56-B64A-4AD61D837B96}"/>
              </a:ext>
            </a:extLst>
          </p:cNvPr>
          <p:cNvSpPr/>
          <p:nvPr/>
        </p:nvSpPr>
        <p:spPr>
          <a:xfrm>
            <a:off x="1828800" y="5029200"/>
            <a:ext cx="8534400" cy="136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모듈을 사용한다고 하더라도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다른 모든 웹 앱과 마찬가지로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Express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앱은 다양한 웹 기반 공격에 취약할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알려져 있는 웹 취약성을 숙지한 후 이러한 취약성을 피하기 위한 예방 조치가 최선이다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684129-CA00-4183-93C3-75F9C0DF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3476625" cy="1914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8384CE-17FF-4293-9234-A31DB06E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3516"/>
            <a:ext cx="2286000" cy="1238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E428E5-D625-4C6B-B0E4-3BE13980C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905000"/>
            <a:ext cx="1425760" cy="26095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F7E553-E78A-4D2E-A5BA-73D1C9D8D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04" y="2995128"/>
            <a:ext cx="234315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해결방안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CCA688-490C-4FC5-A71C-23E3EEA333DE}"/>
              </a:ext>
            </a:extLst>
          </p:cNvPr>
          <p:cNvSpPr/>
          <p:nvPr/>
        </p:nvSpPr>
        <p:spPr>
          <a:xfrm>
            <a:off x="2057400" y="5257800"/>
            <a:ext cx="8548675" cy="91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HTTP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헤더를 설정하여 최소한의 취약성으로부터 앱을 보호한다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때문에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HTTPS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 같은 안전한 프로토콜을 쓰는 것이 하나의 방법이다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38A3C-B876-4CEB-9573-303173D4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13916"/>
            <a:ext cx="5010150" cy="2805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31E1D1-6BF7-4F54-8C44-E60D4CECF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25" y="2333963"/>
            <a:ext cx="4857750" cy="17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해결방안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DA4B26-3F94-4B3D-81D9-C29A17847F08}"/>
              </a:ext>
            </a:extLst>
          </p:cNvPr>
          <p:cNvSpPr/>
          <p:nvPr/>
        </p:nvSpPr>
        <p:spPr>
          <a:xfrm>
            <a:off x="1371600" y="4495800"/>
            <a:ext cx="9448800" cy="180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속도 제한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(rate-limiting)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을 구현하여 인증에 대한 무차별 대입 공격을 방지해야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이를 실행하는 한 가지 방법은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StrongLoop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API Gateway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이용하여 속도 제한 정책을 적용하는 것이다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대안적으로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express-limiter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 같은 미들웨어를 사용할 수 있지만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그러한 경우에는 코드를 어느 정도 수정하여야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F70D4-CEA0-4EAE-98BE-AEB9AB6B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08207"/>
            <a:ext cx="5781675" cy="3221219"/>
          </a:xfrm>
          <a:prstGeom prst="rect">
            <a:avLst/>
          </a:prstGeom>
        </p:spPr>
      </p:pic>
      <p:sp>
        <p:nvSpPr>
          <p:cNvPr id="6" name="직사각형 5">
            <a:hlinkClick r:id="rId3"/>
            <a:extLst>
              <a:ext uri="{FF2B5EF4-FFF2-40B4-BE49-F238E27FC236}">
                <a16:creationId xmlns:a16="http://schemas.microsoft.com/office/drawing/2014/main" id="{809A8D60-9617-4972-8E47-A81FD6D7C224}"/>
              </a:ext>
            </a:extLst>
          </p:cNvPr>
          <p:cNvSpPr/>
          <p:nvPr/>
        </p:nvSpPr>
        <p:spPr>
          <a:xfrm>
            <a:off x="6019800" y="3849469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https://strongloop.com/strongblog/node-js-loopback-api-gateway-sample-applications/</a:t>
            </a:r>
          </a:p>
        </p:txBody>
      </p:sp>
    </p:spTree>
    <p:extLst>
      <p:ext uri="{BB962C8B-B14F-4D97-AF65-F5344CB8AC3E}">
        <p14:creationId xmlns:p14="http://schemas.microsoft.com/office/powerpoint/2010/main" val="1054961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해결방안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6AF5AA-A962-4E6A-998A-5CDC8B24450B}"/>
              </a:ext>
            </a:extLst>
          </p:cNvPr>
          <p:cNvSpPr/>
          <p:nvPr/>
        </p:nvSpPr>
        <p:spPr>
          <a:xfrm>
            <a:off x="1371600" y="5562600"/>
            <a:ext cx="9448800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csurf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미들웨어를 이용하여 교차 사이트 요청 위조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(CSRF)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로부터 보호하여야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968BC-8B90-44E5-948E-ECD22D511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39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해결방안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5AFEFA-CF6D-4758-9DF0-452B85450B1B}"/>
              </a:ext>
            </a:extLst>
          </p:cNvPr>
          <p:cNvSpPr/>
          <p:nvPr/>
        </p:nvSpPr>
        <p:spPr>
          <a:xfrm>
            <a:off x="1066800" y="5334000"/>
            <a:ext cx="10058400" cy="91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항상 사용자 입력을 필터링하고 사용자 입력에서 민감한 데이터를 제거하여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XSS(Cross-site scripting)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및 명령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인젝션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공격으로부터 보호하여야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9850C-BA62-4842-8912-A267757FD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0" y="1218254"/>
            <a:ext cx="3962400" cy="261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0E72CC-CB4E-4F8A-8BA6-CFF1A0FA4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116542"/>
            <a:ext cx="7505700" cy="1104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FB5B4A-0767-46CC-8E82-5964C0887DA7}"/>
              </a:ext>
            </a:extLst>
          </p:cNvPr>
          <p:cNvSpPr/>
          <p:nvPr/>
        </p:nvSpPr>
        <p:spPr>
          <a:xfrm>
            <a:off x="5181600" y="34854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태그를 여는 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&lt; 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를 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&amp;</a:t>
            </a:r>
            <a:r>
              <a:rPr lang="en-US" altLang="ko-KR" dirty="0" err="1">
                <a:solidFill>
                  <a:srgbClr val="666666"/>
                </a:solidFill>
                <a:latin typeface="Spoqa Han Sans"/>
              </a:rPr>
              <a:t>lt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; 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로 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&gt; 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를 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&amp;</a:t>
            </a:r>
            <a:r>
              <a:rPr lang="en-US" altLang="ko-KR" dirty="0" err="1">
                <a:solidFill>
                  <a:srgbClr val="666666"/>
                </a:solidFill>
                <a:latin typeface="Spoqa Han Sans"/>
              </a:rPr>
              <a:t>gt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; 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로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08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853" y="222961"/>
            <a:ext cx="2955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75" dirty="0"/>
              <a:t>CON</a:t>
            </a:r>
            <a:r>
              <a:rPr sz="4400" spc="305" dirty="0"/>
              <a:t>T</a:t>
            </a:r>
            <a:r>
              <a:rPr sz="4400" spc="445" dirty="0"/>
              <a:t>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01040" y="1127760"/>
            <a:ext cx="0" cy="4833620"/>
          </a:xfrm>
          <a:custGeom>
            <a:avLst/>
            <a:gdLst/>
            <a:ahLst/>
            <a:cxnLst/>
            <a:rect l="l" t="t" r="r" b="b"/>
            <a:pathLst>
              <a:path h="4833620">
                <a:moveTo>
                  <a:pt x="0" y="0"/>
                </a:moveTo>
                <a:lnTo>
                  <a:pt x="0" y="48332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68" y="484900"/>
            <a:ext cx="1130866" cy="49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" y="1709927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" y="2290572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" y="2753867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040" y="3985259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" y="1127760"/>
            <a:ext cx="12181840" cy="0"/>
          </a:xfrm>
          <a:custGeom>
            <a:avLst/>
            <a:gdLst/>
            <a:ahLst/>
            <a:cxnLst/>
            <a:rect l="l" t="t" r="r" b="b"/>
            <a:pathLst>
              <a:path w="12181840">
                <a:moveTo>
                  <a:pt x="0" y="0"/>
                </a:moveTo>
                <a:lnTo>
                  <a:pt x="121813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40" y="5641847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6182" y="5424017"/>
            <a:ext cx="293481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Noto Sans CJK JP Regular"/>
                <a:cs typeface="Noto Sans CJK JP Regular"/>
              </a:rPr>
              <a:t>Q&amp;A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1040" y="3215639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" y="4463796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7712" y="1444878"/>
            <a:ext cx="7723881" cy="3175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Noto Sans CJK JP Regular"/>
                <a:cs typeface="Noto Sans CJK JP Regular"/>
              </a:rPr>
              <a:t>개요</a:t>
            </a:r>
            <a:endParaRPr sz="24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2190"/>
              </a:spcBef>
            </a:pPr>
            <a:r>
              <a:rPr lang="en-US" altLang="ko-KR" spc="75" dirty="0">
                <a:latin typeface="Noto Sans CJK JP Regular"/>
                <a:cs typeface="Noto Sans CJK JP Regular"/>
              </a:rPr>
              <a:t>Helmet?</a:t>
            </a:r>
            <a:endParaRPr lang="ko-KR" altLang="en-US" sz="18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490"/>
              </a:spcBef>
            </a:pPr>
            <a:r>
              <a:rPr lang="ko-KR" altLang="en-US" spc="135" dirty="0">
                <a:latin typeface="Noto Sans CJK JP Regular"/>
                <a:cs typeface="Noto Sans CJK JP Regular"/>
              </a:rPr>
              <a:t>방어법</a:t>
            </a:r>
            <a:endParaRPr lang="ko-KR" altLang="en-US" sz="18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485"/>
              </a:spcBef>
            </a:pPr>
            <a:r>
              <a:rPr lang="ko-KR" altLang="en-US" spc="65" dirty="0">
                <a:latin typeface="Noto Sans CJK JP Regular"/>
                <a:cs typeface="Noto Sans CJK JP Regular"/>
              </a:rPr>
              <a:t>문제점</a:t>
            </a:r>
            <a:endParaRPr lang="en-US" altLang="ko-KR" spc="65" dirty="0">
              <a:latin typeface="Noto Sans CJK JP Regular"/>
              <a:cs typeface="Noto Sans CJK JP Regular"/>
            </a:endParaRPr>
          </a:p>
          <a:p>
            <a:pPr marL="502284">
              <a:spcBef>
                <a:spcPts val="1485"/>
              </a:spcBef>
            </a:pPr>
            <a:r>
              <a:rPr lang="ko-KR" altLang="en-US" spc="65" dirty="0">
                <a:latin typeface="Noto Sans CJK JP Regular"/>
                <a:cs typeface="Noto Sans CJK JP Regular"/>
              </a:rPr>
              <a:t>해결방안</a:t>
            </a:r>
            <a:endParaRPr lang="en-US" altLang="ko-KR" spc="65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400" spc="-50" dirty="0" err="1">
                <a:latin typeface="Noto Sans CJK JP Regular"/>
                <a:cs typeface="Noto Sans CJK JP Regular"/>
              </a:rPr>
              <a:t>실습</a:t>
            </a:r>
            <a:endParaRPr lang="ko-KR" altLang="en-US" sz="2400" spc="-5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390"/>
              </a:spcBef>
            </a:pPr>
            <a:r>
              <a:rPr lang="en-US" altLang="ko-KR" spc="75" dirty="0">
                <a:latin typeface="Noto Sans CJK JP Regular"/>
                <a:cs typeface="Noto Sans CJK JP Regular"/>
              </a:rPr>
              <a:t>[Node.js] Helmet </a:t>
            </a:r>
            <a:r>
              <a:rPr lang="ko-KR" altLang="en-US" spc="75" dirty="0">
                <a:latin typeface="Noto Sans CJK JP Regular"/>
                <a:cs typeface="Noto Sans CJK JP Regular"/>
              </a:rPr>
              <a:t>모듈을 이용한 프로토콜 보안</a:t>
            </a:r>
            <a:endParaRPr lang="en-US" altLang="ko-KR" spc="90" dirty="0">
              <a:latin typeface="Noto Sans CJK JP Regular"/>
              <a:cs typeface="Noto Sans CJK JP Regular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D78A2A76-3364-4E2C-9561-9997BA48FEC2}"/>
              </a:ext>
            </a:extLst>
          </p:cNvPr>
          <p:cNvSpPr/>
          <p:nvPr/>
        </p:nvSpPr>
        <p:spPr>
          <a:xfrm>
            <a:off x="701040" y="3581400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2051" name="_x325215760" descr="EMB000027988d4c">
            <a:extLst>
              <a:ext uri="{FF2B5EF4-FFF2-40B4-BE49-F238E27FC236}">
                <a16:creationId xmlns:a16="http://schemas.microsoft.com/office/drawing/2014/main" id="{F16D43F4-437A-4C5E-A4B3-B957A41B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421039"/>
            <a:ext cx="6515100" cy="401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hlinkClick r:id="rId3"/>
            <a:extLst>
              <a:ext uri="{FF2B5EF4-FFF2-40B4-BE49-F238E27FC236}">
                <a16:creationId xmlns:a16="http://schemas.microsoft.com/office/drawing/2014/main" id="{EF9C7BD5-8391-482B-B1B1-AE7A0A4FBCBE}"/>
              </a:ext>
            </a:extLst>
          </p:cNvPr>
          <p:cNvSpPr/>
          <p:nvPr/>
        </p:nvSpPr>
        <p:spPr>
          <a:xfrm>
            <a:off x="4624700" y="5867400"/>
            <a:ext cx="294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https://securityheaders.com/</a:t>
            </a:r>
          </a:p>
        </p:txBody>
      </p:sp>
    </p:spTree>
    <p:extLst>
      <p:ext uri="{BB962C8B-B14F-4D97-AF65-F5344CB8AC3E}">
        <p14:creationId xmlns:p14="http://schemas.microsoft.com/office/powerpoint/2010/main" val="313868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4CA64-1656-409A-A760-E956E867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325215976" descr="EMB000027988d51">
            <a:extLst>
              <a:ext uri="{FF2B5EF4-FFF2-40B4-BE49-F238E27FC236}">
                <a16:creationId xmlns:a16="http://schemas.microsoft.com/office/drawing/2014/main" id="{584A32D7-5128-46E6-A96B-0F3BA8AB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1371600"/>
            <a:ext cx="5400675" cy="50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4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F79AC-24E6-43D7-ABBB-36F99929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61" y="1447800"/>
            <a:ext cx="5021877" cy="50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1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1C86D5-83C4-44DC-806F-BB4E5B9F1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93" y="1302298"/>
            <a:ext cx="6805613" cy="4376600"/>
          </a:xfrm>
          <a:prstGeom prst="rect">
            <a:avLst/>
          </a:prstGeom>
        </p:spPr>
      </p:pic>
      <p:sp>
        <p:nvSpPr>
          <p:cNvPr id="5" name="직사각형 4">
            <a:hlinkClick r:id="rId3"/>
            <a:extLst>
              <a:ext uri="{FF2B5EF4-FFF2-40B4-BE49-F238E27FC236}">
                <a16:creationId xmlns:a16="http://schemas.microsoft.com/office/drawing/2014/main" id="{BA7C1D67-9C26-4084-9AB7-CF3A6F32FC40}"/>
              </a:ext>
            </a:extLst>
          </p:cNvPr>
          <p:cNvSpPr/>
          <p:nvPr/>
        </p:nvSpPr>
        <p:spPr>
          <a:xfrm>
            <a:off x="3088701" y="6019800"/>
            <a:ext cx="601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http://expressjs.com/ko/advanced/best-practice-security.html</a:t>
            </a:r>
          </a:p>
        </p:txBody>
      </p:sp>
    </p:spTree>
    <p:extLst>
      <p:ext uri="{BB962C8B-B14F-4D97-AF65-F5344CB8AC3E}">
        <p14:creationId xmlns:p14="http://schemas.microsoft.com/office/powerpoint/2010/main" val="384894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77351-0BBA-44E7-838B-A9F851046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93" y="1600200"/>
            <a:ext cx="7816213" cy="45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2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62061-0DFA-48E9-BAB0-501F13CB1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13" y="1524000"/>
            <a:ext cx="725977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6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DF4C04-2E53-4216-B66F-2384C74A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89" y="1524000"/>
            <a:ext cx="4291221" cy="47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58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FAA316-AEE4-4E3C-BF88-96BF7B587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08" y="1447800"/>
            <a:ext cx="969418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22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522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9FB2DC-E770-4F23-9008-26A6E3EFB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30" y="1302298"/>
            <a:ext cx="4845340" cy="53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96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FB170A-D890-47F1-9168-38646747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25" y="1296303"/>
            <a:ext cx="6397149" cy="534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5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28600"/>
            <a:ext cx="74199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개요</a:t>
            </a:r>
            <a:r>
              <a:rPr lang="ko-KR" altLang="en-US" sz="4400" spc="-85" dirty="0"/>
              <a:t>	</a:t>
            </a:r>
            <a:r>
              <a:rPr lang="en-US" altLang="ko-KR" sz="2400" spc="225" dirty="0"/>
              <a:t>Helmet?</a:t>
            </a: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B9DB2-045D-47AA-8DB0-E4EC195113BB}"/>
              </a:ext>
            </a:extLst>
          </p:cNvPr>
          <p:cNvSpPr txBox="1"/>
          <p:nvPr/>
        </p:nvSpPr>
        <p:spPr>
          <a:xfrm>
            <a:off x="762000" y="563880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Helmet</a:t>
            </a:r>
            <a:r>
              <a:rPr lang="ko-KR" altLang="en-US" dirty="0"/>
              <a:t>은 다양한 </a:t>
            </a:r>
            <a:r>
              <a:rPr lang="en-US" altLang="ko-KR" dirty="0"/>
              <a:t>HTTP </a:t>
            </a:r>
            <a:r>
              <a:rPr lang="ko-KR" altLang="en-US" dirty="0"/>
              <a:t>헤더를 설정하여 </a:t>
            </a:r>
            <a:r>
              <a:rPr lang="en-US" altLang="ko-KR" dirty="0"/>
              <a:t>Express </a:t>
            </a:r>
            <a:r>
              <a:rPr lang="ko-KR" altLang="en-US" dirty="0"/>
              <a:t>응용 프로그램의 보안을 유지하도록 도와준다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BEE96-F30E-45C5-A1FD-9BBF0C19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00" y="2895600"/>
            <a:ext cx="2491154" cy="215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E1F43A-33C3-462F-B358-B6727BF05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50" y="2505075"/>
            <a:ext cx="2466975" cy="1847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3FEE8B-4982-4956-B895-596ED160B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77" y="1471970"/>
            <a:ext cx="38862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FBF37-480D-443B-AE81-3070784C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31" y="1320366"/>
            <a:ext cx="814433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1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DB60CA-9A11-49A8-8CBB-C9A784A7D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42" y="1322723"/>
            <a:ext cx="8356516" cy="51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8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2E994B-2190-4CC2-91C4-CF1861F0F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02298"/>
            <a:ext cx="9906000" cy="52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3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1C462-484B-4981-96A5-12437FCA6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02298"/>
            <a:ext cx="5486400" cy="54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89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902015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58570" algn="l"/>
              </a:tabLst>
            </a:pPr>
            <a:r>
              <a:rPr sz="4400" spc="-85" dirty="0" err="1"/>
              <a:t>실습</a:t>
            </a:r>
            <a:r>
              <a:rPr sz="4400" spc="-85" dirty="0"/>
              <a:t>	</a:t>
            </a:r>
            <a:r>
              <a:rPr lang="en-US" altLang="ko-KR" spc="225" dirty="0"/>
              <a:t> </a:t>
            </a:r>
            <a:r>
              <a:rPr lang="en-US" altLang="ko-KR" sz="2400" dirty="0"/>
              <a:t>[Node.js] Helmet</a:t>
            </a:r>
            <a:r>
              <a:rPr lang="ko-KR" altLang="en-US" sz="2400" dirty="0"/>
              <a:t>모듈을 이용한 프로토콜 보안</a:t>
            </a:r>
            <a:br>
              <a:rPr lang="ko-KR" altLang="en-US" dirty="0"/>
            </a:br>
            <a:endParaRPr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68B19-10DA-4F4E-89FD-AC2CCDA9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06425"/>
            <a:ext cx="5638800" cy="53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5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3584" y="1810385"/>
            <a:ext cx="419544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spc="1610" dirty="0">
                <a:latin typeface="Noto Sans CJK JP Regular"/>
                <a:cs typeface="Noto Sans CJK JP Regular"/>
              </a:rPr>
              <a:t>Q&amp;A</a:t>
            </a:r>
            <a:endParaRPr sz="138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05145" y="5771657"/>
            <a:ext cx="1132079" cy="49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1451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1A0CCE-6868-49B1-9702-8966EE538E78}"/>
              </a:ext>
            </a:extLst>
          </p:cNvPr>
          <p:cNvSpPr/>
          <p:nvPr/>
        </p:nvSpPr>
        <p:spPr>
          <a:xfrm>
            <a:off x="266700" y="5181600"/>
            <a:ext cx="11658600" cy="91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Helmet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을 이용하면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HTTP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헤더를 적절히 설정하여 몇 가지 잘 알려진 웹 취약성으로부터 앱을 보호할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indent="127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사실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Helmet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은 보안 관련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HTTP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헤더를 설정하는 다음과 같은 더 작은 크기의 미들웨어 함수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개의 모음이다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04B46-E1D9-4847-AA53-014C2C9A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343799"/>
            <a:ext cx="4486275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E23895-D4BA-4100-9024-E818D3F6D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77897"/>
            <a:ext cx="6019800" cy="39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9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E6D1C1-E4B9-4374-9BA2-44262BCC47D6}"/>
              </a:ext>
            </a:extLst>
          </p:cNvPr>
          <p:cNvSpPr/>
          <p:nvPr/>
        </p:nvSpPr>
        <p:spPr>
          <a:xfrm>
            <a:off x="1905000" y="5334000"/>
            <a:ext cx="8382000" cy="91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csp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Content-Security-Policy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헤더를 설정하여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XSS(Cross-site scripting)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공격 및 기타 교차 사이트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인젝션을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예방한다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3AC63-5D09-418F-86E7-9DF370B22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5105400" cy="251612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A0D899F-AB79-480A-83BF-7D96909F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5149334"/>
            <a:ext cx="632460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콘텐츠 보안 정책 또는 CSP는 HSTS와 유사하게 HTTP 헤더를 통해 전달되는 추가 보안 계층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1D48A8-5959-4EF0-B41F-B76E04AF7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37954"/>
            <a:ext cx="5305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262BC3-BA7C-494B-9D37-BCB5A2608D85}"/>
              </a:ext>
            </a:extLst>
          </p:cNvPr>
          <p:cNvSpPr/>
          <p:nvPr/>
        </p:nvSpPr>
        <p:spPr>
          <a:xfrm>
            <a:off x="3212839" y="5562600"/>
            <a:ext cx="5766322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hidePoweredBy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X-Powered-By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헤더를 제거한다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C1267A-2B37-473A-B088-97961E81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2671762"/>
            <a:ext cx="4591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6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CEE1E5-6B8E-4A13-9116-F7F047228EFA}"/>
              </a:ext>
            </a:extLst>
          </p:cNvPr>
          <p:cNvSpPr/>
          <p:nvPr/>
        </p:nvSpPr>
        <p:spPr>
          <a:xfrm>
            <a:off x="404825" y="5867400"/>
            <a:ext cx="11534750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hpkp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HTTP Public Key Pinning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헤더를 추가하여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위조된 인증서를 이용한 중간자 공격을 방지한다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65DB52-EAC9-4909-B463-4496AD60E7AC}"/>
              </a:ext>
            </a:extLst>
          </p:cNvPr>
          <p:cNvSpPr/>
          <p:nvPr/>
        </p:nvSpPr>
        <p:spPr>
          <a:xfrm>
            <a:off x="3124200" y="5105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757B85"/>
                </a:solidFill>
                <a:latin typeface="Nanum Gothic"/>
              </a:rPr>
              <a:t>클라이언트 </a:t>
            </a:r>
            <a:r>
              <a:rPr lang="en-US" altLang="ko-KR" dirty="0">
                <a:solidFill>
                  <a:srgbClr val="757B85"/>
                </a:solidFill>
                <a:latin typeface="Nanum Gothic"/>
              </a:rPr>
              <a:t>(</a:t>
            </a:r>
            <a:r>
              <a:rPr lang="ko-KR" altLang="en-US" dirty="0">
                <a:solidFill>
                  <a:srgbClr val="757B85"/>
                </a:solidFill>
                <a:latin typeface="Nanum Gothic"/>
              </a:rPr>
              <a:t>유저</a:t>
            </a:r>
            <a:r>
              <a:rPr lang="en-US" altLang="ko-KR" dirty="0">
                <a:solidFill>
                  <a:srgbClr val="757B85"/>
                </a:solidFill>
                <a:latin typeface="Nanum Gothic"/>
              </a:rPr>
              <a:t>)</a:t>
            </a:r>
            <a:r>
              <a:rPr lang="ko-KR" altLang="en-US" dirty="0">
                <a:solidFill>
                  <a:srgbClr val="757B85"/>
                </a:solidFill>
                <a:latin typeface="Nanum Gothic"/>
              </a:rPr>
              <a:t>는 </a:t>
            </a:r>
            <a:r>
              <a:rPr lang="en-US" altLang="ko-KR" dirty="0">
                <a:solidFill>
                  <a:srgbClr val="757B85"/>
                </a:solidFill>
                <a:latin typeface="Nanum Gothic"/>
              </a:rPr>
              <a:t>HPKP</a:t>
            </a:r>
            <a:r>
              <a:rPr lang="ko-KR" altLang="en-US" dirty="0">
                <a:solidFill>
                  <a:srgbClr val="757B85"/>
                </a:solidFill>
                <a:latin typeface="Nanum Gothic"/>
              </a:rPr>
              <a:t>를 통하여 접속할 사이트의 합법인증서 체인과 공격자의 변조인증서 체인을 구분 할 수 있음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6A3F80-C538-4F47-8B49-FA59BF01B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166937"/>
            <a:ext cx="75914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78E60E-C42D-4C8D-862A-BDF5CDE8F9D8}"/>
              </a:ext>
            </a:extLst>
          </p:cNvPr>
          <p:cNvSpPr/>
          <p:nvPr/>
        </p:nvSpPr>
        <p:spPr>
          <a:xfrm>
            <a:off x="2057400" y="5410200"/>
            <a:ext cx="8077200" cy="91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hsts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서버에 대한 안전한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(SSL/TLS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통한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HTTP)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연결을 적용하는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Strict-Transport-Security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헤더를 설정한다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D41DA-3453-44FD-B07C-50C993A0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4257675" cy="2333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9ABA47-7A98-4FD6-B76A-4B9A7100A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4200"/>
            <a:ext cx="54006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0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8943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en-US" altLang="ko-KR" spc="225" dirty="0"/>
              <a:t> </a:t>
            </a:r>
            <a:r>
              <a:rPr lang="ko-KR" altLang="en-US" sz="2400" spc="225" dirty="0"/>
              <a:t>방어법</a:t>
            </a:r>
            <a:endParaRPr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51129-E3E5-4863-842F-0FBE9E746EE6}"/>
              </a:ext>
            </a:extLst>
          </p:cNvPr>
          <p:cNvSpPr/>
          <p:nvPr/>
        </p:nvSpPr>
        <p:spPr>
          <a:xfrm>
            <a:off x="2019300" y="5715000"/>
            <a:ext cx="8153400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ieNoOpen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IE8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이상에 대해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X-Download-Options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설정한다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5E6F40-E3E6-4334-BE4D-13417F1CA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12" y="1368736"/>
            <a:ext cx="520137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499</Words>
  <Application>Microsoft Office PowerPoint</Application>
  <PresentationFormat>와이드스크린</PresentationFormat>
  <Paragraphs>70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Arial Unicode MS</vt:lpstr>
      <vt:lpstr>inherit</vt:lpstr>
      <vt:lpstr>Nanum Gothic</vt:lpstr>
      <vt:lpstr>Noto Sans CJK JP Regular</vt:lpstr>
      <vt:lpstr>Spoqa Han Sans</vt:lpstr>
      <vt:lpstr>맑은 고딕</vt:lpstr>
      <vt:lpstr>함초롬바탕</vt:lpstr>
      <vt:lpstr>Arial</vt:lpstr>
      <vt:lpstr>Calibri</vt:lpstr>
      <vt:lpstr>Roboto</vt:lpstr>
      <vt:lpstr>Wingdings</vt:lpstr>
      <vt:lpstr>Office Theme</vt:lpstr>
      <vt:lpstr>Web Hacking Tutorial  프로토콜 보안(Helmet)</vt:lpstr>
      <vt:lpstr>CONTENT</vt:lpstr>
      <vt:lpstr>개요 Helmet?</vt:lpstr>
      <vt:lpstr>개요  방어법</vt:lpstr>
      <vt:lpstr>개요  방어법</vt:lpstr>
      <vt:lpstr>개요  방어법</vt:lpstr>
      <vt:lpstr>개요  방어법</vt:lpstr>
      <vt:lpstr>개요  방어법</vt:lpstr>
      <vt:lpstr>개요  방어법</vt:lpstr>
      <vt:lpstr>개요  방어법</vt:lpstr>
      <vt:lpstr>개요  방어법</vt:lpstr>
      <vt:lpstr>개요  방어법</vt:lpstr>
      <vt:lpstr>개요  방어법</vt:lpstr>
      <vt:lpstr>개요  방어법</vt:lpstr>
      <vt:lpstr>개요  문제점</vt:lpstr>
      <vt:lpstr>개요  해결방안</vt:lpstr>
      <vt:lpstr>개요  해결방안</vt:lpstr>
      <vt:lpstr>개요  해결방안</vt:lpstr>
      <vt:lpstr>개요  해결방안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실습  [Node.js] Helmet모듈을 이용한 프로토콜 보안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김규완</dc:creator>
  <cp:lastModifiedBy>Son WooKyu</cp:lastModifiedBy>
  <cp:revision>318</cp:revision>
  <dcterms:created xsi:type="dcterms:W3CDTF">2018-04-01T15:03:42Z</dcterms:created>
  <dcterms:modified xsi:type="dcterms:W3CDTF">2018-10-18T09:11:37Z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2018-04-01T00:00:00Z</vt:filetime>
  </property>
</Properties>
</file>