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8" r:id="rId19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451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505145" y="495568"/>
            <a:ext cx="1132079" cy="4979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138427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050" y="242392"/>
            <a:ext cx="1102989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4131" y="1516507"/>
            <a:ext cx="10803737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382" y="520957"/>
            <a:ext cx="2094286" cy="921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417" y="1372570"/>
            <a:ext cx="9955530" cy="1643399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lang="en-US" sz="4000" spc="-5" dirty="0">
                <a:latin typeface="Arial"/>
                <a:cs typeface="Arial"/>
              </a:rPr>
              <a:t>Web Hacking Tutorial</a:t>
            </a:r>
            <a:br>
              <a:rPr lang="en-US" spc="-5" dirty="0">
                <a:latin typeface="Arial"/>
                <a:cs typeface="Arial"/>
              </a:rPr>
            </a:br>
            <a:br>
              <a:rPr lang="en-US" spc="-5" dirty="0">
                <a:latin typeface="Arial"/>
                <a:cs typeface="Arial"/>
              </a:rPr>
            </a:br>
            <a:r>
              <a:rPr lang="ko-KR" altLang="en-US" sz="2000" spc="-5" dirty="0">
                <a:latin typeface="Arial"/>
                <a:cs typeface="Arial"/>
              </a:rPr>
              <a:t>패킷 분석을 통해 </a:t>
            </a:r>
            <a:r>
              <a:rPr lang="en-US" altLang="ko-KR" sz="2000" spc="-5" dirty="0">
                <a:latin typeface="Arial"/>
                <a:cs typeface="Arial"/>
              </a:rPr>
              <a:t>GET </a:t>
            </a:r>
            <a:r>
              <a:rPr lang="ko-KR" altLang="en-US" sz="2000" spc="-5" dirty="0">
                <a:latin typeface="Arial"/>
                <a:cs typeface="Arial"/>
              </a:rPr>
              <a:t>방식과 </a:t>
            </a:r>
            <a:r>
              <a:rPr lang="en-US" altLang="ko-KR" sz="2000" spc="-5" dirty="0">
                <a:latin typeface="Arial"/>
                <a:cs typeface="Arial"/>
              </a:rPr>
              <a:t>POST </a:t>
            </a:r>
            <a:r>
              <a:rPr lang="ko-KR" altLang="en-US" sz="2000" spc="-5" dirty="0">
                <a:latin typeface="Arial"/>
                <a:cs typeface="Arial"/>
              </a:rPr>
              <a:t>방식을 구분하기</a:t>
            </a:r>
            <a:endParaRPr sz="2000" spc="-5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851" y="3250692"/>
            <a:ext cx="9591040" cy="0"/>
          </a:xfrm>
          <a:custGeom>
            <a:avLst/>
            <a:gdLst/>
            <a:ahLst/>
            <a:cxnLst/>
            <a:rect l="l" t="t" r="r" b="b"/>
            <a:pathLst>
              <a:path w="9591040">
                <a:moveTo>
                  <a:pt x="0" y="0"/>
                </a:moveTo>
                <a:lnTo>
                  <a:pt x="959104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24800" y="6137554"/>
            <a:ext cx="441960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Noto Sans CJK JP Regular"/>
                <a:cs typeface="Noto Sans CJK JP Regular"/>
              </a:rPr>
              <a:t>BOSS</a:t>
            </a:r>
            <a:r>
              <a:rPr sz="2400" spc="30" dirty="0">
                <a:latin typeface="Noto Sans CJK JP Regular"/>
                <a:cs typeface="Noto Sans CJK JP Regular"/>
              </a:rPr>
              <a:t> </a:t>
            </a:r>
            <a:r>
              <a:rPr lang="ko-KR" altLang="en-US" sz="2400" spc="-50" dirty="0">
                <a:latin typeface="Noto Sans CJK JP Regular"/>
                <a:cs typeface="Noto Sans CJK JP Regular"/>
              </a:rPr>
              <a:t>손우규</a:t>
            </a:r>
            <a:endParaRPr lang="en-US" altLang="ko-KR" sz="2400" spc="-50" dirty="0">
              <a:latin typeface="Noto Sans CJK JP Regular"/>
              <a:cs typeface="Noto Sans CJK JP Regular"/>
            </a:endParaRPr>
          </a:p>
          <a:p>
            <a:pPr marL="12700">
              <a:spcBef>
                <a:spcPts val="100"/>
              </a:spcBef>
            </a:pPr>
            <a:r>
              <a:rPr lang="en-US" altLang="ko-KR" b="1" dirty="0"/>
              <a:t>https://github.com/swk3169/web-hacking</a:t>
            </a:r>
            <a:endParaRPr lang="en-US" altLang="ko-KR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558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z="2800" spc="160" dirty="0" err="1"/>
              <a:t>패킷분석</a:t>
            </a:r>
            <a:endParaRPr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392B8A-6433-4663-B03C-185FBE809B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70" y="1676400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9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558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z="2800" spc="160" dirty="0" err="1"/>
              <a:t>패킷분석</a:t>
            </a:r>
            <a:endParaRPr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FAA3B-6460-48C6-A44F-3222A28F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06" y="1447800"/>
            <a:ext cx="67655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1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558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z="2800" spc="160" dirty="0" err="1"/>
              <a:t>패킷분석</a:t>
            </a:r>
            <a:endParaRPr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D5968-B038-4B75-9054-976C75631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48" y="1295400"/>
            <a:ext cx="6571103" cy="51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0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558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z="2800" spc="160" dirty="0" err="1"/>
              <a:t>패킷분석</a:t>
            </a:r>
            <a:endParaRPr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B93230-DFA6-4C36-AA24-D15093E6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0" y="1371600"/>
            <a:ext cx="6474023" cy="5081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B35C20-F2E8-4D98-BCF4-32305B50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745581"/>
            <a:ext cx="22098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7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558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z="2800" spc="160" dirty="0" err="1"/>
              <a:t>패킷분석</a:t>
            </a:r>
            <a:endParaRPr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6D604-BBED-4373-9E61-7A832EE0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282185"/>
            <a:ext cx="2657475" cy="590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8B8760-57B1-414B-9D9E-270A906FA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43" y="1967408"/>
            <a:ext cx="632998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7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558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z="2800" spc="160" dirty="0" err="1"/>
              <a:t>패킷분석</a:t>
            </a:r>
            <a:endParaRPr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0A727F-669A-434D-9DC0-144652B7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558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z="2800" spc="160" dirty="0" err="1"/>
              <a:t>패킷분석</a:t>
            </a:r>
            <a:endParaRPr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D4A61C-0F28-42BF-8753-A33BF459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3910"/>
            <a:ext cx="12192000" cy="18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2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558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z="2800" spc="160" dirty="0" err="1"/>
              <a:t>패킷분석</a:t>
            </a:r>
            <a:endParaRPr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92CF67-E730-40EC-BE05-7DBF71B8A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43" y="1752600"/>
            <a:ext cx="7758113" cy="446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3584" y="1810385"/>
            <a:ext cx="419544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spc="1610" dirty="0">
                <a:latin typeface="Noto Sans CJK JP Regular"/>
                <a:cs typeface="Noto Sans CJK JP Regular"/>
              </a:rPr>
              <a:t>Q&amp;A</a:t>
            </a:r>
            <a:endParaRPr sz="138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05145" y="5771657"/>
            <a:ext cx="1132079" cy="497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1451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853" y="222961"/>
            <a:ext cx="2955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75" dirty="0"/>
              <a:t>CON</a:t>
            </a:r>
            <a:r>
              <a:rPr sz="4400" spc="305" dirty="0"/>
              <a:t>T</a:t>
            </a:r>
            <a:r>
              <a:rPr sz="4400" spc="445" dirty="0"/>
              <a:t>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01040" y="1127760"/>
            <a:ext cx="0" cy="4833620"/>
          </a:xfrm>
          <a:custGeom>
            <a:avLst/>
            <a:gdLst/>
            <a:ahLst/>
            <a:cxnLst/>
            <a:rect l="l" t="t" r="r" b="b"/>
            <a:pathLst>
              <a:path h="4833620">
                <a:moveTo>
                  <a:pt x="0" y="0"/>
                </a:moveTo>
                <a:lnTo>
                  <a:pt x="0" y="48332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68" y="484900"/>
            <a:ext cx="1130866" cy="497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" y="1709927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40" y="2290572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" y="2753867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040" y="3985259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" y="1127760"/>
            <a:ext cx="12181840" cy="0"/>
          </a:xfrm>
          <a:custGeom>
            <a:avLst/>
            <a:gdLst/>
            <a:ahLst/>
            <a:cxnLst/>
            <a:rect l="l" t="t" r="r" b="b"/>
            <a:pathLst>
              <a:path w="12181840">
                <a:moveTo>
                  <a:pt x="0" y="0"/>
                </a:moveTo>
                <a:lnTo>
                  <a:pt x="121813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040" y="5641847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55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6182" y="5424017"/>
            <a:ext cx="293481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Noto Sans CJK JP Regular"/>
                <a:cs typeface="Noto Sans CJK JP Regular"/>
              </a:rPr>
              <a:t>Q&amp;A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1040" y="3215639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" y="4463796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56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7712" y="1444878"/>
            <a:ext cx="7723881" cy="3075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Noto Sans CJK JP Regular"/>
                <a:cs typeface="Noto Sans CJK JP Regular"/>
              </a:rPr>
              <a:t>개요</a:t>
            </a:r>
            <a:endParaRPr sz="24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2190"/>
              </a:spcBef>
            </a:pPr>
            <a:r>
              <a:rPr lang="ko-KR" altLang="en-US" spc="75" dirty="0" err="1">
                <a:latin typeface="Noto Sans CJK JP Regular"/>
                <a:cs typeface="Noto Sans CJK JP Regular"/>
              </a:rPr>
              <a:t>스니핑</a:t>
            </a:r>
            <a:r>
              <a:rPr lang="en-US" altLang="ko-KR" spc="75" dirty="0">
                <a:latin typeface="Noto Sans CJK JP Regular"/>
                <a:cs typeface="Noto Sans CJK JP Regular"/>
              </a:rPr>
              <a:t>?</a:t>
            </a:r>
            <a:endParaRPr sz="18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490"/>
              </a:spcBef>
            </a:pPr>
            <a:r>
              <a:rPr lang="ko-KR" altLang="en-US" spc="135" dirty="0" err="1">
                <a:latin typeface="Noto Sans CJK JP Regular"/>
                <a:cs typeface="Noto Sans CJK JP Regular"/>
              </a:rPr>
              <a:t>스니핑의</a:t>
            </a:r>
            <a:r>
              <a:rPr lang="ko-KR" altLang="en-US" spc="135" dirty="0">
                <a:latin typeface="Noto Sans CJK JP Regular"/>
                <a:cs typeface="Noto Sans CJK JP Regular"/>
              </a:rPr>
              <a:t> 위험성</a:t>
            </a:r>
            <a:endParaRPr sz="18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485"/>
              </a:spcBef>
            </a:pPr>
            <a:r>
              <a:rPr lang="ko-KR" altLang="en-US" sz="1800" spc="65" dirty="0" err="1">
                <a:latin typeface="Noto Sans CJK JP Regular"/>
                <a:cs typeface="Noto Sans CJK JP Regular"/>
              </a:rPr>
              <a:t>스니핑의</a:t>
            </a:r>
            <a:r>
              <a:rPr lang="ko-KR" altLang="en-US" sz="1800" spc="65" dirty="0">
                <a:latin typeface="Noto Sans CJK JP Regular"/>
                <a:cs typeface="Noto Sans CJK JP Regular"/>
              </a:rPr>
              <a:t> </a:t>
            </a:r>
            <a:r>
              <a:rPr lang="ko-KR" altLang="en-US" spc="65" dirty="0">
                <a:latin typeface="Noto Sans CJK JP Regular"/>
                <a:cs typeface="Noto Sans CJK JP Regular"/>
              </a:rPr>
              <a:t>원리와</a:t>
            </a:r>
            <a:r>
              <a:rPr lang="ko-KR" altLang="en-US" sz="1800" spc="65" dirty="0">
                <a:latin typeface="Noto Sans CJK JP Regular"/>
                <a:cs typeface="Noto Sans CJK JP Regular"/>
              </a:rPr>
              <a:t> 대처방법</a:t>
            </a:r>
            <a:endParaRPr lang="en-US"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altLang="ko-KR" sz="2400" spc="-5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400" spc="-50" dirty="0" err="1">
                <a:latin typeface="Noto Sans CJK JP Regular"/>
                <a:cs typeface="Noto Sans CJK JP Regular"/>
              </a:rPr>
              <a:t>실습</a:t>
            </a:r>
            <a:endParaRPr sz="2400" dirty="0">
              <a:latin typeface="Noto Sans CJK JP Regular"/>
              <a:cs typeface="Noto Sans CJK JP Regular"/>
            </a:endParaRPr>
          </a:p>
          <a:p>
            <a:pPr marL="502284">
              <a:lnSpc>
                <a:spcPct val="100000"/>
              </a:lnSpc>
              <a:spcBef>
                <a:spcPts val="1390"/>
              </a:spcBef>
            </a:pPr>
            <a:r>
              <a:rPr lang="ko-KR" altLang="en-US" sz="1800" spc="90" dirty="0">
                <a:latin typeface="Noto Sans CJK JP Regular"/>
                <a:cs typeface="Noto Sans CJK JP Regular"/>
              </a:rPr>
              <a:t>패킷 분석</a:t>
            </a:r>
            <a:endParaRPr sz="18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2536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90" dirty="0"/>
              <a:t>개</a:t>
            </a:r>
            <a:r>
              <a:rPr sz="4400" spc="-85" dirty="0"/>
              <a:t>요</a:t>
            </a:r>
            <a:r>
              <a:rPr sz="4400" dirty="0"/>
              <a:t>	</a:t>
            </a:r>
            <a:r>
              <a:rPr lang="ko-KR" altLang="en-US" spc="100" dirty="0" err="1"/>
              <a:t>스니핑</a:t>
            </a:r>
            <a:r>
              <a:rPr lang="en-US" altLang="ko-KR" spc="100" dirty="0"/>
              <a:t>?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3542030" y="5416629"/>
            <a:ext cx="5107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4000" spc="295" dirty="0" err="1">
                <a:latin typeface="Noto Sans CJK JP Regular"/>
                <a:cs typeface="Noto Sans CJK JP Regular"/>
              </a:rPr>
              <a:t>스니핑</a:t>
            </a:r>
            <a:r>
              <a:rPr lang="en-US" altLang="ko-KR" sz="4000" spc="295" dirty="0">
                <a:latin typeface="Noto Sans CJK JP Regular"/>
                <a:cs typeface="Noto Sans CJK JP Regular"/>
              </a:rPr>
              <a:t>(SNIFFING)</a:t>
            </a:r>
            <a:endParaRPr sz="4000" dirty="0">
              <a:latin typeface="Noto Sans CJK JP Regular"/>
              <a:cs typeface="Noto Sans CJK JP Regular"/>
            </a:endParaRPr>
          </a:p>
        </p:txBody>
      </p:sp>
      <p:pic>
        <p:nvPicPr>
          <p:cNvPr id="1026" name="Picture 2" descr="ì¤ëíì ëí ì´ë¯¸ì§ ê²ìê²°ê³¼">
            <a:extLst>
              <a:ext uri="{FF2B5EF4-FFF2-40B4-BE49-F238E27FC236}">
                <a16:creationId xmlns:a16="http://schemas.microsoft.com/office/drawing/2014/main" id="{1C394F95-5F03-49CF-B891-11E22E39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4600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¤ëíì ëí ì´ë¯¸ì§ ê²ìê²°ê³¼">
            <a:extLst>
              <a:ext uri="{FF2B5EF4-FFF2-40B4-BE49-F238E27FC236}">
                <a16:creationId xmlns:a16="http://schemas.microsoft.com/office/drawing/2014/main" id="{2CA1470C-B77A-4906-A746-F562C6E1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839503"/>
            <a:ext cx="4598450" cy="317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4348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ko-KR" altLang="en-US" sz="2800" spc="225" dirty="0" err="1"/>
              <a:t>스니핑의</a:t>
            </a:r>
            <a:r>
              <a:rPr lang="ko-KR" altLang="en-US" sz="2800" spc="225" dirty="0"/>
              <a:t> 위험성</a:t>
            </a:r>
            <a:endParaRPr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391348-367B-4509-B6DB-D75C52C76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0" y="1447800"/>
            <a:ext cx="5400675" cy="525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988931-574C-40E9-B323-C7E2398F7DA3}"/>
              </a:ext>
            </a:extLst>
          </p:cNvPr>
          <p:cNvSpPr txBox="1"/>
          <p:nvPr/>
        </p:nvSpPr>
        <p:spPr>
          <a:xfrm>
            <a:off x="3886200" y="1600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일반 사용자가 카페에서 제공되는 공개된 무료 공용 와이파이를 사용한다고 가정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4654D-F6B6-4AD5-AAD0-4556F9DD558B}"/>
              </a:ext>
            </a:extLst>
          </p:cNvPr>
          <p:cNvSpPr txBox="1"/>
          <p:nvPr/>
        </p:nvSpPr>
        <p:spPr>
          <a:xfrm>
            <a:off x="4929530" y="2362200"/>
            <a:ext cx="6857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인터넷을 하기 위해 와이파이에 접속하고 인터넷을 </a:t>
            </a:r>
            <a:r>
              <a:rPr lang="ko-KR" altLang="en-US" dirty="0" err="1"/>
              <a:t>하게되면</a:t>
            </a:r>
            <a:endParaRPr lang="en-US" altLang="ko-KR" dirty="0"/>
          </a:p>
          <a:p>
            <a:r>
              <a:rPr lang="ko-KR" altLang="en-US" dirty="0"/>
              <a:t>사용자의 패킷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은 무선 </a:t>
            </a:r>
            <a:r>
              <a:rPr lang="en-US" altLang="ko-KR" dirty="0"/>
              <a:t>AP</a:t>
            </a:r>
            <a:r>
              <a:rPr lang="ko-KR" altLang="en-US" dirty="0"/>
              <a:t>를 거치게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해커는 무선 </a:t>
            </a:r>
            <a:r>
              <a:rPr lang="en-US" altLang="ko-KR" dirty="0"/>
              <a:t>AP</a:t>
            </a:r>
            <a:r>
              <a:rPr lang="ko-KR" altLang="en-US" dirty="0"/>
              <a:t>를 거치기 전에 자신에게 데이터를 전송되게 하여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데이터의 내용을 </a:t>
            </a:r>
            <a:r>
              <a:rPr lang="ko-KR" altLang="en-US" dirty="0" err="1">
                <a:solidFill>
                  <a:srgbClr val="FF0000"/>
                </a:solidFill>
              </a:rPr>
              <a:t>스니핑하여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중요한 데이터를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또 이를 </a:t>
            </a:r>
            <a:r>
              <a:rPr lang="ko-KR" altLang="en-US" dirty="0">
                <a:solidFill>
                  <a:srgbClr val="FF0000"/>
                </a:solidFill>
              </a:rPr>
              <a:t>위조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변조</a:t>
            </a:r>
            <a:r>
              <a:rPr lang="ko-KR" altLang="en-US" dirty="0"/>
              <a:t>하여 악용할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4348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ko-KR" altLang="en-US" sz="2800" spc="225" dirty="0" err="1"/>
              <a:t>스니핑의</a:t>
            </a:r>
            <a:r>
              <a:rPr lang="ko-KR" altLang="en-US" sz="2800" spc="225" dirty="0"/>
              <a:t> 위험성</a:t>
            </a:r>
            <a:endParaRPr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E434BC-3AA3-45E3-BB3B-DC8C3FA39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5400675" cy="2333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4437D9-2E8E-4D7B-A77A-7B78A3507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137203"/>
            <a:ext cx="5400675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E1660A-D077-4114-90F8-409D30BFD0D6}"/>
              </a:ext>
            </a:extLst>
          </p:cNvPr>
          <p:cNvSpPr txBox="1"/>
          <p:nvPr/>
        </p:nvSpPr>
        <p:spPr>
          <a:xfrm>
            <a:off x="5553074" y="2936874"/>
            <a:ext cx="57755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아이디와 패스워드가 암호화 되어있지 않다면 해당 정보가 </a:t>
            </a:r>
            <a:r>
              <a:rPr lang="ko-KR" altLang="en-US" sz="2400" dirty="0">
                <a:solidFill>
                  <a:srgbClr val="FF0000"/>
                </a:solidFill>
              </a:rPr>
              <a:t>그대로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노출</a:t>
            </a:r>
            <a:r>
              <a:rPr lang="ko-KR" altLang="en-US" sz="2400" dirty="0"/>
              <a:t>이 되고 암호화 되어있다고 해도 </a:t>
            </a:r>
            <a:r>
              <a:rPr lang="ko-KR" altLang="en-US" sz="2400" dirty="0">
                <a:solidFill>
                  <a:srgbClr val="FF0000"/>
                </a:solidFill>
              </a:rPr>
              <a:t>악성코드를 설치 </a:t>
            </a:r>
            <a:r>
              <a:rPr lang="ko-KR" altLang="en-US" sz="2400" dirty="0" err="1"/>
              <a:t>한다던지</a:t>
            </a:r>
            <a:r>
              <a:rPr lang="ko-KR" altLang="en-US" sz="2400" dirty="0"/>
              <a:t> 해커 능력에 따라서 다양하게 악용하여 </a:t>
            </a:r>
            <a:r>
              <a:rPr lang="ko-KR" altLang="en-US" sz="2400" dirty="0">
                <a:solidFill>
                  <a:srgbClr val="FF0000"/>
                </a:solidFill>
              </a:rPr>
              <a:t>해킹을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시도</a:t>
            </a:r>
            <a:r>
              <a:rPr lang="ko-KR" altLang="en-US" sz="2400" dirty="0"/>
              <a:t>할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6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74199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ko-KR" altLang="en-US" sz="2800" spc="100" dirty="0" err="1"/>
              <a:t>스니핑의</a:t>
            </a:r>
            <a:r>
              <a:rPr lang="ko-KR" altLang="en-US" sz="2800" spc="100" dirty="0"/>
              <a:t> 원리와 대처방법</a:t>
            </a:r>
            <a:endParaRPr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E5F30E-F7ED-41F4-A0DC-F27ECD79C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133600"/>
            <a:ext cx="6909847" cy="3501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34468E-64FE-4D11-B749-0F70977A6454}"/>
              </a:ext>
            </a:extLst>
          </p:cNvPr>
          <p:cNvSpPr txBox="1"/>
          <p:nvPr/>
        </p:nvSpPr>
        <p:spPr>
          <a:xfrm>
            <a:off x="6781800" y="1828800"/>
            <a:ext cx="510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네트워크에 접속하는 모든 시스템은 설정된 </a:t>
            </a:r>
            <a:r>
              <a:rPr lang="en-US" altLang="ko-KR" dirty="0"/>
              <a:t>IP</a:t>
            </a:r>
            <a:r>
              <a:rPr lang="ko-KR" altLang="en-US" dirty="0"/>
              <a:t>와 고유한 </a:t>
            </a:r>
            <a:r>
              <a:rPr lang="en-US" altLang="ko-KR" dirty="0"/>
              <a:t>MAC </a:t>
            </a:r>
            <a:r>
              <a:rPr lang="ko-KR" altLang="en-US" dirty="0" err="1"/>
              <a:t>주소값을</a:t>
            </a:r>
            <a:r>
              <a:rPr lang="ko-KR" altLang="en-US" dirty="0"/>
              <a:t> 가지고 있다</a:t>
            </a:r>
            <a:r>
              <a:rPr lang="en-US" altLang="ko-KR" dirty="0"/>
              <a:t>. </a:t>
            </a:r>
            <a:r>
              <a:rPr lang="ko-KR" altLang="en-US" dirty="0"/>
              <a:t>통신을 할 때 네트워크 카드는 이 두가지 정보를 가지고 </a:t>
            </a:r>
            <a:r>
              <a:rPr lang="en-US" altLang="ko-KR" dirty="0"/>
              <a:t>2,3</a:t>
            </a:r>
            <a:r>
              <a:rPr lang="ko-KR" altLang="en-US" dirty="0"/>
              <a:t>계층 정보가 자신의 것과 일치하지 않는 </a:t>
            </a:r>
            <a:r>
              <a:rPr lang="ko-KR" altLang="en-US" dirty="0">
                <a:solidFill>
                  <a:srgbClr val="FF0000"/>
                </a:solidFill>
              </a:rPr>
              <a:t>패킷을 무시</a:t>
            </a:r>
            <a:r>
              <a:rPr lang="ko-KR" altLang="en-US" dirty="0"/>
              <a:t>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버린다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ko-KR" altLang="en-US" dirty="0" err="1"/>
              <a:t>스니핑을</a:t>
            </a:r>
            <a:r>
              <a:rPr lang="ko-KR" altLang="en-US" dirty="0"/>
              <a:t> 수행하는 공격자는 자신이 가지지 말아야할 정보까지 </a:t>
            </a:r>
            <a:r>
              <a:rPr lang="ko-KR" altLang="en-US" dirty="0">
                <a:solidFill>
                  <a:srgbClr val="FF0000"/>
                </a:solidFill>
              </a:rPr>
              <a:t>모두 볼 수 있어야 하기 때문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계층과 </a:t>
            </a:r>
            <a:r>
              <a:rPr lang="en-US" altLang="ko-KR" dirty="0"/>
              <a:t>3</a:t>
            </a:r>
            <a:r>
              <a:rPr lang="ko-KR" altLang="en-US" dirty="0"/>
              <a:t>계층 정보를 이용한 필터링은 방해만 될 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이럴 때 </a:t>
            </a:r>
            <a:r>
              <a:rPr lang="en-US" altLang="ko-KR" dirty="0">
                <a:solidFill>
                  <a:srgbClr val="FF0000"/>
                </a:solidFill>
              </a:rPr>
              <a:t>2,3</a:t>
            </a:r>
            <a:r>
              <a:rPr lang="ko-KR" altLang="en-US" dirty="0">
                <a:solidFill>
                  <a:srgbClr val="FF0000"/>
                </a:solidFill>
              </a:rPr>
              <a:t>계층 필터링을 해제</a:t>
            </a:r>
            <a:r>
              <a:rPr lang="ko-KR" altLang="en-US" dirty="0"/>
              <a:t>하고 모든 패킷을 받아들이는 모드를 </a:t>
            </a:r>
            <a:r>
              <a:rPr lang="ko-KR" altLang="en-US" dirty="0" err="1">
                <a:solidFill>
                  <a:srgbClr val="FF0000"/>
                </a:solidFill>
              </a:rPr>
              <a:t>프로미큐어스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Promicuous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모드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 err="1"/>
              <a:t>프로미큐어스</a:t>
            </a:r>
            <a:r>
              <a:rPr lang="ko-KR" altLang="en-US" dirty="0"/>
              <a:t> 모드는 간단한 설정사항이나 </a:t>
            </a:r>
            <a:r>
              <a:rPr lang="ko-KR" altLang="en-US" dirty="0" err="1"/>
              <a:t>스니핑을</a:t>
            </a:r>
            <a:r>
              <a:rPr lang="ko-KR" altLang="en-US" dirty="0"/>
              <a:t> 위한 드라이버 설치를 통해 바꿀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74199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개요	</a:t>
            </a:r>
            <a:r>
              <a:rPr lang="ko-KR" altLang="en-US" sz="2800" spc="100" dirty="0" err="1"/>
              <a:t>스니핑의</a:t>
            </a:r>
            <a:r>
              <a:rPr lang="ko-KR" altLang="en-US" sz="2800" spc="100" dirty="0"/>
              <a:t> 원리와 대처방법</a:t>
            </a:r>
            <a:endParaRPr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737665-2299-494D-AD6C-44C02AF0E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157" y="1981200"/>
            <a:ext cx="819768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2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558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z="2800" spc="160" dirty="0" err="1"/>
              <a:t>패킷분석</a:t>
            </a:r>
            <a:endParaRPr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4B82B7-F7EA-430F-881D-C7A9B2B20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62" y="1524000"/>
            <a:ext cx="659347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242392"/>
            <a:ext cx="558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8570" algn="l"/>
              </a:tabLst>
            </a:pPr>
            <a:r>
              <a:rPr sz="4400" spc="-85" dirty="0"/>
              <a:t>실습	</a:t>
            </a:r>
            <a:r>
              <a:rPr lang="ko-KR" altLang="en-US" sz="2800" spc="160" dirty="0" err="1"/>
              <a:t>패킷분석</a:t>
            </a:r>
            <a:endParaRPr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692E9E-CC4B-40BD-A15C-31FCBD6B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1524000"/>
            <a:ext cx="58769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9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229</Words>
  <Application>Microsoft Office PowerPoint</Application>
  <PresentationFormat>와이드스크린</PresentationFormat>
  <Paragraphs>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CJK JP Regular</vt:lpstr>
      <vt:lpstr>맑은 고딕</vt:lpstr>
      <vt:lpstr>Arial</vt:lpstr>
      <vt:lpstr>Calibri</vt:lpstr>
      <vt:lpstr>Times New Roman</vt:lpstr>
      <vt:lpstr>Office Theme</vt:lpstr>
      <vt:lpstr>Web Hacking Tutorial  패킷 분석을 통해 GET 방식과 POST 방식을 구분하기</vt:lpstr>
      <vt:lpstr>CONTENT</vt:lpstr>
      <vt:lpstr>개요 스니핑?</vt:lpstr>
      <vt:lpstr>개요 스니핑의 위험성</vt:lpstr>
      <vt:lpstr>개요 스니핑의 위험성</vt:lpstr>
      <vt:lpstr>개요 스니핑의 원리와 대처방법</vt:lpstr>
      <vt:lpstr>개요 스니핑의 원리와 대처방법</vt:lpstr>
      <vt:lpstr>실습 패킷분석</vt:lpstr>
      <vt:lpstr>실습 패킷분석</vt:lpstr>
      <vt:lpstr>실습 패킷분석</vt:lpstr>
      <vt:lpstr>실습 패킷분석</vt:lpstr>
      <vt:lpstr>실습 패킷분석</vt:lpstr>
      <vt:lpstr>실습 패킷분석</vt:lpstr>
      <vt:lpstr>실습 패킷분석</vt:lpstr>
      <vt:lpstr>실습 패킷분석</vt:lpstr>
      <vt:lpstr>실습 패킷분석</vt:lpstr>
      <vt:lpstr>실습 패킷분석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김규완</dc:creator>
  <cp:lastModifiedBy>우규 손</cp:lastModifiedBy>
  <cp:revision>25</cp:revision>
  <dcterms:created xsi:type="dcterms:W3CDTF">2018-04-01T15:03:42Z</dcterms:created>
  <dcterms:modified xsi:type="dcterms:W3CDTF">2018-04-16T11:33:32Z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2018-04-01T00:00:00Z</vt:filetime>
  </property>
</Properties>
</file>