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9" r:id="rId6"/>
    <p:sldId id="260" r:id="rId7"/>
    <p:sldId id="280" r:id="rId8"/>
    <p:sldId id="281" r:id="rId9"/>
    <p:sldId id="282" r:id="rId10"/>
    <p:sldId id="267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68" r:id="rId26"/>
  </p:sldIdLst>
  <p:sldSz cx="12192000" cy="6858000"/>
  <p:notesSz cx="12192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274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Noto Sans CJK JP Regular"/>
                <a:cs typeface="Noto Sans CJK JP 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Noto Sans CJK JP Regular"/>
                <a:cs typeface="Noto Sans CJK JP 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Noto Sans CJK JP Regular"/>
                <a:cs typeface="Noto Sans CJK JP 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0505145" y="495568"/>
            <a:ext cx="1132079" cy="4979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1138427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81050" y="242392"/>
            <a:ext cx="11029899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Noto Sans CJK JP Regular"/>
                <a:cs typeface="Noto Sans CJK JP 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4131" y="1516507"/>
            <a:ext cx="10803737" cy="1397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5382" y="520957"/>
            <a:ext cx="2094286" cy="9210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3417" y="1372570"/>
            <a:ext cx="9955530" cy="1704954"/>
          </a:xfrm>
          <a:prstGeom prst="rect">
            <a:avLst/>
          </a:prstGeom>
        </p:spPr>
        <p:txBody>
          <a:bodyPr vert="horz" wrap="square" lIns="0" tIns="2863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5"/>
              </a:spcBef>
            </a:pPr>
            <a:r>
              <a:rPr lang="en-US" sz="4000" spc="-5" dirty="0">
                <a:latin typeface="Arial"/>
                <a:cs typeface="Arial"/>
              </a:rPr>
              <a:t>Web Hacking Tutorial</a:t>
            </a:r>
            <a:br>
              <a:rPr lang="en-US" spc="-5" dirty="0">
                <a:latin typeface="Arial"/>
                <a:cs typeface="Arial"/>
              </a:rPr>
            </a:br>
            <a:br>
              <a:rPr lang="en-US" spc="-5" dirty="0">
                <a:latin typeface="Arial"/>
                <a:cs typeface="Arial"/>
              </a:rPr>
            </a:br>
            <a:r>
              <a:rPr lang="ko-KR" altLang="en-US" sz="2400" spc="-5" dirty="0">
                <a:latin typeface="Arial"/>
                <a:cs typeface="Arial"/>
              </a:rPr>
              <a:t>세션을 이용한 개인 정보 해킹과 세션 보안의 중요성</a:t>
            </a:r>
            <a:endParaRPr sz="2400" spc="-5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0851" y="3250692"/>
            <a:ext cx="9591040" cy="0"/>
          </a:xfrm>
          <a:custGeom>
            <a:avLst/>
            <a:gdLst/>
            <a:ahLst/>
            <a:cxnLst/>
            <a:rect l="l" t="t" r="r" b="b"/>
            <a:pathLst>
              <a:path w="9591040">
                <a:moveTo>
                  <a:pt x="0" y="0"/>
                </a:moveTo>
                <a:lnTo>
                  <a:pt x="9591040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924800" y="6137554"/>
            <a:ext cx="4343400" cy="1054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0" dirty="0">
                <a:latin typeface="Noto Sans CJK JP Regular"/>
                <a:cs typeface="Noto Sans CJK JP Regular"/>
              </a:rPr>
              <a:t>BOSS</a:t>
            </a:r>
            <a:r>
              <a:rPr sz="2400" spc="30" dirty="0">
                <a:latin typeface="Noto Sans CJK JP Regular"/>
                <a:cs typeface="Noto Sans CJK JP Regular"/>
              </a:rPr>
              <a:t> </a:t>
            </a:r>
            <a:r>
              <a:rPr lang="ko-KR" altLang="en-US" sz="2400" spc="-50" dirty="0">
                <a:latin typeface="Noto Sans CJK JP Regular"/>
                <a:cs typeface="Noto Sans CJK JP Regular"/>
              </a:rPr>
              <a:t>손우규</a:t>
            </a:r>
            <a:endParaRPr lang="en-US" altLang="ko-KR" sz="2400" spc="-50" dirty="0">
              <a:latin typeface="Noto Sans CJK JP Regular"/>
              <a:cs typeface="Noto Sans CJK JP Regular"/>
            </a:endParaRPr>
          </a:p>
          <a:p>
            <a:pPr marL="12700">
              <a:spcBef>
                <a:spcPts val="100"/>
              </a:spcBef>
            </a:pPr>
            <a:r>
              <a:rPr lang="en-US" altLang="ko-KR" b="1" dirty="0"/>
              <a:t>https://github.com/swk3169/web-hacking</a:t>
            </a:r>
            <a:endParaRPr lang="en-US" altLang="ko-KR" dirty="0"/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dirty="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050" y="242392"/>
            <a:ext cx="681035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58570" algn="l"/>
              </a:tabLst>
            </a:pPr>
            <a:r>
              <a:rPr sz="4400" spc="-85" dirty="0"/>
              <a:t>실습	</a:t>
            </a:r>
            <a:r>
              <a:rPr lang="ko-KR" altLang="en-US" spc="160" dirty="0"/>
              <a:t>세션 관리와 개인 정보 출력</a:t>
            </a:r>
            <a:endParaRPr sz="2800" dirty="0"/>
          </a:p>
        </p:txBody>
      </p:sp>
      <p:pic>
        <p:nvPicPr>
          <p:cNvPr id="4097" name="_x311963488" descr="EMB000048bc6538">
            <a:extLst>
              <a:ext uri="{FF2B5EF4-FFF2-40B4-BE49-F238E27FC236}">
                <a16:creationId xmlns:a16="http://schemas.microsoft.com/office/drawing/2014/main" id="{E39B4C61-8696-4C07-BC56-C4F37E1D8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76400"/>
            <a:ext cx="9144000" cy="4558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050" y="242392"/>
            <a:ext cx="681035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58570" algn="l"/>
              </a:tabLst>
            </a:pPr>
            <a:r>
              <a:rPr sz="4400" spc="-85" dirty="0"/>
              <a:t>실습	</a:t>
            </a:r>
            <a:r>
              <a:rPr lang="ko-KR" altLang="en-US" spc="160" dirty="0"/>
              <a:t>세션 관리와 개인 정보 출력</a:t>
            </a:r>
            <a:endParaRPr sz="2800" dirty="0"/>
          </a:p>
        </p:txBody>
      </p:sp>
      <p:pic>
        <p:nvPicPr>
          <p:cNvPr id="5121" name="_x311964208" descr="EMB000048bc653b">
            <a:extLst>
              <a:ext uri="{FF2B5EF4-FFF2-40B4-BE49-F238E27FC236}">
                <a16:creationId xmlns:a16="http://schemas.microsoft.com/office/drawing/2014/main" id="{6EC2D50F-DB90-47E6-9CDB-22F6C2EB3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295400"/>
            <a:ext cx="7772400" cy="5197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2303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050" y="242392"/>
            <a:ext cx="681035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58570" algn="l"/>
              </a:tabLst>
            </a:pPr>
            <a:r>
              <a:rPr sz="4400" spc="-85" dirty="0"/>
              <a:t>실습	</a:t>
            </a:r>
            <a:r>
              <a:rPr lang="ko-KR" altLang="en-US" spc="160" dirty="0"/>
              <a:t>세션 관리와 개인 정보 출력</a:t>
            </a:r>
            <a:endParaRPr sz="2800" dirty="0"/>
          </a:p>
        </p:txBody>
      </p:sp>
      <p:pic>
        <p:nvPicPr>
          <p:cNvPr id="6145" name="_x311966296" descr="EMB000048bc6542">
            <a:extLst>
              <a:ext uri="{FF2B5EF4-FFF2-40B4-BE49-F238E27FC236}">
                <a16:creationId xmlns:a16="http://schemas.microsoft.com/office/drawing/2014/main" id="{B56C3D9A-4392-47E1-A971-539D5BE96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1524000"/>
            <a:ext cx="8001000" cy="4644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341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050" y="242392"/>
            <a:ext cx="681035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58570" algn="l"/>
              </a:tabLst>
            </a:pPr>
            <a:r>
              <a:rPr sz="4400" spc="-85" dirty="0"/>
              <a:t>실습	</a:t>
            </a:r>
            <a:r>
              <a:rPr lang="ko-KR" altLang="en-US" spc="160" dirty="0"/>
              <a:t>세션 관리와 개인 정보 출력</a:t>
            </a:r>
            <a:endParaRPr sz="2800" dirty="0"/>
          </a:p>
        </p:txBody>
      </p:sp>
      <p:pic>
        <p:nvPicPr>
          <p:cNvPr id="8193" name="_x311965144" descr="EMB000048bc654b">
            <a:extLst>
              <a:ext uri="{FF2B5EF4-FFF2-40B4-BE49-F238E27FC236}">
                <a16:creationId xmlns:a16="http://schemas.microsoft.com/office/drawing/2014/main" id="{D9B8DB7B-98AF-4BE4-AFBA-961B4F937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62" y="1752600"/>
            <a:ext cx="8677275" cy="4461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1900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050" y="242392"/>
            <a:ext cx="681035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58570" algn="l"/>
              </a:tabLst>
            </a:pPr>
            <a:r>
              <a:rPr sz="4400" spc="-85" dirty="0"/>
              <a:t>실습	</a:t>
            </a:r>
            <a:r>
              <a:rPr lang="ko-KR" altLang="en-US" spc="160" dirty="0"/>
              <a:t>세션 관리와 개인 정보 출력</a:t>
            </a:r>
            <a:endParaRPr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50A770-98AF-4B1C-AD89-5EE21DB4E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265" name="_x311951608" descr="EMB000048bc6551">
            <a:extLst>
              <a:ext uri="{FF2B5EF4-FFF2-40B4-BE49-F238E27FC236}">
                <a16:creationId xmlns:a16="http://schemas.microsoft.com/office/drawing/2014/main" id="{C327FB6C-FC3C-4554-8213-6E83D9454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43" y="1202131"/>
            <a:ext cx="9077313" cy="510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210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050" y="242392"/>
            <a:ext cx="1023935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58570" algn="l"/>
              </a:tabLst>
            </a:pPr>
            <a:r>
              <a:rPr sz="4400" spc="-85" dirty="0"/>
              <a:t>실습	</a:t>
            </a:r>
            <a:r>
              <a:rPr lang="ko-KR" altLang="en-US" spc="160" dirty="0"/>
              <a:t>세션을 이용한 개인 정보 해킹과 세션 보안의 중요성</a:t>
            </a:r>
            <a:endParaRPr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50A770-98AF-4B1C-AD89-5EE21DB4E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60D6F74-5194-4406-AB4C-CB3239189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289" name="_x311952832" descr="EMB000048bc6554">
            <a:extLst>
              <a:ext uri="{FF2B5EF4-FFF2-40B4-BE49-F238E27FC236}">
                <a16:creationId xmlns:a16="http://schemas.microsoft.com/office/drawing/2014/main" id="{4CCBCF6B-2956-47F8-AFC9-516BC40DE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00200"/>
            <a:ext cx="9448800" cy="470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838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050" y="242392"/>
            <a:ext cx="1023935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58570" algn="l"/>
              </a:tabLst>
            </a:pPr>
            <a:r>
              <a:rPr sz="4400" spc="-85" dirty="0"/>
              <a:t>실습	</a:t>
            </a:r>
            <a:r>
              <a:rPr lang="ko-KR" altLang="en-US" spc="160" dirty="0"/>
              <a:t>세션을 이용한 개인 정보 해킹과 세션 보안의 중요성</a:t>
            </a:r>
            <a:endParaRPr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50A770-98AF-4B1C-AD89-5EE21DB4E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60D6F74-5194-4406-AB4C-CB3239189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313" name="_x311966656" descr="EMB000048bc6559">
            <a:extLst>
              <a:ext uri="{FF2B5EF4-FFF2-40B4-BE49-F238E27FC236}">
                <a16:creationId xmlns:a16="http://schemas.microsoft.com/office/drawing/2014/main" id="{D15C93D6-2705-4936-9D89-5ADA2C850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389" y="1295400"/>
            <a:ext cx="8121221" cy="5423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596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050" y="242392"/>
            <a:ext cx="1023935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58570" algn="l"/>
              </a:tabLst>
            </a:pPr>
            <a:r>
              <a:rPr sz="4400" spc="-85" dirty="0"/>
              <a:t>실습	</a:t>
            </a:r>
            <a:r>
              <a:rPr lang="ko-KR" altLang="en-US" spc="160" dirty="0"/>
              <a:t>세션을 이용한 개인 정보 해킹과 세션 보안의 중요성</a:t>
            </a:r>
            <a:endParaRPr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50A770-98AF-4B1C-AD89-5EE21DB4E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60D6F74-5194-4406-AB4C-CB3239189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4337" name="_x311955064" descr="EMB000048bc655c">
            <a:extLst>
              <a:ext uri="{FF2B5EF4-FFF2-40B4-BE49-F238E27FC236}">
                <a16:creationId xmlns:a16="http://schemas.microsoft.com/office/drawing/2014/main" id="{3E36392D-1028-4F72-BEB2-E8EA7A1AD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76400"/>
            <a:ext cx="9144000" cy="470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5902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050" y="242392"/>
            <a:ext cx="1023935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58570" algn="l"/>
              </a:tabLst>
            </a:pPr>
            <a:r>
              <a:rPr sz="4400" spc="-85" dirty="0"/>
              <a:t>실습	</a:t>
            </a:r>
            <a:r>
              <a:rPr lang="ko-KR" altLang="en-US" spc="160" dirty="0"/>
              <a:t>세션을 이용한 개인 정보 해킹과 세션 보안의 중요성</a:t>
            </a:r>
            <a:endParaRPr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50A770-98AF-4B1C-AD89-5EE21DB4E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60D6F74-5194-4406-AB4C-CB3239189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5361" name="_x311965936" descr="EMB000048bc6561">
            <a:extLst>
              <a:ext uri="{FF2B5EF4-FFF2-40B4-BE49-F238E27FC236}">
                <a16:creationId xmlns:a16="http://schemas.microsoft.com/office/drawing/2014/main" id="{5AED75E7-638C-4DC5-BD33-8FC46A831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16697"/>
            <a:ext cx="9601200" cy="5398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6664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050" y="242392"/>
            <a:ext cx="1023935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58570" algn="l"/>
              </a:tabLst>
            </a:pPr>
            <a:r>
              <a:rPr sz="4400" spc="-85" dirty="0"/>
              <a:t>실습	</a:t>
            </a:r>
            <a:r>
              <a:rPr lang="ko-KR" altLang="en-US" spc="160" dirty="0"/>
              <a:t>세션을 이용한 개인 정보 해킹과 세션 보안의 중요성</a:t>
            </a:r>
            <a:endParaRPr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50A770-98AF-4B1C-AD89-5EE21DB4E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60D6F74-5194-4406-AB4C-CB3239189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385" name="_x311953480" descr="EMB000048bc6566">
            <a:extLst>
              <a:ext uri="{FF2B5EF4-FFF2-40B4-BE49-F238E27FC236}">
                <a16:creationId xmlns:a16="http://schemas.microsoft.com/office/drawing/2014/main" id="{27DF540E-A24B-427C-812D-CF0B2A7C5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73561"/>
            <a:ext cx="9448800" cy="5313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7237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2853" y="222961"/>
            <a:ext cx="29559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375" dirty="0"/>
              <a:t>CON</a:t>
            </a:r>
            <a:r>
              <a:rPr sz="4400" spc="305" dirty="0"/>
              <a:t>T</a:t>
            </a:r>
            <a:r>
              <a:rPr sz="4400" spc="445" dirty="0"/>
              <a:t>ENT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701040" y="1127760"/>
            <a:ext cx="0" cy="4833620"/>
          </a:xfrm>
          <a:custGeom>
            <a:avLst/>
            <a:gdLst/>
            <a:ahLst/>
            <a:cxnLst/>
            <a:rect l="l" t="t" r="r" b="b"/>
            <a:pathLst>
              <a:path h="4833620">
                <a:moveTo>
                  <a:pt x="0" y="0"/>
                </a:moveTo>
                <a:lnTo>
                  <a:pt x="0" y="483320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515668" y="484900"/>
            <a:ext cx="1130866" cy="4979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1040" y="1709927"/>
            <a:ext cx="416559" cy="0"/>
          </a:xfrm>
          <a:custGeom>
            <a:avLst/>
            <a:gdLst/>
            <a:ahLst/>
            <a:cxnLst/>
            <a:rect l="l" t="t" r="r" b="b"/>
            <a:pathLst>
              <a:path w="416559">
                <a:moveTo>
                  <a:pt x="0" y="0"/>
                </a:moveTo>
                <a:lnTo>
                  <a:pt x="416559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1040" y="2290572"/>
            <a:ext cx="924560" cy="0"/>
          </a:xfrm>
          <a:custGeom>
            <a:avLst/>
            <a:gdLst/>
            <a:ahLst/>
            <a:cxnLst/>
            <a:rect l="l" t="t" r="r" b="b"/>
            <a:pathLst>
              <a:path w="924560">
                <a:moveTo>
                  <a:pt x="0" y="0"/>
                </a:moveTo>
                <a:lnTo>
                  <a:pt x="924560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1040" y="2753867"/>
            <a:ext cx="924560" cy="0"/>
          </a:xfrm>
          <a:custGeom>
            <a:avLst/>
            <a:gdLst/>
            <a:ahLst/>
            <a:cxnLst/>
            <a:rect l="l" t="t" r="r" b="b"/>
            <a:pathLst>
              <a:path w="924560">
                <a:moveTo>
                  <a:pt x="0" y="0"/>
                </a:moveTo>
                <a:lnTo>
                  <a:pt x="924560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1040" y="3985259"/>
            <a:ext cx="416559" cy="0"/>
          </a:xfrm>
          <a:custGeom>
            <a:avLst/>
            <a:gdLst/>
            <a:ahLst/>
            <a:cxnLst/>
            <a:rect l="l" t="t" r="r" b="b"/>
            <a:pathLst>
              <a:path w="416559">
                <a:moveTo>
                  <a:pt x="0" y="0"/>
                </a:moveTo>
                <a:lnTo>
                  <a:pt x="416559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667" y="1127760"/>
            <a:ext cx="12181840" cy="0"/>
          </a:xfrm>
          <a:custGeom>
            <a:avLst/>
            <a:gdLst/>
            <a:ahLst/>
            <a:cxnLst/>
            <a:rect l="l" t="t" r="r" b="b"/>
            <a:pathLst>
              <a:path w="12181840">
                <a:moveTo>
                  <a:pt x="0" y="0"/>
                </a:moveTo>
                <a:lnTo>
                  <a:pt x="12181332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1040" y="5641847"/>
            <a:ext cx="416559" cy="0"/>
          </a:xfrm>
          <a:custGeom>
            <a:avLst/>
            <a:gdLst/>
            <a:ahLst/>
            <a:cxnLst/>
            <a:rect l="l" t="t" r="r" b="b"/>
            <a:pathLst>
              <a:path w="416559">
                <a:moveTo>
                  <a:pt x="0" y="0"/>
                </a:moveTo>
                <a:lnTo>
                  <a:pt x="416559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56182" y="5424017"/>
            <a:ext cx="2934818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Noto Sans CJK JP Regular"/>
                <a:cs typeface="Noto Sans CJK JP Regular"/>
              </a:rPr>
              <a:t>Q&amp;A</a:t>
            </a:r>
            <a:endParaRPr sz="2400" dirty="0">
              <a:latin typeface="Noto Sans CJK JP Regular"/>
              <a:cs typeface="Noto Sans CJK JP Regular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01040" y="3215639"/>
            <a:ext cx="924560" cy="0"/>
          </a:xfrm>
          <a:custGeom>
            <a:avLst/>
            <a:gdLst/>
            <a:ahLst/>
            <a:cxnLst/>
            <a:rect l="l" t="t" r="r" b="b"/>
            <a:pathLst>
              <a:path w="924560">
                <a:moveTo>
                  <a:pt x="0" y="0"/>
                </a:moveTo>
                <a:lnTo>
                  <a:pt x="924560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1040" y="4463796"/>
            <a:ext cx="924560" cy="0"/>
          </a:xfrm>
          <a:custGeom>
            <a:avLst/>
            <a:gdLst/>
            <a:ahLst/>
            <a:cxnLst/>
            <a:rect l="l" t="t" r="r" b="b"/>
            <a:pathLst>
              <a:path w="924560">
                <a:moveTo>
                  <a:pt x="0" y="0"/>
                </a:moveTo>
                <a:lnTo>
                  <a:pt x="924560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67712" y="1444878"/>
            <a:ext cx="7723881" cy="35317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Noto Sans CJK JP Regular"/>
                <a:cs typeface="Noto Sans CJK JP Regular"/>
              </a:rPr>
              <a:t>개요</a:t>
            </a:r>
            <a:endParaRPr sz="2400" dirty="0">
              <a:latin typeface="Noto Sans CJK JP Regular"/>
              <a:cs typeface="Noto Sans CJK JP Regular"/>
            </a:endParaRPr>
          </a:p>
          <a:p>
            <a:pPr marL="502284">
              <a:lnSpc>
                <a:spcPct val="100000"/>
              </a:lnSpc>
              <a:spcBef>
                <a:spcPts val="2190"/>
              </a:spcBef>
            </a:pPr>
            <a:r>
              <a:rPr lang="ko-KR" altLang="en-US" spc="75" dirty="0">
                <a:latin typeface="Noto Sans CJK JP Regular"/>
                <a:cs typeface="Noto Sans CJK JP Regular"/>
              </a:rPr>
              <a:t>세션 </a:t>
            </a:r>
            <a:r>
              <a:rPr lang="ko-KR" altLang="en-US" spc="75" dirty="0" err="1">
                <a:latin typeface="Noto Sans CJK JP Regular"/>
                <a:cs typeface="Noto Sans CJK JP Regular"/>
              </a:rPr>
              <a:t>하이재킹</a:t>
            </a:r>
            <a:r>
              <a:rPr lang="en-US" altLang="ko-KR" spc="75" dirty="0">
                <a:latin typeface="Noto Sans CJK JP Regular"/>
                <a:cs typeface="Noto Sans CJK JP Regular"/>
              </a:rPr>
              <a:t>?</a:t>
            </a:r>
            <a:endParaRPr sz="1800" dirty="0">
              <a:latin typeface="Noto Sans CJK JP Regular"/>
              <a:cs typeface="Noto Sans CJK JP Regular"/>
            </a:endParaRPr>
          </a:p>
          <a:p>
            <a:pPr marL="502284">
              <a:lnSpc>
                <a:spcPct val="100000"/>
              </a:lnSpc>
              <a:spcBef>
                <a:spcPts val="1490"/>
              </a:spcBef>
            </a:pPr>
            <a:r>
              <a:rPr lang="ko-KR" altLang="en-US" spc="135" dirty="0">
                <a:latin typeface="Noto Sans CJK JP Regular"/>
                <a:cs typeface="Noto Sans CJK JP Regular"/>
              </a:rPr>
              <a:t>세션 </a:t>
            </a:r>
            <a:r>
              <a:rPr lang="ko-KR" altLang="en-US" spc="135" dirty="0" err="1">
                <a:latin typeface="Noto Sans CJK JP Regular"/>
                <a:cs typeface="Noto Sans CJK JP Regular"/>
              </a:rPr>
              <a:t>하이재킹의</a:t>
            </a:r>
            <a:r>
              <a:rPr lang="ko-KR" altLang="en-US" spc="135" dirty="0">
                <a:latin typeface="Noto Sans CJK JP Regular"/>
                <a:cs typeface="Noto Sans CJK JP Regular"/>
              </a:rPr>
              <a:t> 위험성</a:t>
            </a:r>
            <a:endParaRPr sz="1800" dirty="0">
              <a:latin typeface="Noto Sans CJK JP Regular"/>
              <a:cs typeface="Noto Sans CJK JP Regular"/>
            </a:endParaRPr>
          </a:p>
          <a:p>
            <a:pPr marL="502284">
              <a:lnSpc>
                <a:spcPct val="100000"/>
              </a:lnSpc>
              <a:spcBef>
                <a:spcPts val="1485"/>
              </a:spcBef>
            </a:pPr>
            <a:r>
              <a:rPr lang="ko-KR" altLang="en-US" spc="65" dirty="0">
                <a:latin typeface="Noto Sans CJK JP Regular"/>
                <a:cs typeface="Noto Sans CJK JP Regular"/>
              </a:rPr>
              <a:t>세션 </a:t>
            </a:r>
            <a:r>
              <a:rPr lang="ko-KR" altLang="en-US" spc="65" dirty="0" err="1">
                <a:latin typeface="Noto Sans CJK JP Regular"/>
                <a:cs typeface="Noto Sans CJK JP Regular"/>
              </a:rPr>
              <a:t>하이재킹</a:t>
            </a:r>
            <a:r>
              <a:rPr lang="ko-KR" altLang="en-US" sz="1800" spc="65" dirty="0" err="1">
                <a:latin typeface="Noto Sans CJK JP Regular"/>
                <a:cs typeface="Noto Sans CJK JP Regular"/>
              </a:rPr>
              <a:t>의</a:t>
            </a:r>
            <a:r>
              <a:rPr lang="ko-KR" altLang="en-US" sz="1800" spc="65" dirty="0">
                <a:latin typeface="Noto Sans CJK JP Regular"/>
                <a:cs typeface="Noto Sans CJK JP Regular"/>
              </a:rPr>
              <a:t> </a:t>
            </a:r>
            <a:r>
              <a:rPr lang="ko-KR" altLang="en-US" spc="65" dirty="0">
                <a:latin typeface="Noto Sans CJK JP Regular"/>
                <a:cs typeface="Noto Sans CJK JP Regular"/>
              </a:rPr>
              <a:t>원리와</a:t>
            </a:r>
            <a:r>
              <a:rPr lang="ko-KR" altLang="en-US" sz="1800" spc="65" dirty="0">
                <a:latin typeface="Noto Sans CJK JP Regular"/>
                <a:cs typeface="Noto Sans CJK JP Regular"/>
              </a:rPr>
              <a:t> 대처방법</a:t>
            </a:r>
            <a:endParaRPr lang="en-US" sz="2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endParaRPr lang="en-US" altLang="ko-KR" sz="2400" spc="-50" dirty="0">
              <a:latin typeface="Noto Sans CJK JP Regular"/>
              <a:cs typeface="Noto Sans CJK JP Regular"/>
            </a:endParaRPr>
          </a:p>
          <a:p>
            <a:pPr marL="12700">
              <a:lnSpc>
                <a:spcPct val="100000"/>
              </a:lnSpc>
            </a:pPr>
            <a:r>
              <a:rPr sz="2400" spc="-50" dirty="0" err="1">
                <a:latin typeface="Noto Sans CJK JP Regular"/>
                <a:cs typeface="Noto Sans CJK JP Regular"/>
              </a:rPr>
              <a:t>실습</a:t>
            </a:r>
            <a:endParaRPr sz="2400" dirty="0">
              <a:latin typeface="Noto Sans CJK JP Regular"/>
              <a:cs typeface="Noto Sans CJK JP Regular"/>
            </a:endParaRPr>
          </a:p>
          <a:p>
            <a:pPr marL="502284">
              <a:lnSpc>
                <a:spcPct val="100000"/>
              </a:lnSpc>
              <a:spcBef>
                <a:spcPts val="1390"/>
              </a:spcBef>
            </a:pPr>
            <a:r>
              <a:rPr lang="ko-KR" altLang="en-US" spc="90" dirty="0">
                <a:latin typeface="Noto Sans CJK JP Regular"/>
                <a:cs typeface="Noto Sans CJK JP Regular"/>
              </a:rPr>
              <a:t>세션 관리와 개인 정보 출력</a:t>
            </a:r>
            <a:endParaRPr lang="en-US" altLang="ko-KR" spc="90" dirty="0">
              <a:latin typeface="Noto Sans CJK JP Regular"/>
              <a:cs typeface="Noto Sans CJK JP Regular"/>
            </a:endParaRPr>
          </a:p>
          <a:p>
            <a:pPr marL="502284">
              <a:lnSpc>
                <a:spcPct val="100000"/>
              </a:lnSpc>
              <a:spcBef>
                <a:spcPts val="1390"/>
              </a:spcBef>
            </a:pPr>
            <a:r>
              <a:rPr lang="ko-KR" altLang="en-US" spc="90" dirty="0">
                <a:latin typeface="Noto Sans CJK JP Regular"/>
                <a:cs typeface="Noto Sans CJK JP Regular"/>
              </a:rPr>
              <a:t>세션을 이용한 개인 정보 해킹과 세션 보안의 중요성</a:t>
            </a:r>
            <a:endParaRPr lang="en-US" altLang="ko-KR" spc="90" dirty="0">
              <a:latin typeface="Noto Sans CJK JP Regular"/>
              <a:cs typeface="Noto Sans CJK JP Regular"/>
            </a:endParaRPr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5B59D9CF-2798-497A-948C-21BFC8CDCB09}"/>
              </a:ext>
            </a:extLst>
          </p:cNvPr>
          <p:cNvSpPr/>
          <p:nvPr/>
        </p:nvSpPr>
        <p:spPr>
          <a:xfrm>
            <a:off x="701040" y="4953000"/>
            <a:ext cx="924560" cy="0"/>
          </a:xfrm>
          <a:custGeom>
            <a:avLst/>
            <a:gdLst/>
            <a:ahLst/>
            <a:cxnLst/>
            <a:rect l="l" t="t" r="r" b="b"/>
            <a:pathLst>
              <a:path w="924560">
                <a:moveTo>
                  <a:pt x="0" y="0"/>
                </a:moveTo>
                <a:lnTo>
                  <a:pt x="924560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050" y="242392"/>
            <a:ext cx="1023935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58570" algn="l"/>
              </a:tabLst>
            </a:pPr>
            <a:r>
              <a:rPr sz="4400" spc="-85" dirty="0"/>
              <a:t>실습	</a:t>
            </a:r>
            <a:r>
              <a:rPr lang="ko-KR" altLang="en-US" spc="160" dirty="0"/>
              <a:t>세션을 이용한 개인 정보 해킹과 세션 보안의 중요성</a:t>
            </a:r>
            <a:endParaRPr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50A770-98AF-4B1C-AD89-5EE21DB4E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60D6F74-5194-4406-AB4C-CB3239189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7409" name="_x311964136" descr="EMB000048bc6569">
            <a:extLst>
              <a:ext uri="{FF2B5EF4-FFF2-40B4-BE49-F238E27FC236}">
                <a16:creationId xmlns:a16="http://schemas.microsoft.com/office/drawing/2014/main" id="{4F76049F-F560-4494-B3F5-2ECDECF60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447800"/>
            <a:ext cx="8839200" cy="4970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7852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050" y="242392"/>
            <a:ext cx="1023935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58570" algn="l"/>
              </a:tabLst>
            </a:pPr>
            <a:r>
              <a:rPr sz="4400" spc="-85" dirty="0"/>
              <a:t>실습	</a:t>
            </a:r>
            <a:r>
              <a:rPr lang="ko-KR" altLang="en-US" spc="160" dirty="0"/>
              <a:t>세션을 이용한 개인 정보 해킹과 세션 보안의 중요성</a:t>
            </a:r>
            <a:endParaRPr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50A770-98AF-4B1C-AD89-5EE21DB4E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60D6F74-5194-4406-AB4C-CB3239189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433" name="_x311965864" descr="EMB000048bc656d">
            <a:extLst>
              <a:ext uri="{FF2B5EF4-FFF2-40B4-BE49-F238E27FC236}">
                <a16:creationId xmlns:a16="http://schemas.microsoft.com/office/drawing/2014/main" id="{CEAD1899-DA18-4601-9074-30315E1FB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1193893"/>
            <a:ext cx="9372600" cy="5270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9284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050" y="242392"/>
            <a:ext cx="1023935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58570" algn="l"/>
              </a:tabLst>
            </a:pPr>
            <a:r>
              <a:rPr sz="4400" spc="-85" dirty="0"/>
              <a:t>실습	</a:t>
            </a:r>
            <a:r>
              <a:rPr lang="ko-KR" altLang="en-US" spc="160" dirty="0"/>
              <a:t>세션을 이용한 개인 정보 해킹과 세션 보안의 중요성</a:t>
            </a:r>
            <a:endParaRPr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50A770-98AF-4B1C-AD89-5EE21DB4E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60D6F74-5194-4406-AB4C-CB3239189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9457" name="_x311965144" descr="EMB000048bc6571">
            <a:extLst>
              <a:ext uri="{FF2B5EF4-FFF2-40B4-BE49-F238E27FC236}">
                <a16:creationId xmlns:a16="http://schemas.microsoft.com/office/drawing/2014/main" id="{C3187B79-A3C1-43DE-A4E1-2758B5F92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1371600"/>
            <a:ext cx="9372600" cy="509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0718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050" y="242392"/>
            <a:ext cx="1023935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58570" algn="l"/>
              </a:tabLst>
            </a:pPr>
            <a:r>
              <a:rPr sz="4400" spc="-85" dirty="0"/>
              <a:t>실습	</a:t>
            </a:r>
            <a:r>
              <a:rPr lang="ko-KR" altLang="en-US" spc="160" dirty="0"/>
              <a:t>세션을 이용한 개인 정보 해킹과 세션 보안의 중요성</a:t>
            </a:r>
            <a:endParaRPr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50A770-98AF-4B1C-AD89-5EE21DB4E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60D6F74-5194-4406-AB4C-CB3239189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81" name="_x311952112" descr="EMB000048bc6575">
            <a:extLst>
              <a:ext uri="{FF2B5EF4-FFF2-40B4-BE49-F238E27FC236}">
                <a16:creationId xmlns:a16="http://schemas.microsoft.com/office/drawing/2014/main" id="{788E0549-CE66-40A7-A58E-5CB2E77F8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125" y="1524000"/>
            <a:ext cx="8105750" cy="481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08967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050" y="242392"/>
            <a:ext cx="1023935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58570" algn="l"/>
              </a:tabLst>
            </a:pPr>
            <a:r>
              <a:rPr sz="4400" spc="-85" dirty="0"/>
              <a:t>실습	</a:t>
            </a:r>
            <a:r>
              <a:rPr lang="ko-KR" altLang="en-US" spc="160" dirty="0"/>
              <a:t>세션을 이용한 개인 정보 해킹과 세션 보안의 중요성</a:t>
            </a:r>
            <a:endParaRPr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50A770-98AF-4B1C-AD89-5EE21DB4E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60D6F74-5194-4406-AB4C-CB3239189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1505" name="_x311965648" descr="EMB000048bc6578">
            <a:extLst>
              <a:ext uri="{FF2B5EF4-FFF2-40B4-BE49-F238E27FC236}">
                <a16:creationId xmlns:a16="http://schemas.microsoft.com/office/drawing/2014/main" id="{DEAB5BE5-E235-4CD6-A6F8-AEC0A6B71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1524000"/>
            <a:ext cx="8305800" cy="4912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50428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83584" y="1810385"/>
            <a:ext cx="4195445" cy="212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800" spc="1610" dirty="0">
                <a:latin typeface="Noto Sans CJK JP Regular"/>
                <a:cs typeface="Noto Sans CJK JP Regular"/>
              </a:rPr>
              <a:t>Q&amp;A</a:t>
            </a:r>
            <a:endParaRPr sz="13800" dirty="0">
              <a:latin typeface="Noto Sans CJK JP Regular"/>
              <a:cs typeface="Noto Sans CJK JP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505145" y="5771657"/>
            <a:ext cx="1132079" cy="4979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414515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050" y="228600"/>
            <a:ext cx="434848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58570" algn="l"/>
              </a:tabLst>
            </a:pPr>
            <a:r>
              <a:rPr sz="4400" spc="-85" dirty="0"/>
              <a:t>개요	</a:t>
            </a:r>
            <a:r>
              <a:rPr lang="ko-KR" altLang="en-US" spc="225" dirty="0"/>
              <a:t>세션 </a:t>
            </a:r>
            <a:r>
              <a:rPr lang="ko-KR" altLang="en-US" spc="225" dirty="0" err="1"/>
              <a:t>하이재킹</a:t>
            </a:r>
            <a:r>
              <a:rPr lang="en-US" altLang="ko-KR" spc="225" dirty="0"/>
              <a:t>?</a:t>
            </a:r>
            <a:endParaRPr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988931-574C-40E9-B323-C7E2398F7DA3}"/>
              </a:ext>
            </a:extLst>
          </p:cNvPr>
          <p:cNvSpPr txBox="1"/>
          <p:nvPr/>
        </p:nvSpPr>
        <p:spPr>
          <a:xfrm>
            <a:off x="4929530" y="4011104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Session ID</a:t>
            </a:r>
            <a:r>
              <a:rPr lang="ko-KR" altLang="en-US" dirty="0"/>
              <a:t>란 무엇인가</a:t>
            </a:r>
            <a:r>
              <a:rPr lang="en-US" altLang="ko-KR" dirty="0"/>
              <a:t>? 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B4654D-F6B6-4AD5-AAD0-4556F9DD558B}"/>
              </a:ext>
            </a:extLst>
          </p:cNvPr>
          <p:cNvSpPr txBox="1"/>
          <p:nvPr/>
        </p:nvSpPr>
        <p:spPr>
          <a:xfrm>
            <a:off x="4929530" y="4790299"/>
            <a:ext cx="66814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웹 서버는 다수의 웹 페이지 요청자를 구별하기 위하여 각각의 사용자의 세션에 대해서 임의의 긴 문자열 값인 </a:t>
            </a:r>
            <a:r>
              <a:rPr lang="en-US" altLang="ko-KR" dirty="0"/>
              <a:t>Session ID</a:t>
            </a:r>
            <a:r>
              <a:rPr lang="ko-KR" altLang="en-US" dirty="0"/>
              <a:t>를 부여한다</a:t>
            </a:r>
            <a:r>
              <a:rPr lang="en-US" altLang="ko-KR" dirty="0"/>
              <a:t>. </a:t>
            </a:r>
            <a:r>
              <a:rPr lang="ko-KR" altLang="en-US" dirty="0"/>
              <a:t>사용자가 홈페이지 </a:t>
            </a:r>
            <a:r>
              <a:rPr lang="ko-KR" altLang="en-US" dirty="0" err="1"/>
              <a:t>방문시</a:t>
            </a:r>
            <a:r>
              <a:rPr lang="ko-KR" altLang="en-US" dirty="0"/>
              <a:t> 혹은 인증 </a:t>
            </a:r>
            <a:r>
              <a:rPr lang="ko-KR" altLang="en-US" dirty="0" err="1"/>
              <a:t>로그인시에</a:t>
            </a:r>
            <a:r>
              <a:rPr lang="ko-KR" altLang="en-US" dirty="0"/>
              <a:t> 생성된다</a:t>
            </a:r>
            <a:r>
              <a:rPr lang="en-US" altLang="ko-KR" dirty="0"/>
              <a:t>. </a:t>
            </a:r>
            <a:r>
              <a:rPr lang="ko-KR" altLang="en-US" dirty="0"/>
              <a:t>이러한 </a:t>
            </a:r>
            <a:r>
              <a:rPr lang="en-US" altLang="ko-KR" dirty="0"/>
              <a:t>Session ID</a:t>
            </a:r>
            <a:r>
              <a:rPr lang="ko-KR" altLang="en-US" dirty="0"/>
              <a:t>는 사용자의 계정</a:t>
            </a:r>
            <a:r>
              <a:rPr lang="en-US" altLang="ko-KR" dirty="0"/>
              <a:t>, </a:t>
            </a:r>
            <a:r>
              <a:rPr lang="ko-KR" altLang="en-US" dirty="0"/>
              <a:t>암호</a:t>
            </a:r>
            <a:r>
              <a:rPr lang="en-US" altLang="ko-KR" dirty="0"/>
              <a:t>, </a:t>
            </a:r>
            <a:r>
              <a:rPr lang="ko-KR" altLang="en-US" dirty="0"/>
              <a:t>그 밖의 </a:t>
            </a:r>
            <a:r>
              <a:rPr lang="en-US" altLang="ko-KR" dirty="0"/>
              <a:t>IP </a:t>
            </a:r>
            <a:r>
              <a:rPr lang="ko-KR" altLang="en-US" dirty="0"/>
              <a:t>주소</a:t>
            </a:r>
            <a:r>
              <a:rPr lang="en-US" altLang="ko-KR" dirty="0"/>
              <a:t>, timestamp </a:t>
            </a:r>
            <a:r>
              <a:rPr lang="ko-KR" altLang="en-US" dirty="0"/>
              <a:t>등의 여러 파라미터들을 조합하여 생성할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09B588-8E4D-4B5D-889E-406D71D7DA17}"/>
              </a:ext>
            </a:extLst>
          </p:cNvPr>
          <p:cNvSpPr txBox="1"/>
          <p:nvPr/>
        </p:nvSpPr>
        <p:spPr>
          <a:xfrm>
            <a:off x="4929530" y="1329037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Session ? 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0B3490-AD9D-4E97-B644-184421B0B9D8}"/>
              </a:ext>
            </a:extLst>
          </p:cNvPr>
          <p:cNvSpPr txBox="1"/>
          <p:nvPr/>
        </p:nvSpPr>
        <p:spPr>
          <a:xfrm>
            <a:off x="4908935" y="1951672"/>
            <a:ext cx="6681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서버 메모리에 저장되는 정보</a:t>
            </a:r>
            <a:r>
              <a:rPr lang="en-US" altLang="ko-KR" dirty="0"/>
              <a:t>. </a:t>
            </a:r>
            <a:r>
              <a:rPr lang="ko-KR" altLang="en-US" dirty="0"/>
              <a:t>서버에 저장되기 때문에 쿠키와는 달리 사용자 정보가 노출되지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26" name="Picture 2" descr="https://mblogthumb-phinf.pstatic.net/20140520_151/robinnw_1400564460558RjIHE_PNG/session.png?type=w2">
            <a:extLst>
              <a:ext uri="{FF2B5EF4-FFF2-40B4-BE49-F238E27FC236}">
                <a16:creationId xmlns:a16="http://schemas.microsoft.com/office/drawing/2014/main" id="{CB2E25E9-81F6-4FF7-B14F-CCB9B962A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598003"/>
            <a:ext cx="4389295" cy="2384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050" y="242392"/>
            <a:ext cx="536255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58570" algn="l"/>
              </a:tabLst>
            </a:pPr>
            <a:r>
              <a:rPr sz="4400" spc="-90" dirty="0" err="1"/>
              <a:t>개</a:t>
            </a:r>
            <a:r>
              <a:rPr sz="4400" spc="-85" dirty="0" err="1"/>
              <a:t>요</a:t>
            </a:r>
            <a:r>
              <a:rPr lang="ko-KR" altLang="en-US" sz="4400" dirty="0"/>
              <a:t>	</a:t>
            </a:r>
            <a:r>
              <a:rPr lang="ko-KR" altLang="en-US" spc="100" dirty="0"/>
              <a:t>세션 </a:t>
            </a:r>
            <a:r>
              <a:rPr lang="ko-KR" altLang="en-US" spc="100" dirty="0" err="1"/>
              <a:t>하이재킹</a:t>
            </a:r>
            <a:r>
              <a:rPr lang="en-US" altLang="ko-KR" spc="100" dirty="0"/>
              <a:t>?</a:t>
            </a:r>
            <a:endParaRPr sz="2800" dirty="0"/>
          </a:p>
        </p:txBody>
      </p:sp>
      <p:sp>
        <p:nvSpPr>
          <p:cNvPr id="5" name="object 5"/>
          <p:cNvSpPr txBox="1"/>
          <p:nvPr/>
        </p:nvSpPr>
        <p:spPr>
          <a:xfrm>
            <a:off x="1905000" y="5458044"/>
            <a:ext cx="80772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4000" spc="295" dirty="0">
                <a:latin typeface="Noto Sans CJK JP Regular"/>
                <a:cs typeface="Noto Sans CJK JP Regular"/>
              </a:rPr>
              <a:t>세션 </a:t>
            </a:r>
            <a:r>
              <a:rPr lang="ko-KR" altLang="en-US" sz="4000" spc="295" dirty="0" err="1">
                <a:latin typeface="Noto Sans CJK JP Regular"/>
                <a:cs typeface="Noto Sans CJK JP Regular"/>
              </a:rPr>
              <a:t>하이재킹</a:t>
            </a:r>
            <a:r>
              <a:rPr lang="en-US" altLang="ko-KR" sz="4000" spc="295" dirty="0">
                <a:latin typeface="Noto Sans CJK JP Regular"/>
                <a:cs typeface="Noto Sans CJK JP Regular"/>
              </a:rPr>
              <a:t>(Session Hijacking)</a:t>
            </a:r>
            <a:endParaRPr sz="4000" dirty="0">
              <a:latin typeface="Noto Sans CJK JP Regular"/>
              <a:cs typeface="Noto Sans CJK JP Regular"/>
            </a:endParaRPr>
          </a:p>
        </p:txBody>
      </p:sp>
      <p:pic>
        <p:nvPicPr>
          <p:cNvPr id="2049" name="_x514252168" descr="EMB00001ef05d4c">
            <a:extLst>
              <a:ext uri="{FF2B5EF4-FFF2-40B4-BE49-F238E27FC236}">
                <a16:creationId xmlns:a16="http://schemas.microsoft.com/office/drawing/2014/main" id="{FBEC746D-C31A-49C5-AA26-2D1803C2D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219" y="1244884"/>
            <a:ext cx="2982761" cy="3884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049" y="242392"/>
            <a:ext cx="5400675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58570" algn="l"/>
              </a:tabLst>
            </a:pPr>
            <a:r>
              <a:rPr sz="4400" spc="-85" dirty="0"/>
              <a:t>개요	</a:t>
            </a:r>
            <a:r>
              <a:rPr lang="ko-KR" altLang="en-US" sz="2800" spc="225" dirty="0"/>
              <a:t>세션 </a:t>
            </a:r>
            <a:r>
              <a:rPr lang="ko-KR" altLang="en-US" sz="2800" spc="225" dirty="0" err="1"/>
              <a:t>하이재킹의</a:t>
            </a:r>
            <a:r>
              <a:rPr lang="ko-KR" altLang="en-US" sz="2800" spc="225" dirty="0"/>
              <a:t> 위험성</a:t>
            </a:r>
            <a:endParaRPr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E1660A-D077-4114-90F8-409D30BFD0D6}"/>
              </a:ext>
            </a:extLst>
          </p:cNvPr>
          <p:cNvSpPr txBox="1"/>
          <p:nvPr/>
        </p:nvSpPr>
        <p:spPr>
          <a:xfrm>
            <a:off x="5486400" y="2321319"/>
            <a:ext cx="577556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/>
            <a:r>
              <a:rPr lang="ko-KR" altLang="en-US" sz="2000" dirty="0">
                <a:solidFill>
                  <a:srgbClr val="FF0000"/>
                </a:solidFill>
              </a:rPr>
              <a:t>세션 </a:t>
            </a:r>
            <a:r>
              <a:rPr lang="ko-KR" altLang="en-US" sz="2000" dirty="0" err="1">
                <a:solidFill>
                  <a:srgbClr val="FF0000"/>
                </a:solidFill>
              </a:rPr>
              <a:t>하이재킹</a:t>
            </a:r>
            <a:r>
              <a:rPr lang="ko-KR" altLang="en-US" sz="2000" dirty="0" err="1"/>
              <a:t>은</a:t>
            </a:r>
            <a:r>
              <a:rPr lang="ko-KR" altLang="en-US" sz="2000" dirty="0"/>
              <a:t> 현재 연결중인 세션을 </a:t>
            </a:r>
            <a:r>
              <a:rPr lang="ko-KR" altLang="en-US" sz="2000" dirty="0" err="1"/>
              <a:t>하이재킹하기</a:t>
            </a:r>
            <a:r>
              <a:rPr lang="ko-KR" altLang="en-US" sz="2000" dirty="0"/>
              <a:t> 위한 </a:t>
            </a:r>
            <a:r>
              <a:rPr lang="ko-KR" altLang="en-US" sz="2000" dirty="0">
                <a:solidFill>
                  <a:srgbClr val="FF0000"/>
                </a:solidFill>
              </a:rPr>
              <a:t>공격</a:t>
            </a:r>
            <a:r>
              <a:rPr lang="ko-KR" altLang="en-US" sz="2000" dirty="0"/>
              <a:t> </a:t>
            </a:r>
            <a:r>
              <a:rPr lang="ko-KR" altLang="en-US" sz="2000" dirty="0">
                <a:solidFill>
                  <a:srgbClr val="FF0000"/>
                </a:solidFill>
              </a:rPr>
              <a:t>기법</a:t>
            </a:r>
            <a:r>
              <a:rPr lang="ko-KR" altLang="en-US" sz="2000" dirty="0"/>
              <a:t>이다</a:t>
            </a:r>
            <a:r>
              <a:rPr lang="en-US" altLang="ko-KR" sz="2000" dirty="0"/>
              <a:t>. </a:t>
            </a:r>
            <a:r>
              <a:rPr lang="ko-KR" altLang="en-US" sz="2000" dirty="0" err="1"/>
              <a:t>하이재킹을</a:t>
            </a:r>
            <a:r>
              <a:rPr lang="ko-KR" altLang="en-US" sz="2000" dirty="0"/>
              <a:t> 함으로써 얻어지는 가장 큰 이점은 서버로의 </a:t>
            </a:r>
            <a:r>
              <a:rPr lang="ko-KR" altLang="en-US" sz="2000" dirty="0">
                <a:solidFill>
                  <a:srgbClr val="FF0000"/>
                </a:solidFill>
              </a:rPr>
              <a:t>접근</a:t>
            </a:r>
            <a:r>
              <a:rPr lang="ko-KR" altLang="en-US" sz="2000" dirty="0"/>
              <a:t> </a:t>
            </a:r>
            <a:r>
              <a:rPr lang="ko-KR" altLang="en-US" sz="2000" dirty="0">
                <a:solidFill>
                  <a:srgbClr val="FF0000"/>
                </a:solidFill>
              </a:rPr>
              <a:t>권한</a:t>
            </a:r>
            <a:r>
              <a:rPr lang="ko-KR" altLang="en-US" sz="2000" dirty="0"/>
              <a:t>을 얻기 위한 </a:t>
            </a:r>
            <a:r>
              <a:rPr lang="en-US" altLang="ko-KR" sz="2000" dirty="0"/>
              <a:t>ID</a:t>
            </a:r>
            <a:r>
              <a:rPr lang="ko-KR" altLang="en-US" sz="2000" dirty="0"/>
              <a:t>와 패스워드를 사용하는 </a:t>
            </a:r>
            <a:r>
              <a:rPr lang="ko-KR" altLang="en-US" sz="2000" dirty="0">
                <a:solidFill>
                  <a:srgbClr val="FF0000"/>
                </a:solidFill>
              </a:rPr>
              <a:t>인증 절차를 건너뛸 수 있다</a:t>
            </a:r>
            <a:r>
              <a:rPr lang="ko-KR" altLang="en-US" sz="2000" dirty="0"/>
              <a:t>는 것이다</a:t>
            </a:r>
            <a:r>
              <a:rPr lang="en-US" altLang="ko-KR" sz="2000" dirty="0"/>
              <a:t>.</a:t>
            </a:r>
          </a:p>
          <a:p>
            <a:pPr lvl="0" fontAlgn="base"/>
            <a:endParaRPr lang="en-US" altLang="ko-KR" sz="2000" dirty="0"/>
          </a:p>
          <a:p>
            <a:pPr lvl="0" fontAlgn="base"/>
            <a:r>
              <a:rPr lang="ko-KR" altLang="en-US" sz="2000" dirty="0"/>
              <a:t>세션 </a:t>
            </a:r>
            <a:r>
              <a:rPr lang="ko-KR" altLang="en-US" sz="2000" dirty="0" err="1"/>
              <a:t>하이재킹이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스니핑과</a:t>
            </a:r>
            <a:r>
              <a:rPr lang="ko-KR" altLang="en-US" sz="2000" dirty="0"/>
              <a:t> 다른 점은 공격자가 실제 클라이언트의 </a:t>
            </a:r>
            <a:r>
              <a:rPr lang="ko-KR" altLang="en-US" sz="2000" dirty="0">
                <a:solidFill>
                  <a:srgbClr val="FF0000"/>
                </a:solidFill>
              </a:rPr>
              <a:t>인터페이스를 획득</a:t>
            </a:r>
            <a:r>
              <a:rPr lang="ko-KR" altLang="en-US" sz="2000" dirty="0"/>
              <a:t>함으로써 명령의 실행이 가능하다는 것이다</a:t>
            </a:r>
            <a:r>
              <a:rPr lang="en-US" altLang="ko-KR" sz="2000" dirty="0"/>
              <a:t>. </a:t>
            </a:r>
            <a:r>
              <a:rPr lang="ko-KR" altLang="en-US" sz="2000" dirty="0"/>
              <a:t>그런 이유로 세션 </a:t>
            </a:r>
            <a:r>
              <a:rPr lang="ko-KR" altLang="en-US" sz="2000" dirty="0" err="1"/>
              <a:t>하이재킹은</a:t>
            </a:r>
            <a:r>
              <a:rPr lang="ko-KR" altLang="en-US" sz="2000" dirty="0"/>
              <a:t> </a:t>
            </a:r>
            <a:r>
              <a:rPr lang="ko-KR" altLang="en-US" sz="2000" dirty="0">
                <a:solidFill>
                  <a:srgbClr val="FF0000"/>
                </a:solidFill>
              </a:rPr>
              <a:t>적극적인 공격</a:t>
            </a:r>
            <a:r>
              <a:rPr lang="ko-KR" altLang="en-US" sz="2000" dirty="0"/>
              <a:t>이라고 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3074" name="Picture 2" descr="session idì ëí ì´ë¯¸ì§ ê²ìê²°ê³¼">
            <a:extLst>
              <a:ext uri="{FF2B5EF4-FFF2-40B4-BE49-F238E27FC236}">
                <a16:creationId xmlns:a16="http://schemas.microsoft.com/office/drawing/2014/main" id="{93C9D91B-E46C-4371-858C-FA3A702B4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10832"/>
            <a:ext cx="4181475" cy="479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7699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050" y="242392"/>
            <a:ext cx="741995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58570" algn="l"/>
              </a:tabLst>
            </a:pPr>
            <a:r>
              <a:rPr sz="4400" spc="-85" dirty="0"/>
              <a:t>개요	</a:t>
            </a:r>
            <a:r>
              <a:rPr lang="ko-KR" altLang="en-US" spc="100" dirty="0"/>
              <a:t>세션 </a:t>
            </a:r>
            <a:r>
              <a:rPr lang="ko-KR" altLang="en-US" spc="100" dirty="0" err="1"/>
              <a:t>하이재킹</a:t>
            </a:r>
            <a:r>
              <a:rPr lang="ko-KR" altLang="en-US" sz="2800" spc="100" dirty="0" err="1"/>
              <a:t>의</a:t>
            </a:r>
            <a:r>
              <a:rPr lang="ko-KR" altLang="en-US" sz="2800" spc="100" dirty="0"/>
              <a:t> 원리와 대처방법</a:t>
            </a:r>
            <a:endParaRPr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34468E-64FE-4D11-B749-0F70977A6454}"/>
              </a:ext>
            </a:extLst>
          </p:cNvPr>
          <p:cNvSpPr txBox="1"/>
          <p:nvPr/>
        </p:nvSpPr>
        <p:spPr>
          <a:xfrm>
            <a:off x="6172200" y="3015218"/>
            <a:ext cx="5638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정상적인 접속이 유지되기 위해서는 서버와 클라이언트가 서로의 시퀀스 넘버를 올바르게 알고 있어야 하며</a:t>
            </a:r>
            <a:r>
              <a:rPr lang="en-US" altLang="ko-KR" dirty="0"/>
              <a:t>, </a:t>
            </a:r>
            <a:r>
              <a:rPr lang="ko-KR" altLang="en-US" dirty="0"/>
              <a:t>이러한 상태를 동기화 상태라고 한다</a:t>
            </a:r>
            <a:r>
              <a:rPr lang="en-US" altLang="ko-KR" dirty="0"/>
              <a:t>. </a:t>
            </a:r>
            <a:r>
              <a:rPr lang="ko-KR" altLang="en-US" dirty="0"/>
              <a:t>동기화 상태가 되면 다음과 같은 상태가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Client_My_Seq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 err="1"/>
              <a:t>Server_Client_Seq</a:t>
            </a:r>
            <a:endParaRPr lang="en-US" altLang="ko-KR" dirty="0"/>
          </a:p>
          <a:p>
            <a:r>
              <a:rPr lang="en-US" altLang="ko-KR" dirty="0" err="1"/>
              <a:t>Server_My_Seq</a:t>
            </a:r>
            <a:r>
              <a:rPr lang="en-US" altLang="ko-KR" dirty="0"/>
              <a:t> = Client _</a:t>
            </a:r>
            <a:r>
              <a:rPr lang="en-US" altLang="ko-KR" dirty="0" err="1"/>
              <a:t>Server_Seq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5DBE5F-0C0A-4086-B7E3-BB7C1CF765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581373"/>
            <a:ext cx="5559889" cy="301916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050" y="242392"/>
            <a:ext cx="741995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58570" algn="l"/>
              </a:tabLst>
            </a:pPr>
            <a:r>
              <a:rPr sz="4400" spc="-85" dirty="0"/>
              <a:t>개요	</a:t>
            </a:r>
            <a:r>
              <a:rPr lang="ko-KR" altLang="en-US" spc="100" dirty="0"/>
              <a:t> 세션 </a:t>
            </a:r>
            <a:r>
              <a:rPr lang="ko-KR" altLang="en-US" spc="100" dirty="0" err="1"/>
              <a:t>하이재킹의</a:t>
            </a:r>
            <a:r>
              <a:rPr lang="ko-KR" altLang="en-US" spc="100" dirty="0"/>
              <a:t> 원리와 대처방법</a:t>
            </a:r>
            <a:endParaRPr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34468E-64FE-4D11-B749-0F70977A6454}"/>
              </a:ext>
            </a:extLst>
          </p:cNvPr>
          <p:cNvSpPr txBox="1"/>
          <p:nvPr/>
        </p:nvSpPr>
        <p:spPr>
          <a:xfrm>
            <a:off x="3009899" y="4670766"/>
            <a:ext cx="617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세션 </a:t>
            </a:r>
            <a:r>
              <a:rPr lang="ko-KR" altLang="en-US" dirty="0" err="1">
                <a:solidFill>
                  <a:srgbClr val="FF0000"/>
                </a:solidFill>
              </a:rPr>
              <a:t>하이재킹</a:t>
            </a:r>
            <a:r>
              <a:rPr lang="ko-KR" altLang="en-US" dirty="0" err="1"/>
              <a:t>은</a:t>
            </a:r>
            <a:r>
              <a:rPr lang="ko-KR" altLang="en-US" dirty="0"/>
              <a:t> 위의 상태를 무너뜨리는 것에서 시작한다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rgbClr val="FF0000"/>
                </a:solidFill>
              </a:rPr>
              <a:t>서버와 클라이언트를 비동기화 상태</a:t>
            </a:r>
            <a:r>
              <a:rPr lang="ko-KR" altLang="en-US" dirty="0"/>
              <a:t>로 만들어야 한다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5DBE5F-0C0A-4086-B7E3-BB7C1CF765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211" y="1263904"/>
            <a:ext cx="3941577" cy="2140382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CBB8C5E-F95C-472D-928F-BD65E913BDB8}"/>
              </a:ext>
            </a:extLst>
          </p:cNvPr>
          <p:cNvSpPr/>
          <p:nvPr/>
        </p:nvSpPr>
        <p:spPr>
          <a:xfrm>
            <a:off x="4190999" y="3447538"/>
            <a:ext cx="381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Client_My_Seq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 err="1"/>
              <a:t>Server_Client_Seq</a:t>
            </a:r>
            <a:endParaRPr lang="en-US" altLang="ko-KR" dirty="0"/>
          </a:p>
          <a:p>
            <a:r>
              <a:rPr lang="en-US" altLang="ko-KR" dirty="0" err="1"/>
              <a:t>Server_My_Seq</a:t>
            </a:r>
            <a:r>
              <a:rPr lang="en-US" altLang="ko-KR" dirty="0"/>
              <a:t> = Client _</a:t>
            </a:r>
            <a:r>
              <a:rPr lang="en-US" altLang="ko-KR" dirty="0" err="1"/>
              <a:t>Server_Seq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40396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050" y="242392"/>
            <a:ext cx="741995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58570" algn="l"/>
              </a:tabLst>
            </a:pPr>
            <a:r>
              <a:rPr sz="4400" spc="-85" dirty="0"/>
              <a:t>개요	</a:t>
            </a:r>
            <a:r>
              <a:rPr lang="ko-KR" altLang="en-US" spc="100" dirty="0"/>
              <a:t> 세션 </a:t>
            </a:r>
            <a:r>
              <a:rPr lang="ko-KR" altLang="en-US" spc="100" dirty="0" err="1"/>
              <a:t>하이재킹의</a:t>
            </a:r>
            <a:r>
              <a:rPr lang="ko-KR" altLang="en-US" spc="100" dirty="0"/>
              <a:t> 원리와 대처방법</a:t>
            </a:r>
            <a:endParaRPr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34468E-64FE-4D11-B749-0F70977A6454}"/>
              </a:ext>
            </a:extLst>
          </p:cNvPr>
          <p:cNvSpPr txBox="1"/>
          <p:nvPr/>
        </p:nvSpPr>
        <p:spPr>
          <a:xfrm>
            <a:off x="4171950" y="1752600"/>
            <a:ext cx="384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비동기화 상태로 만드는 방법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ko-KR" altLang="en-US" dirty="0">
                <a:solidFill>
                  <a:srgbClr val="FF0000"/>
                </a:solidFill>
              </a:rPr>
              <a:t>가지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44FAC9-E7E7-4E37-B861-3190D3CC4F5B}"/>
              </a:ext>
            </a:extLst>
          </p:cNvPr>
          <p:cNvSpPr txBox="1"/>
          <p:nvPr/>
        </p:nvSpPr>
        <p:spPr>
          <a:xfrm>
            <a:off x="3371850" y="2505670"/>
            <a:ext cx="5448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서버에서 초기 설정 단계의 접속을 끊고 다른 일련번호로 새로운 접속을 생성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대량의 널</a:t>
            </a:r>
            <a:r>
              <a:rPr lang="en-US" altLang="ko-KR" dirty="0"/>
              <a:t>(null) </a:t>
            </a:r>
            <a:r>
              <a:rPr lang="ko-KR" altLang="en-US" dirty="0"/>
              <a:t>데이터를 보내 비동기화 시키는 것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36450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050" y="242392"/>
            <a:ext cx="741995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58570" algn="l"/>
              </a:tabLst>
            </a:pPr>
            <a:r>
              <a:rPr sz="4400" spc="-85" dirty="0"/>
              <a:t>개요	</a:t>
            </a:r>
            <a:r>
              <a:rPr lang="ko-KR" altLang="en-US" spc="100" dirty="0"/>
              <a:t> 세션 </a:t>
            </a:r>
            <a:r>
              <a:rPr lang="ko-KR" altLang="en-US" spc="100" dirty="0" err="1"/>
              <a:t>하이재킹의</a:t>
            </a:r>
            <a:r>
              <a:rPr lang="ko-KR" altLang="en-US" spc="100" dirty="0"/>
              <a:t> 원리와 대처방법</a:t>
            </a:r>
            <a:endParaRPr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34468E-64FE-4D11-B749-0F70977A6454}"/>
              </a:ext>
            </a:extLst>
          </p:cNvPr>
          <p:cNvSpPr txBox="1"/>
          <p:nvPr/>
        </p:nvSpPr>
        <p:spPr>
          <a:xfrm>
            <a:off x="4171950" y="1752600"/>
            <a:ext cx="384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비동기화 상태로 만드는 방법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ko-KR" altLang="en-US" dirty="0">
                <a:solidFill>
                  <a:srgbClr val="FF0000"/>
                </a:solidFill>
              </a:rPr>
              <a:t>가지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44FAC9-E7E7-4E37-B861-3190D3CC4F5B}"/>
              </a:ext>
            </a:extLst>
          </p:cNvPr>
          <p:cNvSpPr txBox="1"/>
          <p:nvPr/>
        </p:nvSpPr>
        <p:spPr>
          <a:xfrm>
            <a:off x="1395425" y="2590800"/>
            <a:ext cx="94011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Client -&gt; Server</a:t>
            </a:r>
            <a:r>
              <a:rPr lang="ko-KR" altLang="en-US" dirty="0"/>
              <a:t>가 통신하고 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통신을 </a:t>
            </a:r>
            <a:r>
              <a:rPr lang="ko-KR" altLang="en-US" dirty="0" err="1"/>
              <a:t>스니핑하다가</a:t>
            </a:r>
            <a:r>
              <a:rPr lang="ko-KR" altLang="en-US" dirty="0"/>
              <a:t> </a:t>
            </a:r>
            <a:r>
              <a:rPr lang="en-US" altLang="ko-KR" dirty="0"/>
              <a:t>RST</a:t>
            </a:r>
            <a:r>
              <a:rPr lang="ko-KR" altLang="en-US" dirty="0"/>
              <a:t>패킷을 생성하여 서버에게 보낸다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서버가 잠시 </a:t>
            </a:r>
            <a:r>
              <a:rPr lang="en-US" altLang="ko-KR" dirty="0"/>
              <a:t>Closed </a:t>
            </a:r>
            <a:r>
              <a:rPr lang="ko-KR" altLang="en-US" dirty="0"/>
              <a:t>상태</a:t>
            </a:r>
            <a:r>
              <a:rPr lang="en-US" altLang="ko-KR" dirty="0"/>
              <a:t>, </a:t>
            </a:r>
            <a:r>
              <a:rPr lang="ko-KR" altLang="en-US" dirty="0"/>
              <a:t>클라이언트는 </a:t>
            </a:r>
            <a:r>
              <a:rPr lang="en-US" altLang="ko-KR" dirty="0"/>
              <a:t>Established </a:t>
            </a:r>
            <a:r>
              <a:rPr lang="ko-KR" altLang="en-US" dirty="0"/>
              <a:t>상태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이때 해커는 새로운 시퀀스 넘버를 서버로 보내서 서버와 해커사이에 세션을 성립시킨다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해커는 클라이언트가 서버와 통신하던 시퀀스 넘버도 알고 있으므로 그것을 이용해서 클라이언트 </a:t>
            </a:r>
            <a:r>
              <a:rPr lang="en-US" altLang="ko-KR" dirty="0"/>
              <a:t>-&gt; </a:t>
            </a:r>
            <a:r>
              <a:rPr lang="ko-KR" altLang="en-US" dirty="0"/>
              <a:t>서버로 보내는 데이터를 중간에 가로채고</a:t>
            </a:r>
            <a:r>
              <a:rPr lang="en-US" altLang="ko-KR" dirty="0"/>
              <a:t>, </a:t>
            </a:r>
            <a:r>
              <a:rPr lang="ko-KR" altLang="en-US" dirty="0"/>
              <a:t>해커와 서버도 세션이 열려 있으므로</a:t>
            </a:r>
            <a:r>
              <a:rPr lang="en-US" altLang="ko-KR" dirty="0"/>
              <a:t>, </a:t>
            </a:r>
            <a:r>
              <a:rPr lang="ko-KR" altLang="en-US" dirty="0"/>
              <a:t>가로챈 데이터를 살펴본 후 서버에게 보내준다</a:t>
            </a:r>
            <a:r>
              <a:rPr lang="en-US" altLang="ko-KR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CD3E36-D9E1-4367-9C31-800E67AB0B19}"/>
              </a:ext>
            </a:extLst>
          </p:cNvPr>
          <p:cNvSpPr txBox="1"/>
          <p:nvPr/>
        </p:nvSpPr>
        <p:spPr>
          <a:xfrm>
            <a:off x="76200" y="6019800"/>
            <a:ext cx="5448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RST </a:t>
            </a:r>
            <a:r>
              <a:rPr lang="ko-KR" altLang="en-US" dirty="0"/>
              <a:t>패킷이란</a:t>
            </a:r>
            <a:r>
              <a:rPr lang="en-US" altLang="ko-KR" dirty="0"/>
              <a:t>?</a:t>
            </a:r>
            <a:endParaRPr lang="en-US" altLang="ko-KR" sz="1400" dirty="0"/>
          </a:p>
          <a:p>
            <a:r>
              <a:rPr lang="en-US" altLang="ko-KR" sz="1400" dirty="0"/>
              <a:t>TCP reset</a:t>
            </a:r>
            <a:r>
              <a:rPr lang="ko-KR" altLang="en-US" sz="1400" dirty="0"/>
              <a:t>을 적용시켜 세션을 </a:t>
            </a:r>
            <a:r>
              <a:rPr lang="ko-KR" altLang="en-US" sz="1400" dirty="0" err="1"/>
              <a:t>끊기위해</a:t>
            </a:r>
            <a:r>
              <a:rPr lang="ko-KR" altLang="en-US" sz="1400" dirty="0"/>
              <a:t> 사용되는 패킷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318191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</TotalTime>
  <Words>403</Words>
  <Application>Microsoft Office PowerPoint</Application>
  <PresentationFormat>와이드스크린</PresentationFormat>
  <Paragraphs>70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Noto Sans CJK JP Regular</vt:lpstr>
      <vt:lpstr>맑은 고딕</vt:lpstr>
      <vt:lpstr>Arial</vt:lpstr>
      <vt:lpstr>Calibri</vt:lpstr>
      <vt:lpstr>Times New Roman</vt:lpstr>
      <vt:lpstr>Office Theme</vt:lpstr>
      <vt:lpstr>Web Hacking Tutorial  세션을 이용한 개인 정보 해킹과 세션 보안의 중요성</vt:lpstr>
      <vt:lpstr>CONTENT</vt:lpstr>
      <vt:lpstr>개요 세션 하이재킹?</vt:lpstr>
      <vt:lpstr>개요 세션 하이재킹?</vt:lpstr>
      <vt:lpstr>개요 세션 하이재킹의 위험성</vt:lpstr>
      <vt:lpstr>개요 세션 하이재킹의 원리와 대처방법</vt:lpstr>
      <vt:lpstr>개요  세션 하이재킹의 원리와 대처방법</vt:lpstr>
      <vt:lpstr>개요  세션 하이재킹의 원리와 대처방법</vt:lpstr>
      <vt:lpstr>개요  세션 하이재킹의 원리와 대처방법</vt:lpstr>
      <vt:lpstr>실습 세션 관리와 개인 정보 출력</vt:lpstr>
      <vt:lpstr>실습 세션 관리와 개인 정보 출력</vt:lpstr>
      <vt:lpstr>실습 세션 관리와 개인 정보 출력</vt:lpstr>
      <vt:lpstr>실습 세션 관리와 개인 정보 출력</vt:lpstr>
      <vt:lpstr>실습 세션 관리와 개인 정보 출력</vt:lpstr>
      <vt:lpstr>실습 세션을 이용한 개인 정보 해킹과 세션 보안의 중요성</vt:lpstr>
      <vt:lpstr>실습 세션을 이용한 개인 정보 해킹과 세션 보안의 중요성</vt:lpstr>
      <vt:lpstr>실습 세션을 이용한 개인 정보 해킹과 세션 보안의 중요성</vt:lpstr>
      <vt:lpstr>실습 세션을 이용한 개인 정보 해킹과 세션 보안의 중요성</vt:lpstr>
      <vt:lpstr>실습 세션을 이용한 개인 정보 해킹과 세션 보안의 중요성</vt:lpstr>
      <vt:lpstr>실습 세션을 이용한 개인 정보 해킹과 세션 보안의 중요성</vt:lpstr>
      <vt:lpstr>실습 세션을 이용한 개인 정보 해킹과 세션 보안의 중요성</vt:lpstr>
      <vt:lpstr>실습 세션을 이용한 개인 정보 해킹과 세션 보안의 중요성</vt:lpstr>
      <vt:lpstr>실습 세션을 이용한 개인 정보 해킹과 세션 보안의 중요성</vt:lpstr>
      <vt:lpstr>실습 세션을 이용한 개인 정보 해킹과 세션 보안의 중요성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김규완</dc:creator>
  <cp:lastModifiedBy>우규 손</cp:lastModifiedBy>
  <cp:revision>66</cp:revision>
  <dcterms:created xsi:type="dcterms:W3CDTF">2018-04-01T15:03:42Z</dcterms:created>
  <dcterms:modified xsi:type="dcterms:W3CDTF">2018-04-16T13:07:44Z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2018-03-27T00:00:00Z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2018-04-01T00:00:00Z</vt:filetime>
  </property>
</Properties>
</file>