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8" name="Footer Placeholder 4">
            <a:extLst>
              <a:ext uri="{FF2B5EF4-FFF2-40B4-BE49-F238E27FC236}">
                <a16:creationId xmlns:a16="http://schemas.microsoft.com/office/drawing/2014/main" id="{1442400B-B9C5-DDBD-A071-A4F9BB816DCB}"/>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32914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3710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4608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58183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170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2522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7225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674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FE9C31E1-6765-4C69-DA44-94F2E96F066B}"/>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46822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3894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3548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30/12/2022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4120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30/12/2022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972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30/12/2022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7339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6205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985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70FE10-F406-47AF-8AE1-E9BA4C7E25F2}" type="datetimeFigureOut">
              <a:rPr lang="en-GB" smtClean="0"/>
              <a:t>30/12/2022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22598557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irlinequalit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WOu1PvovAO9bthdGcy5ZFxGD9Upu8wbS?usp=shar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75893" y="742883"/>
            <a:ext cx="7766936" cy="1646302"/>
          </a:xfrm>
        </p:spPr>
        <p:txBody>
          <a:bodyPr/>
          <a:lstStyle/>
          <a:p>
            <a:pPr algn="l"/>
            <a:r>
              <a:rPr lang="en-GB" dirty="0"/>
              <a:t>Insight on </a:t>
            </a:r>
            <a:br>
              <a:rPr lang="en-GB" dirty="0"/>
            </a:br>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698171" y="2880550"/>
            <a:ext cx="5700379" cy="1096899"/>
          </a:xfrm>
        </p:spPr>
        <p:txBody>
          <a:bodyPr/>
          <a:lstStyle/>
          <a:p>
            <a:pPr algn="l"/>
            <a:r>
              <a:rPr lang="en-GB" dirty="0"/>
              <a:t>In this presentation we use web scraping to scape the latest 400 comments on British Airways from </a:t>
            </a:r>
            <a:r>
              <a:rPr lang="en-GB" dirty="0">
                <a:hlinkClick r:id="rId2"/>
              </a:rPr>
              <a:t>Skytrax</a:t>
            </a:r>
            <a:r>
              <a:rPr lang="en-GB" dirty="0"/>
              <a:t> website to gain insight on our customers’ review</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Sentiment 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746417" y="1572763"/>
            <a:ext cx="8596668" cy="1944880"/>
          </a:xfrm>
        </p:spPr>
        <p:txBody>
          <a:bodyPr>
            <a:normAutofit fontScale="92500" lnSpcReduction="20000"/>
          </a:bodyPr>
          <a:lstStyle/>
          <a:p>
            <a:r>
              <a:rPr lang="en-US" b="1" i="0" dirty="0">
                <a:solidFill>
                  <a:srgbClr val="273239"/>
                </a:solidFill>
                <a:effectLst/>
                <a:latin typeface="urw-din"/>
              </a:rPr>
              <a:t>VADER (Valence Aware Dictionary and </a:t>
            </a:r>
            <a:r>
              <a:rPr lang="en-US" b="1" i="0" dirty="0" err="1">
                <a:solidFill>
                  <a:srgbClr val="273239"/>
                </a:solidFill>
                <a:effectLst/>
                <a:latin typeface="urw-din"/>
              </a:rPr>
              <a:t>sEntiment</a:t>
            </a:r>
            <a:r>
              <a:rPr lang="en-US" b="1" i="0" dirty="0">
                <a:solidFill>
                  <a:srgbClr val="273239"/>
                </a:solidFill>
                <a:effectLst/>
                <a:latin typeface="urw-din"/>
              </a:rPr>
              <a:t> Reasoner)</a:t>
            </a:r>
            <a:r>
              <a:rPr lang="en-US" b="0" i="0" dirty="0">
                <a:solidFill>
                  <a:srgbClr val="273239"/>
                </a:solidFill>
                <a:effectLst/>
                <a:latin typeface="urw-din"/>
              </a:rPr>
              <a:t> is a lexicon and rule-based sentiment analysis tool that is specifically attuned to sentiments expressed in social media.</a:t>
            </a:r>
          </a:p>
          <a:p>
            <a:r>
              <a:rPr lang="en-US" dirty="0">
                <a:solidFill>
                  <a:srgbClr val="273239"/>
                </a:solidFill>
                <a:latin typeface="urw-din"/>
              </a:rPr>
              <a:t>In the first analyze I use Vader library in python to analyze customer’s comments.</a:t>
            </a:r>
          </a:p>
          <a:p>
            <a:r>
              <a:rPr lang="en-US" dirty="0">
                <a:solidFill>
                  <a:srgbClr val="273239"/>
                </a:solidFill>
                <a:latin typeface="urw-din"/>
              </a:rPr>
              <a:t>Vader will generate a compound score between -1(extreme negative) and 1(extreme positive) on each comments. This is the most useful metric if you want a single unidimensional measure of sentiment for a given sentence</a:t>
            </a:r>
            <a:endParaRPr lang="en-GB" dirty="0"/>
          </a:p>
        </p:txBody>
      </p:sp>
      <p:sp>
        <p:nvSpPr>
          <p:cNvPr id="6" name="TextBox 5">
            <a:extLst>
              <a:ext uri="{FF2B5EF4-FFF2-40B4-BE49-F238E27FC236}">
                <a16:creationId xmlns:a16="http://schemas.microsoft.com/office/drawing/2014/main" id="{9457AF53-EB06-8B72-319F-D1D82FFA5402}"/>
              </a:ext>
            </a:extLst>
          </p:cNvPr>
          <p:cNvSpPr txBox="1"/>
          <p:nvPr/>
        </p:nvSpPr>
        <p:spPr>
          <a:xfrm>
            <a:off x="758231" y="4178043"/>
            <a:ext cx="4702628" cy="1200329"/>
          </a:xfrm>
          <a:prstGeom prst="rect">
            <a:avLst/>
          </a:prstGeom>
          <a:noFill/>
        </p:spPr>
        <p:txBody>
          <a:bodyPr wrap="square" rtlCol="0">
            <a:spAutoFit/>
          </a:bodyPr>
          <a:lstStyle/>
          <a:p>
            <a:r>
              <a:rPr lang="en-US" dirty="0"/>
              <a:t>For the case of British Airline, I set compound score of </a:t>
            </a:r>
          </a:p>
          <a:p>
            <a:endParaRPr lang="en-US" dirty="0"/>
          </a:p>
          <a:p>
            <a:endParaRPr lang="en-US" dirty="0"/>
          </a:p>
        </p:txBody>
      </p:sp>
      <p:sp>
        <p:nvSpPr>
          <p:cNvPr id="8" name="Title 1">
            <a:extLst>
              <a:ext uri="{FF2B5EF4-FFF2-40B4-BE49-F238E27FC236}">
                <a16:creationId xmlns:a16="http://schemas.microsoft.com/office/drawing/2014/main" id="{62EB403D-F4E6-C889-8D6A-82C3D445A7D4}"/>
              </a:ext>
            </a:extLst>
          </p:cNvPr>
          <p:cNvSpPr txBox="1">
            <a:spLocks/>
          </p:cNvSpPr>
          <p:nvPr/>
        </p:nvSpPr>
        <p:spPr>
          <a:xfrm>
            <a:off x="758231" y="351764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Scoring </a:t>
            </a:r>
          </a:p>
          <a:p>
            <a:endParaRPr lang="en-GB" dirty="0"/>
          </a:p>
        </p:txBody>
      </p:sp>
      <p:sp>
        <p:nvSpPr>
          <p:cNvPr id="10" name="TextBox 9">
            <a:extLst>
              <a:ext uri="{FF2B5EF4-FFF2-40B4-BE49-F238E27FC236}">
                <a16:creationId xmlns:a16="http://schemas.microsoft.com/office/drawing/2014/main" id="{45D3F9B7-A338-BF21-69EF-FE2260D6F9BF}"/>
              </a:ext>
            </a:extLst>
          </p:cNvPr>
          <p:cNvSpPr txBox="1"/>
          <p:nvPr/>
        </p:nvSpPr>
        <p:spPr>
          <a:xfrm>
            <a:off x="758231" y="5043628"/>
            <a:ext cx="6102220" cy="1990288"/>
          </a:xfrm>
          <a:prstGeom prst="rect">
            <a:avLst/>
          </a:prstGeom>
          <a:noFill/>
        </p:spPr>
        <p:txBody>
          <a:bodyPr wrap="square">
            <a:spAutoFit/>
          </a:bodyPr>
          <a:lstStyle/>
          <a:p>
            <a:pPr marL="342900" indent="-342900">
              <a:spcBef>
                <a:spcPts val="1000"/>
              </a:spcBef>
              <a:buClr>
                <a:srgbClr val="90C226"/>
              </a:buClr>
              <a:buSzPct val="80000"/>
              <a:buFont typeface="Wingdings 3" charset="2"/>
              <a:buChar char=""/>
              <a:defRPr/>
            </a:pPr>
            <a:r>
              <a:rPr lang="en-US" dirty="0"/>
              <a:t>&gt;0.75 as positive</a:t>
            </a:r>
          </a:p>
          <a:p>
            <a:pPr marL="342900" indent="-342900">
              <a:spcBef>
                <a:spcPts val="1000"/>
              </a:spcBef>
              <a:buClr>
                <a:srgbClr val="90C226"/>
              </a:buClr>
              <a:buSzPct val="80000"/>
              <a:buFont typeface="Wingdings 3" charset="2"/>
              <a:buChar char=""/>
              <a:defRPr/>
            </a:pPr>
            <a:r>
              <a:rPr lang="en-US" dirty="0"/>
              <a:t>&lt;0.5 and &lt;0.75 as neutral</a:t>
            </a:r>
          </a:p>
          <a:p>
            <a:pPr marL="342900" indent="-342900">
              <a:spcBef>
                <a:spcPts val="1000"/>
              </a:spcBef>
              <a:buClr>
                <a:srgbClr val="90C226"/>
              </a:buClr>
              <a:buSzPct val="80000"/>
              <a:buFont typeface="Wingdings 3" charset="2"/>
              <a:buChar char=""/>
              <a:defRPr/>
            </a:pPr>
            <a:r>
              <a:rPr lang="en-US" dirty="0"/>
              <a:t>&gt;0.0and&lt;0.5 as negative</a:t>
            </a:r>
          </a:p>
          <a:p>
            <a:pPr marL="342900" indent="-342900">
              <a:spcBef>
                <a:spcPts val="1000"/>
              </a:spcBef>
              <a:buClr>
                <a:srgbClr val="90C226"/>
              </a:buClr>
              <a:buSzPct val="80000"/>
              <a:buFont typeface="Wingdings 3" charset="2"/>
              <a:buChar char=""/>
              <a:defRPr/>
            </a:pPr>
            <a:r>
              <a:rPr lang="en-US" dirty="0"/>
              <a:t>&lt;0.0 as very negative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GB"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4F506-C27F-CE74-429E-D0368E4B72C3}"/>
              </a:ext>
            </a:extLst>
          </p:cNvPr>
          <p:cNvPicPr>
            <a:picLocks noChangeAspect="1"/>
          </p:cNvPicPr>
          <p:nvPr/>
        </p:nvPicPr>
        <p:blipFill rotWithShape="1">
          <a:blip r:embed="rId2"/>
          <a:srcRect l="-106" t="1543" r="106" b="-365"/>
          <a:stretch/>
        </p:blipFill>
        <p:spPr>
          <a:xfrm>
            <a:off x="278889" y="545440"/>
            <a:ext cx="5702033" cy="5767119"/>
          </a:xfrm>
          <a:prstGeom prst="rect">
            <a:avLst/>
          </a:prstGeom>
          <a:ln>
            <a:solidFill>
              <a:schemeClr val="tx1"/>
            </a:solidFill>
          </a:ln>
        </p:spPr>
      </p:pic>
      <p:sp>
        <p:nvSpPr>
          <p:cNvPr id="3" name="TextBox 2">
            <a:extLst>
              <a:ext uri="{FF2B5EF4-FFF2-40B4-BE49-F238E27FC236}">
                <a16:creationId xmlns:a16="http://schemas.microsoft.com/office/drawing/2014/main" id="{EABD7FCD-EDF8-D491-E623-7CBFF2EA977A}"/>
              </a:ext>
            </a:extLst>
          </p:cNvPr>
          <p:cNvSpPr txBox="1"/>
          <p:nvPr/>
        </p:nvSpPr>
        <p:spPr>
          <a:xfrm>
            <a:off x="6211080" y="1222311"/>
            <a:ext cx="4733728" cy="2585323"/>
          </a:xfrm>
          <a:prstGeom prst="rect">
            <a:avLst/>
          </a:prstGeom>
          <a:noFill/>
        </p:spPr>
        <p:txBody>
          <a:bodyPr wrap="square" rtlCol="0">
            <a:spAutoFit/>
          </a:bodyPr>
          <a:lstStyle/>
          <a:p>
            <a:r>
              <a:rPr lang="en-US" dirty="0"/>
              <a:t>The diagram is the pie chart representation of sentiment analyze.</a:t>
            </a:r>
          </a:p>
          <a:p>
            <a:r>
              <a:rPr lang="en-US" dirty="0"/>
              <a:t>We can see that  52.1% of comments under the websites is either negative(8.3%) or very negative(43.8%).</a:t>
            </a:r>
          </a:p>
          <a:p>
            <a:endParaRPr lang="en-US" dirty="0"/>
          </a:p>
          <a:p>
            <a:r>
              <a:rPr lang="en-US" dirty="0"/>
              <a:t>Positive comment </a:t>
            </a:r>
            <a:r>
              <a:rPr lang="en-US"/>
              <a:t>is only 41</a:t>
            </a:r>
            <a:r>
              <a:rPr lang="en-US" dirty="0"/>
              <a:t>% which means a great amount of effort need to be exert on improving our customers’ experience</a:t>
            </a:r>
          </a:p>
        </p:txBody>
      </p:sp>
    </p:spTree>
    <p:extLst>
      <p:ext uri="{BB962C8B-B14F-4D97-AF65-F5344CB8AC3E}">
        <p14:creationId xmlns:p14="http://schemas.microsoft.com/office/powerpoint/2010/main" val="176348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0263-F6E4-AFF0-4C85-3C8E492C54EB}"/>
              </a:ext>
            </a:extLst>
          </p:cNvPr>
          <p:cNvSpPr>
            <a:spLocks noGrp="1"/>
          </p:cNvSpPr>
          <p:nvPr>
            <p:ph type="ctrTitle"/>
          </p:nvPr>
        </p:nvSpPr>
        <p:spPr>
          <a:xfrm>
            <a:off x="709126" y="634480"/>
            <a:ext cx="4431415" cy="1204999"/>
          </a:xfrm>
        </p:spPr>
        <p:txBody>
          <a:bodyPr/>
          <a:lstStyle/>
          <a:p>
            <a:pPr algn="l"/>
            <a:r>
              <a:rPr lang="en-US" dirty="0"/>
              <a:t>Word Cloud</a:t>
            </a:r>
          </a:p>
        </p:txBody>
      </p:sp>
      <p:sp>
        <p:nvSpPr>
          <p:cNvPr id="3" name="Subtitle 2">
            <a:extLst>
              <a:ext uri="{FF2B5EF4-FFF2-40B4-BE49-F238E27FC236}">
                <a16:creationId xmlns:a16="http://schemas.microsoft.com/office/drawing/2014/main" id="{40C9C52F-D370-BAEA-74EC-9836BA0D09F1}"/>
              </a:ext>
            </a:extLst>
          </p:cNvPr>
          <p:cNvSpPr>
            <a:spLocks noGrp="1"/>
          </p:cNvSpPr>
          <p:nvPr>
            <p:ph type="subTitle" idx="1"/>
          </p:nvPr>
        </p:nvSpPr>
        <p:spPr>
          <a:xfrm>
            <a:off x="620659" y="2770639"/>
            <a:ext cx="7766936" cy="1096899"/>
          </a:xfrm>
        </p:spPr>
        <p:txBody>
          <a:bodyPr/>
          <a:lstStyle/>
          <a:p>
            <a:pPr algn="l"/>
            <a:r>
              <a:rPr lang="en-US" dirty="0"/>
              <a:t>After that, a word cloud is generated using all the text in the 400 comments to visualize what is some of the common words that we need to pay attention on to improve our customers’ experience with us. </a:t>
            </a:r>
          </a:p>
        </p:txBody>
      </p:sp>
    </p:spTree>
    <p:extLst>
      <p:ext uri="{BB962C8B-B14F-4D97-AF65-F5344CB8AC3E}">
        <p14:creationId xmlns:p14="http://schemas.microsoft.com/office/powerpoint/2010/main" val="343546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2FDF-2055-308B-E393-382CA5EA6F5F}"/>
              </a:ext>
            </a:extLst>
          </p:cNvPr>
          <p:cNvSpPr>
            <a:spLocks noGrp="1"/>
          </p:cNvSpPr>
          <p:nvPr>
            <p:ph type="title"/>
          </p:nvPr>
        </p:nvSpPr>
        <p:spPr>
          <a:xfrm>
            <a:off x="5967792" y="320351"/>
            <a:ext cx="3185540" cy="1247191"/>
          </a:xfrm>
        </p:spPr>
        <p:txBody>
          <a:bodyPr/>
          <a:lstStyle/>
          <a:p>
            <a:r>
              <a:rPr lang="en-US" dirty="0"/>
              <a:t>Insight on Word Cloud</a:t>
            </a:r>
          </a:p>
        </p:txBody>
      </p:sp>
      <p:pic>
        <p:nvPicPr>
          <p:cNvPr id="4" name="Picture 3">
            <a:extLst>
              <a:ext uri="{FF2B5EF4-FFF2-40B4-BE49-F238E27FC236}">
                <a16:creationId xmlns:a16="http://schemas.microsoft.com/office/drawing/2014/main" id="{E9E21C93-63A9-8B0D-46DF-B7F328D04199}"/>
              </a:ext>
            </a:extLst>
          </p:cNvPr>
          <p:cNvPicPr>
            <a:picLocks noChangeAspect="1"/>
          </p:cNvPicPr>
          <p:nvPr/>
        </p:nvPicPr>
        <p:blipFill rotWithShape="1">
          <a:blip r:embed="rId2"/>
          <a:srcRect l="1102" t="1406" r="882" b="1074"/>
          <a:stretch/>
        </p:blipFill>
        <p:spPr>
          <a:xfrm>
            <a:off x="158620" y="814874"/>
            <a:ext cx="5542383" cy="5477069"/>
          </a:xfrm>
          <a:prstGeom prst="rect">
            <a:avLst/>
          </a:prstGeom>
          <a:ln>
            <a:solidFill>
              <a:schemeClr val="tx1"/>
            </a:solidFill>
          </a:ln>
        </p:spPr>
      </p:pic>
      <p:sp>
        <p:nvSpPr>
          <p:cNvPr id="5" name="TextBox 4">
            <a:extLst>
              <a:ext uri="{FF2B5EF4-FFF2-40B4-BE49-F238E27FC236}">
                <a16:creationId xmlns:a16="http://schemas.microsoft.com/office/drawing/2014/main" id="{4897C35E-E77C-2DD0-7CE6-D94D928DFACA}"/>
              </a:ext>
            </a:extLst>
          </p:cNvPr>
          <p:cNvSpPr txBox="1"/>
          <p:nvPr/>
        </p:nvSpPr>
        <p:spPr>
          <a:xfrm>
            <a:off x="5872065" y="1978089"/>
            <a:ext cx="4911702" cy="369332"/>
          </a:xfrm>
          <a:prstGeom prst="rect">
            <a:avLst/>
          </a:prstGeom>
          <a:noFill/>
        </p:spPr>
        <p:txBody>
          <a:bodyPr wrap="square" rtlCol="0">
            <a:spAutoFit/>
          </a:bodyPr>
          <a:lstStyle/>
          <a:p>
            <a:r>
              <a:rPr lang="en-US" dirty="0"/>
              <a:t>“Service”, “food”, “staff”, “meal”, “seat”</a:t>
            </a:r>
          </a:p>
        </p:txBody>
      </p:sp>
      <p:sp>
        <p:nvSpPr>
          <p:cNvPr id="6" name="TextBox 5">
            <a:extLst>
              <a:ext uri="{FF2B5EF4-FFF2-40B4-BE49-F238E27FC236}">
                <a16:creationId xmlns:a16="http://schemas.microsoft.com/office/drawing/2014/main" id="{740A6F36-039B-5121-09F1-4130AFB9FD13}"/>
              </a:ext>
            </a:extLst>
          </p:cNvPr>
          <p:cNvSpPr txBox="1"/>
          <p:nvPr/>
        </p:nvSpPr>
        <p:spPr>
          <a:xfrm>
            <a:off x="5872065" y="2537745"/>
            <a:ext cx="6024466" cy="3416320"/>
          </a:xfrm>
          <a:prstGeom prst="rect">
            <a:avLst/>
          </a:prstGeom>
          <a:noFill/>
        </p:spPr>
        <p:txBody>
          <a:bodyPr wrap="square" rtlCol="0">
            <a:spAutoFit/>
          </a:bodyPr>
          <a:lstStyle/>
          <a:p>
            <a:r>
              <a:rPr lang="en-US" dirty="0"/>
              <a:t>These are some of the keywords that is the most common in the 400 comments.</a:t>
            </a:r>
          </a:p>
          <a:p>
            <a:endParaRPr lang="en-US" dirty="0"/>
          </a:p>
          <a:p>
            <a:r>
              <a:rPr lang="en-US" dirty="0"/>
              <a:t>“Food” and “meal” is two of them, so I suggest that British Airways should investigate their flight meal and make some improvement on it since it is appearing frequently.</a:t>
            </a:r>
          </a:p>
          <a:p>
            <a:endParaRPr lang="en-US" dirty="0"/>
          </a:p>
          <a:p>
            <a:r>
              <a:rPr lang="en-US" dirty="0"/>
              <a:t>“Service”, “Seat” and “Staff” indicate that there is something wrong with our flights’ customer experience, we should stress more on this area to improve our company’s flight experience.</a:t>
            </a:r>
          </a:p>
        </p:txBody>
      </p:sp>
    </p:spTree>
    <p:extLst>
      <p:ext uri="{BB962C8B-B14F-4D97-AF65-F5344CB8AC3E}">
        <p14:creationId xmlns:p14="http://schemas.microsoft.com/office/powerpoint/2010/main" val="328088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EECE-5EAD-3794-F110-2C908B72321A}"/>
              </a:ext>
            </a:extLst>
          </p:cNvPr>
          <p:cNvSpPr>
            <a:spLocks noGrp="1"/>
          </p:cNvSpPr>
          <p:nvPr>
            <p:ph type="title"/>
          </p:nvPr>
        </p:nvSpPr>
        <p:spPr>
          <a:xfrm>
            <a:off x="1498428" y="2401077"/>
            <a:ext cx="8596668" cy="1320800"/>
          </a:xfrm>
        </p:spPr>
        <p:txBody>
          <a:bodyPr>
            <a:normAutofit/>
          </a:bodyPr>
          <a:lstStyle/>
          <a:p>
            <a:r>
              <a:rPr lang="en-US" sz="5400" dirty="0"/>
              <a:t>Thank You !</a:t>
            </a:r>
          </a:p>
        </p:txBody>
      </p:sp>
      <p:sp>
        <p:nvSpPr>
          <p:cNvPr id="3" name="TextBox 2">
            <a:extLst>
              <a:ext uri="{FF2B5EF4-FFF2-40B4-BE49-F238E27FC236}">
                <a16:creationId xmlns:a16="http://schemas.microsoft.com/office/drawing/2014/main" id="{EC2E319E-530A-4066-898C-A383BE28D065}"/>
              </a:ext>
            </a:extLst>
          </p:cNvPr>
          <p:cNvSpPr txBox="1"/>
          <p:nvPr/>
        </p:nvSpPr>
        <p:spPr>
          <a:xfrm>
            <a:off x="1601065" y="3517641"/>
            <a:ext cx="6264641" cy="1200329"/>
          </a:xfrm>
          <a:prstGeom prst="rect">
            <a:avLst/>
          </a:prstGeom>
          <a:noFill/>
        </p:spPr>
        <p:txBody>
          <a:bodyPr wrap="square" rtlCol="0">
            <a:spAutoFit/>
          </a:bodyPr>
          <a:lstStyle/>
          <a:p>
            <a:r>
              <a:rPr lang="en-US" dirty="0"/>
              <a:t>Link to the </a:t>
            </a:r>
            <a:r>
              <a:rPr lang="en-US" dirty="0" err="1"/>
              <a:t>jupyter</a:t>
            </a:r>
            <a:r>
              <a:rPr lang="en-US" dirty="0"/>
              <a:t> notebook:</a:t>
            </a:r>
          </a:p>
          <a:p>
            <a:r>
              <a:rPr lang="en-US" dirty="0"/>
              <a:t> </a:t>
            </a:r>
            <a:r>
              <a:rPr lang="en-US" dirty="0">
                <a:hlinkClick r:id="rId2"/>
              </a:rPr>
              <a:t>https://colab.research.google.com/drive/1WOu1PvovAO9bthdGcy5ZFxGD9Upu8wbS?usp=sharing</a:t>
            </a:r>
            <a:endParaRPr lang="en-US" dirty="0"/>
          </a:p>
        </p:txBody>
      </p:sp>
    </p:spTree>
    <p:extLst>
      <p:ext uri="{BB962C8B-B14F-4D97-AF65-F5344CB8AC3E}">
        <p14:creationId xmlns:p14="http://schemas.microsoft.com/office/powerpoint/2010/main" val="27846815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388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urw-din</vt:lpstr>
      <vt:lpstr>Arial</vt:lpstr>
      <vt:lpstr>Trebuchet MS</vt:lpstr>
      <vt:lpstr>Wingdings 3</vt:lpstr>
      <vt:lpstr>Facet</vt:lpstr>
      <vt:lpstr>Insight on  British Airways</vt:lpstr>
      <vt:lpstr>Sentiment Analysis</vt:lpstr>
      <vt:lpstr>PowerPoint Presentation</vt:lpstr>
      <vt:lpstr>Word Cloud</vt:lpstr>
      <vt:lpstr>Insight on Word Cloud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wei shanglee</cp:lastModifiedBy>
  <cp:revision>4</cp:revision>
  <dcterms:created xsi:type="dcterms:W3CDTF">2022-12-06T11:13:27Z</dcterms:created>
  <dcterms:modified xsi:type="dcterms:W3CDTF">2022-12-30T05:45:20Z</dcterms:modified>
</cp:coreProperties>
</file>