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31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198320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17565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16244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327956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424991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166372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235073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2882310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48008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207428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B70DDF-F692-406B-9D2E-9DD2A1744E13}" type="datetimeFigureOut">
              <a:rPr lang="zh-CN" altLang="en-US" smtClean="0"/>
              <a:t>2021/10/5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363142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70DDF-F692-406B-9D2E-9DD2A1744E13}" type="datetimeFigureOut">
              <a:rPr lang="zh-CN" altLang="en-US" smtClean="0"/>
              <a:t>2021/10/5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5042E-54AB-40FC-B918-EA88C8850E22}" type="slidenum">
              <a:rPr lang="zh-CN" altLang="en-US" smtClean="0"/>
              <a:t>‹#›</a:t>
            </a:fld>
            <a:endParaRPr lang="zh-CN" altLang="en-US"/>
          </a:p>
        </p:txBody>
      </p:sp>
    </p:spTree>
    <p:extLst>
      <p:ext uri="{BB962C8B-B14F-4D97-AF65-F5344CB8AC3E}">
        <p14:creationId xmlns:p14="http://schemas.microsoft.com/office/powerpoint/2010/main" val="146537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hwu@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50977"/>
            <a:ext cx="9144000" cy="1499616"/>
          </a:xfrm>
        </p:spPr>
        <p:txBody>
          <a:bodyPr>
            <a:noAutofit/>
          </a:bodyPr>
          <a:lstStyle/>
          <a:p>
            <a:r>
              <a:rPr lang="zh-CN" altLang="en-US" sz="4800" dirty="0"/>
              <a:t>程序设计实验</a:t>
            </a:r>
            <a:r>
              <a:rPr lang="zh-CN" altLang="en-US" sz="4800" dirty="0" smtClean="0"/>
              <a:t>（</a:t>
            </a:r>
            <a:r>
              <a:rPr lang="en-US" altLang="zh-CN" sz="4800" dirty="0" smtClean="0"/>
              <a:t>3</a:t>
            </a:r>
            <a:r>
              <a:rPr lang="zh-CN" altLang="en-US" sz="4800" dirty="0" smtClean="0"/>
              <a:t>）</a:t>
            </a:r>
            <a:r>
              <a:rPr lang="en-US" altLang="zh-CN" sz="4800" dirty="0"/>
              <a:t/>
            </a:r>
            <a:br>
              <a:rPr lang="en-US" altLang="zh-CN" sz="4800" dirty="0"/>
            </a:br>
            <a:r>
              <a:rPr lang="zh-CN" altLang="en-US" sz="4800" dirty="0" smtClean="0"/>
              <a:t>选择结构</a:t>
            </a:r>
            <a:endParaRPr lang="zh-CN" altLang="en-US" sz="4800" dirty="0"/>
          </a:p>
        </p:txBody>
      </p:sp>
      <p:sp>
        <p:nvSpPr>
          <p:cNvPr id="3" name="副标题 2"/>
          <p:cNvSpPr>
            <a:spLocks noGrp="1"/>
          </p:cNvSpPr>
          <p:nvPr>
            <p:ph type="subTitle" idx="1"/>
          </p:nvPr>
        </p:nvSpPr>
        <p:spPr/>
        <p:txBody>
          <a:bodyPr>
            <a:normAutofit lnSpcReduction="10000"/>
          </a:bodyPr>
          <a:lstStyle/>
          <a:p>
            <a:r>
              <a:rPr lang="zh-CN" altLang="en-US" dirty="0" smtClean="0"/>
              <a:t>吴永辉</a:t>
            </a:r>
          </a:p>
          <a:p>
            <a:r>
              <a:rPr lang="zh-CN" altLang="en-US" dirty="0" smtClean="0">
                <a:hlinkClick r:id="rId2"/>
              </a:rPr>
              <a:t>复旦大学计算机学院，上海智能信息处理重点实验室</a:t>
            </a:r>
            <a:endParaRPr lang="en-US" altLang="zh-CN" dirty="0" smtClean="0">
              <a:hlinkClick r:id="rId2"/>
            </a:endParaRPr>
          </a:p>
          <a:p>
            <a:r>
              <a:rPr lang="en-US" altLang="zh-CN" dirty="0" err="1" smtClean="0">
                <a:hlinkClick r:id="rId2"/>
              </a:rPr>
              <a:t>yhwu@fudan.edu.cn</a:t>
            </a:r>
            <a:r>
              <a:rPr lang="en-US" altLang="zh-CN" dirty="0" smtClean="0"/>
              <a:t> </a:t>
            </a:r>
          </a:p>
          <a:p>
            <a:r>
              <a:rPr lang="en-US" altLang="zh-CN" dirty="0" err="1" smtClean="0"/>
              <a:t>WeChat</a:t>
            </a:r>
            <a:r>
              <a:rPr lang="en-US" altLang="zh-CN" dirty="0" smtClean="0"/>
              <a:t> : 13817360465</a:t>
            </a:r>
            <a:endParaRPr lang="zh-CN" altLang="en-US" dirty="0"/>
          </a:p>
        </p:txBody>
      </p:sp>
    </p:spTree>
    <p:extLst>
      <p:ext uri="{BB962C8B-B14F-4D97-AF65-F5344CB8AC3E}">
        <p14:creationId xmlns:p14="http://schemas.microsoft.com/office/powerpoint/2010/main" val="231796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2.1.2 Sum</a:t>
            </a:r>
            <a:endParaRPr lang="zh-CN" altLang="en-US" dirty="0"/>
          </a:p>
        </p:txBody>
      </p:sp>
      <p:sp>
        <p:nvSpPr>
          <p:cNvPr id="3" name="内容占位符 2"/>
          <p:cNvSpPr>
            <a:spLocks noGrp="1"/>
          </p:cNvSpPr>
          <p:nvPr>
            <p:ph idx="1"/>
          </p:nvPr>
        </p:nvSpPr>
        <p:spPr>
          <a:xfrm>
            <a:off x="650240" y="1825625"/>
            <a:ext cx="10932160" cy="4351338"/>
          </a:xfrm>
        </p:spPr>
        <p:txBody>
          <a:bodyPr/>
          <a:lstStyle/>
          <a:p>
            <a:r>
              <a:rPr lang="zh-CN" altLang="zh-CN" b="1" dirty="0"/>
              <a:t>试题来源：</a:t>
            </a:r>
            <a:r>
              <a:rPr lang="en-US" altLang="zh-CN" b="1" dirty="0"/>
              <a:t>ACM 2000 Northeastern European Regional Programming Contest (test tour)</a:t>
            </a:r>
            <a:endParaRPr lang="zh-CN" altLang="zh-CN" dirty="0"/>
          </a:p>
          <a:p>
            <a:r>
              <a:rPr lang="zh-CN" altLang="zh-CN" b="1" dirty="0"/>
              <a:t>在线测试地址：</a:t>
            </a:r>
            <a:r>
              <a:rPr lang="en-US" altLang="zh-CN" b="1" dirty="0"/>
              <a:t>Ural </a:t>
            </a:r>
            <a:r>
              <a:rPr lang="en-US" altLang="zh-CN" b="1" dirty="0" smtClean="0"/>
              <a:t>1068</a:t>
            </a:r>
          </a:p>
          <a:p>
            <a:endParaRPr lang="en-US" altLang="zh-CN" b="1" dirty="0"/>
          </a:p>
          <a:p>
            <a:endParaRPr lang="en-US" altLang="zh-CN" b="1" dirty="0" smtClean="0"/>
          </a:p>
          <a:p>
            <a:endParaRPr lang="en-US" altLang="zh-CN" b="1" dirty="0"/>
          </a:p>
          <a:p>
            <a:endParaRPr lang="en-US" altLang="zh-CN" b="1" dirty="0" smtClean="0"/>
          </a:p>
          <a:p>
            <a:r>
              <a:rPr lang="en-US" altLang="zh-CN" b="1" i="1" u="sng" dirty="0">
                <a:solidFill>
                  <a:srgbClr val="FF0000"/>
                </a:solidFill>
                <a:effectLst>
                  <a:outerShdw blurRad="38100" dist="38100" dir="2700000" algn="tl">
                    <a:srgbClr val="000000">
                      <a:alpha val="43137"/>
                    </a:srgbClr>
                  </a:outerShdw>
                </a:effectLst>
              </a:rPr>
              <a:t>if else</a:t>
            </a:r>
            <a:r>
              <a:rPr lang="zh-CN" altLang="zh-CN" b="1" i="1" u="sng" dirty="0">
                <a:solidFill>
                  <a:srgbClr val="FF0000"/>
                </a:solidFill>
                <a:effectLst>
                  <a:outerShdw blurRad="38100" dist="38100" dir="2700000" algn="tl">
                    <a:srgbClr val="000000">
                      <a:alpha val="43137"/>
                    </a:srgbClr>
                  </a:outerShdw>
                </a:effectLst>
              </a:rPr>
              <a:t>选择结构实验</a:t>
            </a:r>
            <a:endParaRPr lang="zh-CN" altLang="en-US" b="1"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158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请您求出在</a:t>
            </a:r>
            <a:r>
              <a:rPr lang="en-US" altLang="zh-CN" dirty="0"/>
              <a:t>1</a:t>
            </a:r>
            <a:r>
              <a:rPr lang="zh-CN" altLang="zh-CN" dirty="0"/>
              <a:t>到</a:t>
            </a:r>
            <a:r>
              <a:rPr lang="en-US" altLang="zh-CN" i="1" dirty="0"/>
              <a:t>n</a:t>
            </a:r>
            <a:r>
              <a:rPr lang="zh-CN" altLang="zh-CN" dirty="0"/>
              <a:t>之间的所有整数的总和。</a:t>
            </a:r>
            <a:endParaRPr lang="zh-CN" altLang="en-US" dirty="0"/>
          </a:p>
        </p:txBody>
      </p:sp>
    </p:spTree>
    <p:extLst>
      <p:ext uri="{BB962C8B-B14F-4D97-AF65-F5344CB8AC3E}">
        <p14:creationId xmlns:p14="http://schemas.microsoft.com/office/powerpoint/2010/main" val="211774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输入是一个绝对值不大于</a:t>
            </a:r>
            <a:r>
              <a:rPr lang="en-US" altLang="zh-CN" dirty="0"/>
              <a:t>10000</a:t>
            </a:r>
            <a:r>
              <a:rPr lang="zh-CN" altLang="zh-CN" dirty="0"/>
              <a:t>的整数</a:t>
            </a:r>
            <a:r>
              <a:rPr lang="en-US" altLang="zh-CN" i="1" dirty="0"/>
              <a:t>n</a:t>
            </a:r>
            <a:r>
              <a:rPr lang="zh-CN" altLang="zh-CN" dirty="0"/>
              <a:t>。</a:t>
            </a:r>
          </a:p>
          <a:p>
            <a:r>
              <a:rPr lang="zh-CN" altLang="zh-CN" b="1" dirty="0"/>
              <a:t>输出</a:t>
            </a:r>
            <a:endParaRPr lang="zh-CN" altLang="zh-CN" dirty="0"/>
          </a:p>
          <a:p>
            <a:r>
              <a:rPr lang="zh-CN" altLang="zh-CN" dirty="0"/>
              <a:t>输出一个整数，是所有在</a:t>
            </a:r>
            <a:r>
              <a:rPr lang="en-US" altLang="zh-CN" dirty="0"/>
              <a:t>1</a:t>
            </a:r>
            <a:r>
              <a:rPr lang="zh-CN" altLang="zh-CN" dirty="0"/>
              <a:t>到</a:t>
            </a:r>
            <a:r>
              <a:rPr lang="en-US" altLang="zh-CN" i="1" dirty="0"/>
              <a:t>n</a:t>
            </a:r>
            <a:r>
              <a:rPr lang="zh-CN" altLang="zh-CN" dirty="0"/>
              <a:t>之间的整数的总和。</a:t>
            </a:r>
            <a:endParaRPr lang="zh-CN" altLang="en-US" dirty="0"/>
          </a:p>
        </p:txBody>
      </p:sp>
    </p:spTree>
    <p:extLst>
      <p:ext uri="{BB962C8B-B14F-4D97-AF65-F5344CB8AC3E}">
        <p14:creationId xmlns:p14="http://schemas.microsoft.com/office/powerpoint/2010/main" val="390547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487" y="2428240"/>
            <a:ext cx="10430933" cy="3129280"/>
          </a:xfrm>
        </p:spPr>
      </p:pic>
    </p:spTree>
    <p:extLst>
      <p:ext uri="{BB962C8B-B14F-4D97-AF65-F5344CB8AC3E}">
        <p14:creationId xmlns:p14="http://schemas.microsoft.com/office/powerpoint/2010/main" val="154674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5921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3041"/>
            <a:ext cx="10515600" cy="1137920"/>
          </a:xfrm>
        </p:spPr>
        <p:txBody>
          <a:bodyPr/>
          <a:lstStyle/>
          <a:p>
            <a:r>
              <a:rPr lang="zh-CN" altLang="zh-CN" dirty="0" smtClean="0"/>
              <a:t>第</a:t>
            </a:r>
            <a:r>
              <a:rPr lang="en-US" altLang="zh-CN" dirty="0" smtClean="0"/>
              <a:t>2</a:t>
            </a:r>
            <a:r>
              <a:rPr lang="zh-CN" altLang="zh-CN" dirty="0" smtClean="0"/>
              <a:t>章</a:t>
            </a:r>
            <a:r>
              <a:rPr lang="en-US" altLang="zh-CN" dirty="0" smtClean="0"/>
              <a:t>  </a:t>
            </a:r>
            <a:r>
              <a:rPr lang="zh-CN" altLang="zh-CN" dirty="0" smtClean="0"/>
              <a:t>编程基础（</a:t>
            </a:r>
            <a:r>
              <a:rPr lang="en-US" altLang="zh-CN" dirty="0" smtClean="0"/>
              <a:t>I</a:t>
            </a:r>
            <a:r>
              <a:rPr lang="zh-CN" altLang="zh-CN" dirty="0" smtClean="0"/>
              <a:t>）</a:t>
            </a:r>
            <a:endParaRPr lang="zh-CN" altLang="en-US" dirty="0"/>
          </a:p>
        </p:txBody>
      </p:sp>
      <p:sp>
        <p:nvSpPr>
          <p:cNvPr id="3" name="内容占位符 2"/>
          <p:cNvSpPr>
            <a:spLocks noGrp="1"/>
          </p:cNvSpPr>
          <p:nvPr>
            <p:ph idx="1"/>
          </p:nvPr>
        </p:nvSpPr>
        <p:spPr>
          <a:xfrm>
            <a:off x="838200" y="1330960"/>
            <a:ext cx="10515600" cy="5313680"/>
          </a:xfrm>
        </p:spPr>
        <p:txBody>
          <a:bodyPr>
            <a:normAutofit/>
          </a:bodyPr>
          <a:lstStyle/>
          <a:p>
            <a:r>
              <a:rPr lang="en-US" altLang="zh-CN" dirty="0"/>
              <a:t>1984</a:t>
            </a:r>
            <a:r>
              <a:rPr lang="zh-CN" altLang="zh-CN" dirty="0"/>
              <a:t>年图灵奖得主</a:t>
            </a:r>
            <a:r>
              <a:rPr lang="en-US" altLang="zh-CN" dirty="0"/>
              <a:t>Nicklaus Wirth</a:t>
            </a:r>
            <a:r>
              <a:rPr lang="zh-CN" altLang="zh-CN" dirty="0"/>
              <a:t>提出的著名公式“算法</a:t>
            </a:r>
            <a:r>
              <a:rPr lang="en-US" altLang="zh-CN" dirty="0"/>
              <a:t>+</a:t>
            </a:r>
            <a:r>
              <a:rPr lang="zh-CN" altLang="zh-CN" dirty="0"/>
              <a:t>数据结构</a:t>
            </a:r>
            <a:r>
              <a:rPr lang="en-US" altLang="zh-CN" dirty="0"/>
              <a:t>=</a:t>
            </a:r>
            <a:r>
              <a:rPr lang="zh-CN" altLang="zh-CN" dirty="0"/>
              <a:t>程序</a:t>
            </a:r>
            <a:r>
              <a:rPr lang="zh-CN" altLang="zh-CN" dirty="0" smtClean="0"/>
              <a:t>”</a:t>
            </a:r>
            <a:endParaRPr lang="en-US" altLang="zh-CN" dirty="0" smtClean="0"/>
          </a:p>
          <a:p>
            <a:pPr lvl="1"/>
            <a:r>
              <a:rPr lang="zh-CN" altLang="zh-CN" dirty="0" smtClean="0"/>
              <a:t>算法</a:t>
            </a:r>
            <a:r>
              <a:rPr lang="zh-CN" altLang="zh-CN" dirty="0"/>
              <a:t>是编程解决问题的</a:t>
            </a:r>
            <a:r>
              <a:rPr lang="zh-CN" altLang="zh-CN" dirty="0" smtClean="0"/>
              <a:t>方法</a:t>
            </a:r>
            <a:endParaRPr lang="en-US" altLang="zh-CN" dirty="0" smtClean="0"/>
          </a:p>
          <a:p>
            <a:pPr lvl="1"/>
            <a:r>
              <a:rPr lang="zh-CN" altLang="zh-CN" dirty="0" smtClean="0"/>
              <a:t>数据结构</a:t>
            </a:r>
            <a:r>
              <a:rPr lang="zh-CN" altLang="zh-CN" dirty="0"/>
              <a:t>是现实世界中要被处理的信息在程序中的表示</a:t>
            </a:r>
            <a:r>
              <a:rPr lang="zh-CN" altLang="zh-CN" dirty="0" smtClean="0"/>
              <a:t>形式</a:t>
            </a:r>
            <a:endParaRPr lang="en-US" altLang="zh-CN" dirty="0" smtClean="0"/>
          </a:p>
          <a:p>
            <a:r>
              <a:rPr lang="zh-CN" altLang="zh-CN" dirty="0" smtClean="0"/>
              <a:t>数据结构</a:t>
            </a:r>
            <a:endParaRPr lang="en-US" altLang="zh-CN" dirty="0" smtClean="0"/>
          </a:p>
          <a:p>
            <a:pPr lvl="1"/>
            <a:r>
              <a:rPr lang="zh-CN" altLang="zh-CN" dirty="0" smtClean="0"/>
              <a:t>基本</a:t>
            </a:r>
            <a:r>
              <a:rPr lang="zh-CN" altLang="zh-CN" dirty="0"/>
              <a:t>的数据类型整数、实数、字符</a:t>
            </a:r>
            <a:r>
              <a:rPr lang="zh-CN" altLang="zh-CN" dirty="0" smtClean="0"/>
              <a:t>，</a:t>
            </a:r>
            <a:endParaRPr lang="en-US" altLang="zh-CN" dirty="0" smtClean="0"/>
          </a:p>
          <a:p>
            <a:pPr lvl="1"/>
            <a:r>
              <a:rPr lang="zh-CN" altLang="zh-CN" dirty="0" smtClean="0"/>
              <a:t>数组</a:t>
            </a:r>
            <a:r>
              <a:rPr lang="zh-CN" altLang="zh-CN" dirty="0"/>
              <a:t>、指针、结构组成</a:t>
            </a:r>
            <a:r>
              <a:rPr lang="zh-CN" altLang="zh-CN" dirty="0" smtClean="0"/>
              <a:t>，</a:t>
            </a:r>
            <a:endParaRPr lang="en-US" altLang="zh-CN" dirty="0" smtClean="0"/>
          </a:p>
          <a:p>
            <a:r>
              <a:rPr lang="zh-CN" altLang="zh-CN" dirty="0" smtClean="0"/>
              <a:t>算法则是通过顺序结构、选择结构、循环结构和函数来实现</a:t>
            </a:r>
            <a:endParaRPr lang="en-US" altLang="zh-CN" dirty="0" smtClean="0"/>
          </a:p>
          <a:p>
            <a:pPr lvl="1"/>
            <a:r>
              <a:rPr lang="zh-CN" altLang="zh-CN" dirty="0" smtClean="0"/>
              <a:t>选择结构</a:t>
            </a:r>
            <a:endParaRPr lang="en-US" altLang="zh-CN" dirty="0" smtClean="0"/>
          </a:p>
          <a:p>
            <a:pPr lvl="2"/>
            <a:r>
              <a:rPr lang="en-US" altLang="zh-CN" dirty="0" smtClean="0"/>
              <a:t>if</a:t>
            </a:r>
            <a:r>
              <a:rPr lang="zh-CN" altLang="zh-CN" dirty="0" smtClean="0"/>
              <a:t>选择结构</a:t>
            </a:r>
            <a:r>
              <a:rPr lang="zh-CN" altLang="en-US" dirty="0" smtClean="0"/>
              <a:t>，</a:t>
            </a:r>
            <a:r>
              <a:rPr lang="en-US" altLang="zh-CN" dirty="0" smtClean="0"/>
              <a:t>switch</a:t>
            </a:r>
            <a:r>
              <a:rPr lang="zh-CN" altLang="zh-CN" dirty="0" smtClean="0"/>
              <a:t>选择结构；</a:t>
            </a:r>
            <a:endParaRPr lang="en-US" altLang="zh-CN" dirty="0" smtClean="0"/>
          </a:p>
          <a:p>
            <a:pPr lvl="1"/>
            <a:r>
              <a:rPr lang="zh-CN" altLang="zh-CN" dirty="0" smtClean="0"/>
              <a:t>循环结构</a:t>
            </a:r>
            <a:endParaRPr lang="en-US" altLang="zh-CN" dirty="0"/>
          </a:p>
          <a:p>
            <a:pPr lvl="2"/>
            <a:r>
              <a:rPr lang="en-US" altLang="zh-CN" dirty="0" smtClean="0"/>
              <a:t>while</a:t>
            </a:r>
            <a:r>
              <a:rPr lang="zh-CN" altLang="zh-CN" dirty="0" smtClean="0"/>
              <a:t>循环结构，</a:t>
            </a:r>
            <a:r>
              <a:rPr lang="en-US" altLang="zh-CN" dirty="0" smtClean="0"/>
              <a:t>do-while</a:t>
            </a:r>
            <a:r>
              <a:rPr lang="zh-CN" altLang="zh-CN" dirty="0" smtClean="0"/>
              <a:t>循环结构和</a:t>
            </a:r>
            <a:r>
              <a:rPr lang="en-US" altLang="zh-CN" dirty="0" smtClean="0"/>
              <a:t>for</a:t>
            </a:r>
            <a:r>
              <a:rPr lang="zh-CN" altLang="zh-CN" dirty="0" smtClean="0"/>
              <a:t>循环结构。</a:t>
            </a:r>
            <a:endParaRPr lang="zh-CN" altLang="en-US" dirty="0"/>
          </a:p>
        </p:txBody>
      </p:sp>
    </p:spTree>
    <p:extLst>
      <p:ext uri="{BB962C8B-B14F-4D97-AF65-F5344CB8AC3E}">
        <p14:creationId xmlns:p14="http://schemas.microsoft.com/office/powerpoint/2010/main" val="167045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zh-CN" dirty="0"/>
              <a:t>选择结构</a:t>
            </a:r>
            <a:endParaRPr lang="zh-CN" altLang="en-US" dirty="0"/>
          </a:p>
        </p:txBody>
      </p:sp>
      <p:sp>
        <p:nvSpPr>
          <p:cNvPr id="3" name="内容占位符 2"/>
          <p:cNvSpPr>
            <a:spLocks noGrp="1"/>
          </p:cNvSpPr>
          <p:nvPr>
            <p:ph idx="1"/>
          </p:nvPr>
        </p:nvSpPr>
        <p:spPr/>
        <p:txBody>
          <a:bodyPr/>
          <a:lstStyle/>
          <a:p>
            <a:r>
              <a:rPr lang="zh-CN" altLang="zh-CN" sz="3200" dirty="0"/>
              <a:t>选择</a:t>
            </a:r>
            <a:r>
              <a:rPr lang="zh-CN" altLang="zh-CN" sz="3200" dirty="0" smtClean="0"/>
              <a:t>结构</a:t>
            </a:r>
            <a:endParaRPr lang="en-US" altLang="zh-CN" sz="3200" dirty="0" smtClean="0"/>
          </a:p>
          <a:p>
            <a:pPr lvl="1"/>
            <a:r>
              <a:rPr lang="en-US" altLang="zh-CN" sz="3200" dirty="0" smtClean="0"/>
              <a:t>if</a:t>
            </a:r>
            <a:r>
              <a:rPr lang="zh-CN" altLang="zh-CN" sz="3200" dirty="0"/>
              <a:t>选择</a:t>
            </a:r>
            <a:r>
              <a:rPr lang="zh-CN" altLang="zh-CN" sz="3200" dirty="0" smtClean="0"/>
              <a:t>结构</a:t>
            </a:r>
            <a:endParaRPr lang="en-US" altLang="zh-CN" sz="3200" dirty="0" smtClean="0"/>
          </a:p>
          <a:p>
            <a:pPr lvl="1"/>
            <a:r>
              <a:rPr lang="en-US" altLang="zh-CN" sz="3200" dirty="0" smtClean="0"/>
              <a:t>switch</a:t>
            </a:r>
            <a:r>
              <a:rPr lang="zh-CN" altLang="zh-CN" sz="3200" dirty="0"/>
              <a:t>选择</a:t>
            </a:r>
            <a:r>
              <a:rPr lang="zh-CN" altLang="zh-CN" sz="3200" dirty="0" smtClean="0"/>
              <a:t>结构</a:t>
            </a:r>
            <a:endParaRPr lang="en-US" altLang="zh-CN" sz="3200" dirty="0" smtClean="0"/>
          </a:p>
          <a:p>
            <a:endParaRPr lang="zh-CN" altLang="en-US" dirty="0"/>
          </a:p>
        </p:txBody>
      </p:sp>
    </p:spTree>
    <p:extLst>
      <p:ext uri="{BB962C8B-B14F-4D97-AF65-F5344CB8AC3E}">
        <p14:creationId xmlns:p14="http://schemas.microsoft.com/office/powerpoint/2010/main" val="255493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3521"/>
            <a:ext cx="10515600" cy="782319"/>
          </a:xfrm>
        </p:spPr>
        <p:txBody>
          <a:bodyPr/>
          <a:lstStyle/>
          <a:p>
            <a:r>
              <a:rPr lang="en-US" altLang="zh-CN" dirty="0" smtClean="0"/>
              <a:t>if</a:t>
            </a:r>
            <a:r>
              <a:rPr lang="zh-CN" altLang="zh-CN" dirty="0" smtClean="0"/>
              <a:t>选择结构有三种形式</a:t>
            </a:r>
            <a:endParaRPr lang="zh-CN" altLang="en-US" dirty="0"/>
          </a:p>
        </p:txBody>
      </p:sp>
      <p:sp>
        <p:nvSpPr>
          <p:cNvPr id="3" name="内容占位符 2"/>
          <p:cNvSpPr>
            <a:spLocks noGrp="1"/>
          </p:cNvSpPr>
          <p:nvPr>
            <p:ph idx="1"/>
          </p:nvPr>
        </p:nvSpPr>
        <p:spPr>
          <a:xfrm>
            <a:off x="838200" y="1198880"/>
            <a:ext cx="10515600" cy="5374640"/>
          </a:xfrm>
        </p:spPr>
        <p:txBody>
          <a:bodyPr>
            <a:normAutofit/>
          </a:bodyPr>
          <a:lstStyle/>
          <a:p>
            <a:r>
              <a:rPr lang="zh-CN" altLang="zh-CN" sz="3200" dirty="0" smtClean="0"/>
              <a:t>单</a:t>
            </a:r>
            <a:r>
              <a:rPr lang="zh-CN" altLang="zh-CN" sz="3200" dirty="0"/>
              <a:t>分支</a:t>
            </a:r>
            <a:r>
              <a:rPr lang="en-US" altLang="zh-CN" sz="3200" dirty="0"/>
              <a:t>if</a:t>
            </a:r>
            <a:r>
              <a:rPr lang="zh-CN" altLang="zh-CN" sz="3200" dirty="0"/>
              <a:t>选择结构，例如：</a:t>
            </a:r>
          </a:p>
          <a:p>
            <a:pPr lvl="2"/>
            <a:r>
              <a:rPr lang="en-US" altLang="zh-CN" sz="2800" dirty="0"/>
              <a:t>if (score&gt;=60) </a:t>
            </a:r>
            <a:r>
              <a:rPr lang="en-US" altLang="zh-CN" sz="2800" dirty="0" err="1"/>
              <a:t>printf</a:t>
            </a:r>
            <a:r>
              <a:rPr lang="en-US" altLang="zh-CN" sz="2800" dirty="0"/>
              <a:t>(“pass”);// </a:t>
            </a:r>
            <a:r>
              <a:rPr lang="zh-CN" altLang="zh-CN" sz="2800" dirty="0"/>
              <a:t>单分支</a:t>
            </a:r>
            <a:r>
              <a:rPr lang="en-US" altLang="zh-CN" sz="2800" dirty="0"/>
              <a:t>if</a:t>
            </a:r>
            <a:r>
              <a:rPr lang="zh-CN" altLang="zh-CN" sz="2800" dirty="0"/>
              <a:t>语句</a:t>
            </a:r>
          </a:p>
          <a:p>
            <a:r>
              <a:rPr lang="en-US" altLang="zh-CN" sz="3200" dirty="0"/>
              <a:t> </a:t>
            </a:r>
            <a:r>
              <a:rPr lang="en-US" altLang="zh-CN" sz="3200" dirty="0" smtClean="0"/>
              <a:t>if </a:t>
            </a:r>
            <a:r>
              <a:rPr lang="en-US" altLang="zh-CN" sz="3200" dirty="0"/>
              <a:t>else</a:t>
            </a:r>
            <a:r>
              <a:rPr lang="zh-CN" altLang="zh-CN" sz="3200" dirty="0"/>
              <a:t>选择结构，例如：</a:t>
            </a:r>
          </a:p>
          <a:p>
            <a:pPr lvl="2"/>
            <a:r>
              <a:rPr lang="en-US" altLang="zh-CN" sz="2800" dirty="0"/>
              <a:t>if (score&gt;=60) </a:t>
            </a:r>
            <a:r>
              <a:rPr lang="en-US" altLang="zh-CN" sz="2800" dirty="0" err="1"/>
              <a:t>printf</a:t>
            </a:r>
            <a:r>
              <a:rPr lang="en-US" altLang="zh-CN" sz="2800" dirty="0"/>
              <a:t>(“pass”); </a:t>
            </a:r>
            <a:endParaRPr lang="zh-CN" altLang="zh-CN" sz="2800" dirty="0"/>
          </a:p>
          <a:p>
            <a:pPr lvl="2"/>
            <a:r>
              <a:rPr lang="en-US" altLang="zh-CN" sz="2800" dirty="0"/>
              <a:t>else </a:t>
            </a:r>
            <a:r>
              <a:rPr lang="en-US" altLang="zh-CN" sz="2800" dirty="0" err="1"/>
              <a:t>printf</a:t>
            </a:r>
            <a:r>
              <a:rPr lang="en-US" altLang="zh-CN" sz="2800" dirty="0"/>
              <a:t>(“fail”);</a:t>
            </a:r>
            <a:endParaRPr lang="zh-CN" altLang="zh-CN" sz="2800" dirty="0"/>
          </a:p>
          <a:p>
            <a:r>
              <a:rPr lang="zh-CN" altLang="zh-CN" sz="3200" dirty="0"/>
              <a:t>多分支</a:t>
            </a:r>
            <a:r>
              <a:rPr lang="en-US" altLang="zh-CN" sz="3200" dirty="0"/>
              <a:t>if else</a:t>
            </a:r>
            <a:r>
              <a:rPr lang="zh-CN" altLang="zh-CN" sz="3200" dirty="0"/>
              <a:t>选择结构，例如：</a:t>
            </a:r>
          </a:p>
          <a:p>
            <a:pPr lvl="2"/>
            <a:r>
              <a:rPr lang="en-US" altLang="zh-CN" sz="2800" dirty="0"/>
              <a:t>if (score&gt;=90) </a:t>
            </a:r>
            <a:r>
              <a:rPr lang="en-US" altLang="zh-CN" sz="2800" dirty="0" err="1"/>
              <a:t>printf</a:t>
            </a:r>
            <a:r>
              <a:rPr lang="en-US" altLang="zh-CN" sz="2800" dirty="0"/>
              <a:t>(“excellent”);//</a:t>
            </a:r>
            <a:r>
              <a:rPr lang="zh-CN" altLang="zh-CN" sz="2800" dirty="0"/>
              <a:t>多分支</a:t>
            </a:r>
            <a:r>
              <a:rPr lang="en-US" altLang="zh-CN" sz="2800" dirty="0"/>
              <a:t>if</a:t>
            </a:r>
            <a:r>
              <a:rPr lang="zh-CN" altLang="zh-CN" sz="2800" dirty="0"/>
              <a:t>语句</a:t>
            </a:r>
          </a:p>
          <a:p>
            <a:pPr lvl="2"/>
            <a:r>
              <a:rPr lang="en-US" altLang="zh-CN" sz="2800" dirty="0"/>
              <a:t>else if (score&gt;=80) </a:t>
            </a:r>
            <a:r>
              <a:rPr lang="en-US" altLang="zh-CN" sz="2800" dirty="0" err="1"/>
              <a:t>printf</a:t>
            </a:r>
            <a:r>
              <a:rPr lang="en-US" altLang="zh-CN" sz="2800" dirty="0"/>
              <a:t>(“good”);</a:t>
            </a:r>
            <a:endParaRPr lang="zh-CN" altLang="zh-CN" sz="2800" dirty="0"/>
          </a:p>
          <a:p>
            <a:pPr lvl="2"/>
            <a:r>
              <a:rPr lang="en-US" altLang="zh-CN" sz="2800" dirty="0"/>
              <a:t>else if (score&gt;=70) </a:t>
            </a:r>
            <a:r>
              <a:rPr lang="en-US" altLang="zh-CN" sz="2800" dirty="0" err="1"/>
              <a:t>printf</a:t>
            </a:r>
            <a:r>
              <a:rPr lang="en-US" altLang="zh-CN" sz="2800" dirty="0"/>
              <a:t>(“secondary”);</a:t>
            </a:r>
            <a:endParaRPr lang="zh-CN" altLang="zh-CN" sz="2800" dirty="0"/>
          </a:p>
          <a:p>
            <a:pPr lvl="2"/>
            <a:r>
              <a:rPr lang="en-US" altLang="zh-CN" sz="2800" dirty="0"/>
              <a:t>else if (score&gt;=60) </a:t>
            </a:r>
            <a:r>
              <a:rPr lang="en-US" altLang="zh-CN" sz="2800" dirty="0" err="1"/>
              <a:t>printf</a:t>
            </a:r>
            <a:r>
              <a:rPr lang="en-US" altLang="zh-CN" sz="2800" dirty="0"/>
              <a:t>(“pass”);</a:t>
            </a:r>
            <a:endParaRPr lang="zh-CN" altLang="zh-CN" sz="2800" dirty="0"/>
          </a:p>
          <a:p>
            <a:pPr lvl="2"/>
            <a:r>
              <a:rPr lang="en-US" altLang="zh-CN" sz="2800" dirty="0"/>
              <a:t>else </a:t>
            </a:r>
            <a:r>
              <a:rPr lang="en-US" altLang="zh-CN" sz="2800" dirty="0" err="1"/>
              <a:t>printf</a:t>
            </a:r>
            <a:r>
              <a:rPr lang="en-US" altLang="zh-CN" sz="2800" dirty="0"/>
              <a:t>(“fail”);</a:t>
            </a:r>
            <a:endParaRPr lang="zh-CN" altLang="zh-CN" sz="2800" dirty="0"/>
          </a:p>
          <a:p>
            <a:endParaRPr lang="zh-CN" altLang="en-US" dirty="0"/>
          </a:p>
        </p:txBody>
      </p:sp>
    </p:spTree>
    <p:extLst>
      <p:ext uri="{BB962C8B-B14F-4D97-AF65-F5344CB8AC3E}">
        <p14:creationId xmlns:p14="http://schemas.microsoft.com/office/powerpoint/2010/main" val="23150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2.1.1 Accurate Movement</a:t>
            </a:r>
            <a:endParaRPr lang="zh-CN" altLang="en-US" dirty="0"/>
          </a:p>
        </p:txBody>
      </p:sp>
      <p:sp>
        <p:nvSpPr>
          <p:cNvPr id="3" name="内容占位符 2"/>
          <p:cNvSpPr>
            <a:spLocks noGrp="1"/>
          </p:cNvSpPr>
          <p:nvPr>
            <p:ph idx="1"/>
          </p:nvPr>
        </p:nvSpPr>
        <p:spPr/>
        <p:txBody>
          <a:bodyPr/>
          <a:lstStyle/>
          <a:p>
            <a:r>
              <a:rPr lang="zh-CN" altLang="en-US" dirty="0" smtClean="0"/>
              <a:t>试题来源：</a:t>
            </a:r>
            <a:r>
              <a:rPr lang="en-US" altLang="zh-CN" dirty="0" err="1" smtClean="0"/>
              <a:t>ICPC</a:t>
            </a:r>
            <a:r>
              <a:rPr lang="en-US" altLang="zh-CN" dirty="0" smtClean="0"/>
              <a:t> 2019-2020 North-Western Russia Regional Contest</a:t>
            </a:r>
          </a:p>
          <a:p>
            <a:r>
              <a:rPr lang="zh-CN" altLang="en-US" dirty="0" smtClean="0"/>
              <a:t>在线测试：计蒜客 </a:t>
            </a:r>
            <a:r>
              <a:rPr lang="en-US" altLang="zh-CN" dirty="0" err="1" smtClean="0"/>
              <a:t>A2270</a:t>
            </a:r>
            <a:r>
              <a:rPr lang="zh-CN" altLang="en-US" dirty="0" smtClean="0"/>
              <a:t>，</a:t>
            </a:r>
            <a:r>
              <a:rPr lang="en-US" altLang="zh-CN" dirty="0" smtClean="0"/>
              <a:t>Gym </a:t>
            </a:r>
            <a:r>
              <a:rPr lang="en-US" altLang="zh-CN" dirty="0" err="1" smtClean="0"/>
              <a:t>102411A</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b="1" i="1" u="sng" dirty="0">
                <a:solidFill>
                  <a:srgbClr val="FF0000"/>
                </a:solidFill>
                <a:effectLst>
                  <a:outerShdw blurRad="38100" dist="38100" dir="2700000" algn="tl">
                    <a:srgbClr val="000000">
                      <a:alpha val="43137"/>
                    </a:srgbClr>
                  </a:outerShdw>
                </a:effectLst>
              </a:rPr>
              <a:t>单分支</a:t>
            </a:r>
            <a:r>
              <a:rPr lang="en-US" altLang="zh-CN" b="1" i="1" u="sng" dirty="0">
                <a:solidFill>
                  <a:srgbClr val="FF0000"/>
                </a:solidFill>
                <a:effectLst>
                  <a:outerShdw blurRad="38100" dist="38100" dir="2700000" algn="tl">
                    <a:srgbClr val="000000">
                      <a:alpha val="43137"/>
                    </a:srgbClr>
                  </a:outerShdw>
                </a:effectLst>
              </a:rPr>
              <a:t>if</a:t>
            </a:r>
            <a:r>
              <a:rPr lang="zh-CN" altLang="zh-CN" b="1" i="1" u="sng" dirty="0">
                <a:solidFill>
                  <a:srgbClr val="FF0000"/>
                </a:solidFill>
                <a:effectLst>
                  <a:outerShdw blurRad="38100" dist="38100" dir="2700000" algn="tl">
                    <a:srgbClr val="000000">
                      <a:alpha val="43137"/>
                    </a:srgbClr>
                  </a:outerShdw>
                </a:effectLst>
              </a:rPr>
              <a:t>语句实验</a:t>
            </a:r>
            <a:endParaRPr lang="zh-CN" altLang="en-US" b="1"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328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1"/>
            <a:ext cx="10515600" cy="792479"/>
          </a:xfrm>
        </p:spPr>
        <p:txBody>
          <a:bodyPr/>
          <a:lstStyle/>
          <a:p>
            <a:endParaRPr lang="zh-CN" altLang="en-US" dirty="0"/>
          </a:p>
        </p:txBody>
      </p:sp>
      <p:sp>
        <p:nvSpPr>
          <p:cNvPr id="3" name="内容占位符 2"/>
          <p:cNvSpPr>
            <a:spLocks noGrp="1"/>
          </p:cNvSpPr>
          <p:nvPr>
            <p:ph idx="1"/>
          </p:nvPr>
        </p:nvSpPr>
        <p:spPr>
          <a:xfrm>
            <a:off x="838200" y="1097280"/>
            <a:ext cx="10515600" cy="5547360"/>
          </a:xfrm>
        </p:spPr>
        <p:txBody>
          <a:bodyPr>
            <a:normAutofit/>
          </a:bodyPr>
          <a:lstStyle/>
          <a:p>
            <a:r>
              <a:rPr lang="en-US" altLang="zh-CN" sz="3200" dirty="0"/>
              <a:t>Amelia</a:t>
            </a:r>
            <a:r>
              <a:rPr lang="zh-CN" altLang="zh-CN" sz="3200" dirty="0"/>
              <a:t>做了一个</a:t>
            </a:r>
            <a:r>
              <a:rPr lang="en-US" altLang="zh-CN" sz="3200" dirty="0" err="1"/>
              <a:t>2×</a:t>
            </a:r>
            <a:r>
              <a:rPr lang="en-US" altLang="zh-CN" sz="3200" i="1" dirty="0" err="1"/>
              <a:t>n</a:t>
            </a:r>
            <a:r>
              <a:rPr lang="zh-CN" altLang="zh-CN" sz="3200" dirty="0"/>
              <a:t>大小的矩形盒子，里面有两个平行的轨道，每条轨道上都有一个矩形块。短矩形块的尺寸为</a:t>
            </a:r>
            <a:r>
              <a:rPr lang="en-US" altLang="zh-CN" sz="3200" dirty="0" err="1"/>
              <a:t>1×</a:t>
            </a:r>
            <a:r>
              <a:rPr lang="en-US" altLang="zh-CN" sz="3200" i="1" dirty="0" err="1"/>
              <a:t>a</a:t>
            </a:r>
            <a:r>
              <a:rPr lang="zh-CN" altLang="zh-CN" sz="3200" dirty="0"/>
              <a:t>，长矩形块的尺寸为</a:t>
            </a:r>
            <a:r>
              <a:rPr lang="en-US" altLang="zh-CN" sz="3200" dirty="0" err="1"/>
              <a:t>1×</a:t>
            </a:r>
            <a:r>
              <a:rPr lang="en-US" altLang="zh-CN" sz="3200" i="1" dirty="0" err="1"/>
              <a:t>b</a:t>
            </a:r>
            <a:r>
              <a:rPr lang="zh-CN" altLang="zh-CN" sz="3200" dirty="0"/>
              <a:t>。长的矩形块的两端各有一个止动栏杆，短的矩形块则始终位于这两个止动栏杆之间。</a:t>
            </a:r>
          </a:p>
          <a:p>
            <a:r>
              <a:rPr lang="zh-CN" altLang="zh-CN" sz="3200" dirty="0"/>
              <a:t>只要短矩形块在长的矩形块的止动栏杆之间，矩形块就可以沿着轨道移动，一次可以移动一个矩形块。因此，在每次移动时，</a:t>
            </a:r>
            <a:r>
              <a:rPr lang="en-US" altLang="zh-CN" sz="3200" dirty="0"/>
              <a:t>Amelia</a:t>
            </a:r>
            <a:r>
              <a:rPr lang="zh-CN" altLang="zh-CN" sz="3200" dirty="0"/>
              <a:t>都会选择其中一个矩形块移动它，而另一个矩形块则保持原来的位置。最初，两个矩形块在矩形盒子的一侧对齐，</a:t>
            </a:r>
            <a:r>
              <a:rPr lang="en-US" altLang="zh-CN" sz="3200" dirty="0"/>
              <a:t>Amelia</a:t>
            </a:r>
            <a:r>
              <a:rPr lang="zh-CN" altLang="zh-CN" sz="3200" dirty="0"/>
              <a:t>希望通过尽可能少的移动次数移动两个矩形块到矩形盒子的另一侧对齐。如</a:t>
            </a:r>
            <a:r>
              <a:rPr lang="zh-CN" altLang="zh-CN" sz="3200" dirty="0" smtClean="0"/>
              <a:t>图所</a:t>
            </a:r>
            <a:r>
              <a:rPr lang="zh-CN" altLang="zh-CN" sz="3200" dirty="0"/>
              <a:t>示。要达到这一目标，</a:t>
            </a:r>
            <a:r>
              <a:rPr lang="en-US" altLang="zh-CN" sz="3200" dirty="0"/>
              <a:t>Amelia</a:t>
            </a:r>
            <a:r>
              <a:rPr lang="zh-CN" altLang="zh-CN" sz="3200" dirty="0"/>
              <a:t>最少要移动矩形块多少次？</a:t>
            </a:r>
            <a:endParaRPr lang="zh-CN" altLang="en-US" sz="3200" dirty="0"/>
          </a:p>
        </p:txBody>
      </p:sp>
    </p:spTree>
    <p:extLst>
      <p:ext uri="{BB962C8B-B14F-4D97-AF65-F5344CB8AC3E}">
        <p14:creationId xmlns:p14="http://schemas.microsoft.com/office/powerpoint/2010/main" val="121145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986" y="2297674"/>
            <a:ext cx="10374454" cy="2427520"/>
          </a:xfrm>
        </p:spPr>
      </p:pic>
    </p:spTree>
    <p:extLst>
      <p:ext uri="{BB962C8B-B14F-4D97-AF65-F5344CB8AC3E}">
        <p14:creationId xmlns:p14="http://schemas.microsoft.com/office/powerpoint/2010/main" val="356682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输入一行，给出三个整数</a:t>
            </a:r>
            <a:r>
              <a:rPr lang="en-US" altLang="zh-CN" i="1" dirty="0"/>
              <a:t>a</a:t>
            </a:r>
            <a:r>
              <a:rPr lang="zh-CN" altLang="zh-CN" dirty="0"/>
              <a:t>，</a:t>
            </a:r>
            <a:r>
              <a:rPr lang="en-US" altLang="zh-CN" i="1" dirty="0"/>
              <a:t>b</a:t>
            </a:r>
            <a:r>
              <a:rPr lang="zh-CN" altLang="zh-CN" dirty="0"/>
              <a:t>和</a:t>
            </a:r>
            <a:r>
              <a:rPr lang="en-US" altLang="zh-CN" i="1" dirty="0"/>
              <a:t>n</a:t>
            </a:r>
            <a:r>
              <a:rPr lang="zh-CN" altLang="zh-CN" dirty="0"/>
              <a:t>（</a:t>
            </a:r>
            <a:r>
              <a:rPr lang="en-US" altLang="zh-CN" dirty="0" err="1"/>
              <a:t>1≤</a:t>
            </a:r>
            <a:r>
              <a:rPr lang="en-US" altLang="zh-CN" i="1" dirty="0" err="1"/>
              <a:t>a</a:t>
            </a:r>
            <a:r>
              <a:rPr lang="en-US" altLang="zh-CN" dirty="0"/>
              <a:t>&lt;</a:t>
            </a:r>
            <a:r>
              <a:rPr lang="en-US" altLang="zh-CN" i="1" dirty="0" err="1"/>
              <a:t>b</a:t>
            </a:r>
            <a:r>
              <a:rPr lang="en-US" altLang="zh-CN" dirty="0" err="1"/>
              <a:t>≤</a:t>
            </a:r>
            <a:r>
              <a:rPr lang="en-US" altLang="zh-CN" i="1" dirty="0" err="1"/>
              <a:t>n</a:t>
            </a:r>
            <a:r>
              <a:rPr lang="en-US" altLang="zh-CN" dirty="0" err="1"/>
              <a:t>≤10</a:t>
            </a:r>
            <a:r>
              <a:rPr lang="en-US" altLang="zh-CN" baseline="30000" dirty="0" err="1"/>
              <a:t>7</a:t>
            </a:r>
            <a:r>
              <a:rPr lang="zh-CN" altLang="zh-CN" dirty="0"/>
              <a:t>）。</a:t>
            </a:r>
          </a:p>
          <a:p>
            <a:r>
              <a:rPr lang="zh-CN" altLang="zh-CN" b="1" dirty="0"/>
              <a:t>输出</a:t>
            </a:r>
            <a:endParaRPr lang="zh-CN" altLang="zh-CN" dirty="0"/>
          </a:p>
          <a:p>
            <a:r>
              <a:rPr lang="zh-CN" altLang="zh-CN" dirty="0"/>
              <a:t>输出一行，给出一个整数，</a:t>
            </a:r>
            <a:r>
              <a:rPr lang="en-US" altLang="zh-CN" dirty="0"/>
              <a:t>Amelia</a:t>
            </a:r>
            <a:r>
              <a:rPr lang="zh-CN" altLang="zh-CN" dirty="0"/>
              <a:t>最少要移动矩形块的次数。</a:t>
            </a:r>
            <a:endParaRPr lang="zh-CN" altLang="en-US" dirty="0"/>
          </a:p>
        </p:txBody>
      </p:sp>
    </p:spTree>
    <p:extLst>
      <p:ext uri="{BB962C8B-B14F-4D97-AF65-F5344CB8AC3E}">
        <p14:creationId xmlns:p14="http://schemas.microsoft.com/office/powerpoint/2010/main" val="184031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899" y="1778000"/>
            <a:ext cx="10950869" cy="4561840"/>
          </a:xfrm>
        </p:spPr>
      </p:pic>
    </p:spTree>
    <p:extLst>
      <p:ext uri="{BB962C8B-B14F-4D97-AF65-F5344CB8AC3E}">
        <p14:creationId xmlns:p14="http://schemas.microsoft.com/office/powerpoint/2010/main" val="3624095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592</Words>
  <Application>Microsoft Office PowerPoint</Application>
  <PresentationFormat>宽屏</PresentationFormat>
  <Paragraphs>63</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Calibri Light</vt:lpstr>
      <vt:lpstr>Office 主题</vt:lpstr>
      <vt:lpstr>程序设计实验（3） 选择结构</vt:lpstr>
      <vt:lpstr>第2章  编程基础（I）</vt:lpstr>
      <vt:lpstr>2.1 选择结构</vt:lpstr>
      <vt:lpstr>if选择结构有三种形式</vt:lpstr>
      <vt:lpstr>2.1.1 Accurate Movement</vt:lpstr>
      <vt:lpstr>PowerPoint 演示文稿</vt:lpstr>
      <vt:lpstr>PowerPoint 演示文稿</vt:lpstr>
      <vt:lpstr>PowerPoint 演示文稿</vt:lpstr>
      <vt:lpstr>试题解析</vt:lpstr>
      <vt:lpstr>2.1.2 Sum</vt:lpstr>
      <vt:lpstr>PowerPoint 演示文稿</vt:lpstr>
      <vt:lpstr>PowerPoint 演示文稿</vt:lpstr>
      <vt:lpstr>试题解析</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编程基础（I）</dc:title>
  <dc:creator>admin</dc:creator>
  <cp:lastModifiedBy>admin</cp:lastModifiedBy>
  <cp:revision>27</cp:revision>
  <dcterms:created xsi:type="dcterms:W3CDTF">2021-09-06T15:01:32Z</dcterms:created>
  <dcterms:modified xsi:type="dcterms:W3CDTF">2021-10-05T02:39:15Z</dcterms:modified>
</cp:coreProperties>
</file>