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2" r:id="rId4"/>
    <p:sldId id="285" r:id="rId5"/>
    <p:sldId id="283" r:id="rId6"/>
    <p:sldId id="269" r:id="rId7"/>
    <p:sldId id="271" r:id="rId8"/>
    <p:sldId id="272" r:id="rId9"/>
    <p:sldId id="270" r:id="rId10"/>
    <p:sldId id="277" r:id="rId11"/>
    <p:sldId id="278" r:id="rId12"/>
    <p:sldId id="279" r:id="rId13"/>
    <p:sldId id="280" r:id="rId14"/>
    <p:sldId id="281" r:id="rId15"/>
    <p:sldId id="273" r:id="rId16"/>
    <p:sldId id="284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74" r:id="rId29"/>
    <p:sldId id="275" r:id="rId30"/>
    <p:sldId id="27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0D7E-6297-4550-A3C6-71FDC1480A3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E53F-922C-4D6D-9BB5-7ABAC6661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2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0D7E-6297-4550-A3C6-71FDC1480A3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E53F-922C-4D6D-9BB5-7ABAC6661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50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0D7E-6297-4550-A3C6-71FDC1480A3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E53F-922C-4D6D-9BB5-7ABAC6661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7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0D7E-6297-4550-A3C6-71FDC1480A3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E53F-922C-4D6D-9BB5-7ABAC6661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8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0D7E-6297-4550-A3C6-71FDC1480A3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E53F-922C-4D6D-9BB5-7ABAC6661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0D7E-6297-4550-A3C6-71FDC1480A3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E53F-922C-4D6D-9BB5-7ABAC6661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6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0D7E-6297-4550-A3C6-71FDC1480A3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E53F-922C-4D6D-9BB5-7ABAC6661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8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0D7E-6297-4550-A3C6-71FDC1480A3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E53F-922C-4D6D-9BB5-7ABAC6661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8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0D7E-6297-4550-A3C6-71FDC1480A3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E53F-922C-4D6D-9BB5-7ABAC6661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16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0D7E-6297-4550-A3C6-71FDC1480A3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E53F-922C-4D6D-9BB5-7ABAC6661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9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0D7E-6297-4550-A3C6-71FDC1480A3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E53F-922C-4D6D-9BB5-7ABAC6661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8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D0D7E-6297-4550-A3C6-71FDC1480A3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2E53F-922C-4D6D-9BB5-7ABAC6661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5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hwu@fudan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poj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contes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vjudge.net/contest" TargetMode="External"/><Relationship Id="rId3" Type="http://schemas.openxmlformats.org/officeDocument/2006/relationships/hyperlink" Target="https://zoj.pintia.cn/home" TargetMode="External"/><Relationship Id="rId7" Type="http://schemas.openxmlformats.org/officeDocument/2006/relationships/hyperlink" Target="http://acm.hdu.edu.cn/" TargetMode="External"/><Relationship Id="rId2" Type="http://schemas.openxmlformats.org/officeDocument/2006/relationships/hyperlink" Target="http://poj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cm.timus.ru/" TargetMode="External"/><Relationship Id="rId5" Type="http://schemas.openxmlformats.org/officeDocument/2006/relationships/hyperlink" Target="http://livearchive.onlinejudge.org/" TargetMode="External"/><Relationship Id="rId4" Type="http://schemas.openxmlformats.org/officeDocument/2006/relationships/hyperlink" Target="http://uva.onlinejudg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8601"/>
            <a:ext cx="9144000" cy="1856232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/>
              <a:t>程序设计实验（</a:t>
            </a:r>
            <a:r>
              <a:rPr lang="en-US" altLang="zh-CN" sz="7200" dirty="0"/>
              <a:t>2</a:t>
            </a:r>
            <a:r>
              <a:rPr lang="zh-CN" altLang="en-US" sz="7200" dirty="0" smtClean="0"/>
              <a:t>）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zh-CN" altLang="zh-CN" sz="6600" dirty="0"/>
              <a:t>编程起点：输入和输出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4408"/>
            <a:ext cx="9144000" cy="2423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吴永辉  </a:t>
            </a:r>
            <a:r>
              <a:rPr lang="en-US" altLang="zh-CN" dirty="0" err="1" smtClean="0"/>
              <a:t>Yonghui</a:t>
            </a:r>
            <a:r>
              <a:rPr lang="en-US" altLang="zh-CN" dirty="0" smtClean="0"/>
              <a:t> Wu</a:t>
            </a:r>
          </a:p>
          <a:p>
            <a:r>
              <a:rPr lang="zh-CN" altLang="en-US" dirty="0" smtClean="0"/>
              <a:t>复旦大学计算机学院，上海智能信息处理重点实验室</a:t>
            </a:r>
            <a:endParaRPr lang="en-US" altLang="zh-CN" dirty="0" smtClean="0"/>
          </a:p>
          <a:p>
            <a:r>
              <a:rPr lang="zh-CN" altLang="en-US" dirty="0" smtClean="0"/>
              <a:t>复旦大学邯郸校区 计算中心</a:t>
            </a:r>
            <a:r>
              <a:rPr lang="en-US" altLang="zh-CN" dirty="0" err="1" smtClean="0"/>
              <a:t>A123</a:t>
            </a:r>
            <a:endParaRPr lang="en-US" altLang="zh-CN" dirty="0" smtClean="0"/>
          </a:p>
          <a:p>
            <a:r>
              <a:rPr lang="en-US" altLang="zh-CN" dirty="0" err="1" smtClean="0">
                <a:hlinkClick r:id="rId2"/>
              </a:rPr>
              <a:t>yhwu@fudan.edu.cn</a:t>
            </a:r>
            <a:endParaRPr lang="en-US" altLang="zh-CN" dirty="0" smtClean="0"/>
          </a:p>
          <a:p>
            <a:r>
              <a:rPr lang="en-US" altLang="zh-CN" dirty="0" err="1" smtClean="0"/>
              <a:t>WeChat</a:t>
            </a:r>
            <a:r>
              <a:rPr lang="en-US" altLang="zh-CN" dirty="0" smtClean="0"/>
              <a:t>: 13817360465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31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POJ</a:t>
            </a:r>
            <a:r>
              <a:rPr lang="zh-CN" altLang="en-US" dirty="0" smtClean="0"/>
              <a:t>：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err="1">
                <a:hlinkClick r:id="rId2"/>
              </a:rPr>
              <a:t>poj.org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zh-CN" altLang="en-US" dirty="0" smtClean="0"/>
              <a:t>点击“</a:t>
            </a:r>
            <a:r>
              <a:rPr lang="en-US" altLang="zh-CN" dirty="0"/>
              <a:t>Register</a:t>
            </a:r>
            <a:r>
              <a:rPr lang="zh-CN" altLang="en-US" dirty="0" smtClean="0"/>
              <a:t>”，完成注册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52" y="2722622"/>
            <a:ext cx="8537448" cy="384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9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点击“</a:t>
            </a:r>
            <a:r>
              <a:rPr lang="en-US" altLang="zh-CN" dirty="0" smtClean="0"/>
              <a:t>Problems</a:t>
            </a:r>
            <a:r>
              <a:rPr lang="zh-CN" altLang="en-US" dirty="0" smtClean="0"/>
              <a:t>”，在“</a:t>
            </a:r>
            <a:r>
              <a:rPr lang="en-US" altLang="zh-CN" dirty="0"/>
              <a:t>Volume</a:t>
            </a:r>
            <a:r>
              <a:rPr lang="zh-CN" altLang="en-US" dirty="0" smtClean="0"/>
              <a:t>”选择“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”，点击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的</a:t>
            </a:r>
            <a:r>
              <a:rPr lang="en-US" altLang="zh-CN" dirty="0"/>
              <a:t>“</a:t>
            </a:r>
            <a:r>
              <a:rPr lang="en-US" altLang="zh-CN" dirty="0" err="1"/>
              <a:t>A+B</a:t>
            </a:r>
            <a:r>
              <a:rPr lang="en-US" altLang="zh-CN" dirty="0"/>
              <a:t> Problem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，进入试题的页面：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16" y="2687214"/>
            <a:ext cx="7796784" cy="37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4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0403"/>
            <a:ext cx="10515600" cy="8985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5327777"/>
          </a:xfrm>
        </p:spPr>
        <p:txBody>
          <a:bodyPr/>
          <a:lstStyle/>
          <a:p>
            <a:r>
              <a:rPr lang="zh-CN" altLang="en-US" dirty="0" smtClean="0"/>
              <a:t>点击页面下方的“</a:t>
            </a:r>
            <a:r>
              <a:rPr lang="en-US" altLang="zh-CN" dirty="0"/>
              <a:t>S</a:t>
            </a:r>
            <a:r>
              <a:rPr lang="en-US" altLang="zh-CN" dirty="0" smtClean="0"/>
              <a:t>ubmit</a:t>
            </a:r>
            <a:r>
              <a:rPr lang="zh-CN" altLang="en-US" dirty="0" smtClean="0"/>
              <a:t>”，进入提交页面；</a:t>
            </a:r>
            <a:endParaRPr lang="en-US" altLang="zh-CN" dirty="0" smtClean="0"/>
          </a:p>
          <a:p>
            <a:r>
              <a:rPr lang="zh-CN" altLang="en-US" dirty="0" smtClean="0"/>
              <a:t>将完成的程序，拷贝</a:t>
            </a:r>
            <a:r>
              <a:rPr lang="en-US" altLang="zh-CN" dirty="0" smtClean="0"/>
              <a:t>+</a:t>
            </a:r>
            <a:r>
              <a:rPr lang="zh-CN" altLang="en-US" dirty="0" smtClean="0"/>
              <a:t>粘贴，在提交框里粘贴，选择语言，然后点击“</a:t>
            </a:r>
            <a:r>
              <a:rPr lang="en-US" altLang="zh-CN" dirty="0"/>
              <a:t>Submit</a:t>
            </a:r>
            <a:r>
              <a:rPr lang="zh-CN" altLang="en-US" dirty="0" smtClean="0"/>
              <a:t>”，提交程序。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8151"/>
            <a:ext cx="4657344" cy="441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1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看到提交结果：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66188"/>
            <a:ext cx="10058400" cy="42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 smtClean="0">
                <a:hlinkClick r:id="rId2"/>
              </a:rPr>
              <a:t>vjudge.net</a:t>
            </a:r>
            <a:r>
              <a:rPr lang="en-US" altLang="zh-CN" dirty="0" smtClean="0">
                <a:hlinkClick r:id="rId2"/>
              </a:rPr>
              <a:t>/contest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，注册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32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在线测试系统、虚拟比赛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在线测试系统是在编程实践中检验程序正确与否的在线系统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在线</a:t>
            </a:r>
            <a:r>
              <a:rPr lang="zh-CN" altLang="zh-CN" dirty="0"/>
              <a:t>测试</a:t>
            </a:r>
            <a:r>
              <a:rPr lang="zh-CN" altLang="zh-CN" dirty="0" smtClean="0"/>
              <a:t>系统</a:t>
            </a:r>
            <a:r>
              <a:rPr lang="zh-CN" altLang="zh-CN" dirty="0"/>
              <a:t>编译和执行程序，并用测试数据输入测试程序。程序从标准输入读取输入，并将输出写入标准输出。程序的运行有一些限制，比如时间限制、内存限制等等。程序的输出与测试数据的输出进行比较，然后，在线测试系统返回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22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与已有的程序设计语言教材、实验教材的关系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已有的教材、实验</a:t>
            </a:r>
            <a:r>
              <a:rPr lang="zh-CN" altLang="en-US" dirty="0" smtClean="0"/>
              <a:t>教材：侧重于程序设计语言的细节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程序设计实践入门</a:t>
            </a:r>
            <a:r>
              <a:rPr lang="en-US" altLang="zh-CN" dirty="0" smtClean="0"/>
              <a:t>》</a:t>
            </a:r>
            <a:r>
              <a:rPr lang="zh-CN" altLang="en-US" smtClean="0"/>
              <a:t>：侧重于编程解决问题的能力磨炼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24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 </a:t>
            </a:r>
            <a:r>
              <a:rPr lang="zh-CN" altLang="zh-CN" dirty="0" smtClean="0"/>
              <a:t>编程起点：输入和输出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1.1  </a:t>
            </a:r>
            <a:r>
              <a:rPr lang="zh-CN" altLang="zh-CN" dirty="0"/>
              <a:t>输出</a:t>
            </a:r>
          </a:p>
          <a:p>
            <a:r>
              <a:rPr lang="en-US" altLang="zh-CN" dirty="0"/>
              <a:t>1.2  </a:t>
            </a:r>
            <a:r>
              <a:rPr lang="zh-CN" altLang="zh-CN" dirty="0"/>
              <a:t>输入和</a:t>
            </a:r>
            <a:r>
              <a:rPr lang="zh-CN" altLang="zh-CN" dirty="0" smtClean="0"/>
              <a:t>输出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小到一个程序，大到一个软件系统，都是“输入</a:t>
            </a:r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</a:t>
            </a:r>
            <a:r>
              <a:rPr lang="zh-CN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</a:t>
            </a:r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</a:t>
            </a:r>
            <a:r>
              <a:rPr lang="zh-CN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输出”的模式。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66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zh-CN" dirty="0"/>
              <a:t>语言，</a:t>
            </a:r>
            <a:r>
              <a:rPr lang="en-US" altLang="zh-CN" dirty="0" err="1"/>
              <a:t>scanf</a:t>
            </a:r>
            <a:r>
              <a:rPr lang="zh-CN" altLang="zh-CN" dirty="0"/>
              <a:t>函数和</a:t>
            </a:r>
            <a:r>
              <a:rPr lang="en-US" altLang="zh-CN" dirty="0" err="1"/>
              <a:t>printf</a:t>
            </a:r>
            <a:r>
              <a:rPr lang="zh-CN" altLang="zh-CN" dirty="0"/>
              <a:t>函数分别是输入函数和输出函数，被声明在头文件</a:t>
            </a:r>
            <a:r>
              <a:rPr lang="en-US" altLang="zh-CN" dirty="0" err="1"/>
              <a:t>stdio.h</a:t>
            </a:r>
            <a:r>
              <a:rPr lang="zh-CN" altLang="zh-CN" dirty="0"/>
              <a:t>里，所以，在使用</a:t>
            </a:r>
            <a:r>
              <a:rPr lang="en-US" altLang="zh-CN" dirty="0" err="1"/>
              <a:t>scanf</a:t>
            </a:r>
            <a:r>
              <a:rPr lang="zh-CN" altLang="zh-CN" dirty="0"/>
              <a:t>函数和</a:t>
            </a:r>
            <a:r>
              <a:rPr lang="en-US" altLang="zh-CN" dirty="0" err="1"/>
              <a:t>printf</a:t>
            </a:r>
            <a:r>
              <a:rPr lang="zh-CN" altLang="zh-CN" dirty="0"/>
              <a:t>函数时，要加上</a:t>
            </a: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zh-CN" dirty="0"/>
              <a:t>的输出和输入是用“流”（</a:t>
            </a:r>
            <a:r>
              <a:rPr lang="en-US" altLang="zh-CN" dirty="0"/>
              <a:t>stream</a:t>
            </a:r>
            <a:r>
              <a:rPr lang="zh-CN" altLang="zh-CN" dirty="0"/>
              <a:t>）的方式实现的，流对象</a:t>
            </a:r>
            <a:r>
              <a:rPr lang="en-US" altLang="zh-CN" dirty="0" err="1"/>
              <a:t>cin</a:t>
            </a:r>
            <a:r>
              <a:rPr lang="zh-CN" altLang="zh-CN" dirty="0"/>
              <a:t>､</a:t>
            </a:r>
            <a:r>
              <a:rPr lang="en-US" altLang="zh-CN" dirty="0" err="1"/>
              <a:t>cout</a:t>
            </a:r>
            <a:r>
              <a:rPr lang="zh-CN" altLang="zh-CN" dirty="0"/>
              <a:t>和流运算符的定义等信息在</a:t>
            </a:r>
            <a:r>
              <a:rPr lang="en-US" altLang="zh-CN" dirty="0"/>
              <a:t>C++</a:t>
            </a:r>
            <a:r>
              <a:rPr lang="zh-CN" altLang="zh-CN" dirty="0"/>
              <a:t>的输入输出流库中，因此，如果在程序中使用</a:t>
            </a:r>
            <a:r>
              <a:rPr lang="en-US" altLang="zh-CN" dirty="0" err="1"/>
              <a:t>cin</a:t>
            </a:r>
            <a:r>
              <a:rPr lang="zh-CN" altLang="zh-CN" dirty="0"/>
              <a:t>､</a:t>
            </a:r>
            <a:r>
              <a:rPr lang="en-US" altLang="zh-CN" dirty="0" err="1"/>
              <a:t>cout</a:t>
            </a:r>
            <a:r>
              <a:rPr lang="zh-CN" altLang="zh-CN" dirty="0"/>
              <a:t>和流运算符，就要加上</a:t>
            </a: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55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zh-CN" dirty="0"/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程序设计学习的起点，是编写一个在标准输出中直接输出一行字符串“Hello World”的程序。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99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程序设计实践入门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343"/>
          </a:xfrm>
        </p:spPr>
        <p:txBody>
          <a:bodyPr>
            <a:normAutofit/>
          </a:bodyPr>
          <a:lstStyle/>
          <a:p>
            <a:r>
              <a:rPr lang="zh-CN" altLang="zh-CN" sz="3200" dirty="0" smtClean="0"/>
              <a:t>内容</a:t>
            </a:r>
            <a:endParaRPr lang="en-US" altLang="zh-CN" sz="3200" dirty="0" smtClean="0"/>
          </a:p>
          <a:p>
            <a:pPr lvl="1"/>
            <a:r>
              <a:rPr lang="zh-CN" altLang="zh-CN" sz="3200" dirty="0" smtClean="0"/>
              <a:t>程序设计语言</a:t>
            </a:r>
            <a:r>
              <a:rPr lang="zh-CN" altLang="en-US" sz="3200" dirty="0" smtClean="0"/>
              <a:t>（第</a:t>
            </a:r>
            <a:r>
              <a:rPr lang="en-US" altLang="zh-CN" sz="3200" dirty="0" smtClean="0"/>
              <a:t>1~3</a:t>
            </a:r>
            <a:r>
              <a:rPr lang="zh-CN" altLang="en-US" sz="3200" dirty="0" smtClean="0"/>
              <a:t>章）</a:t>
            </a:r>
            <a:endParaRPr lang="en-US" altLang="zh-CN" sz="3200" dirty="0" smtClean="0"/>
          </a:p>
          <a:p>
            <a:pPr lvl="1"/>
            <a:r>
              <a:rPr lang="zh-CN" altLang="zh-CN" sz="3200" dirty="0" smtClean="0"/>
              <a:t>高等数学</a:t>
            </a:r>
            <a:r>
              <a:rPr lang="zh-CN" altLang="en-US" sz="3200" dirty="0" smtClean="0"/>
              <a:t>，</a:t>
            </a:r>
            <a:r>
              <a:rPr lang="zh-CN" altLang="zh-CN" sz="3200" dirty="0" smtClean="0"/>
              <a:t>线性代数，中学数学</a:t>
            </a:r>
            <a:r>
              <a:rPr lang="zh-CN" altLang="zh-CN" sz="3200" dirty="0"/>
              <a:t>、</a:t>
            </a:r>
            <a:r>
              <a:rPr lang="zh-CN" altLang="zh-CN" sz="3200" dirty="0" smtClean="0"/>
              <a:t>物理</a:t>
            </a:r>
            <a:r>
              <a:rPr lang="zh-CN" altLang="en-US" sz="3200" dirty="0" smtClean="0"/>
              <a:t>（第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章）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排序（第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章）</a:t>
            </a:r>
            <a:endParaRPr lang="en-US" altLang="zh-CN" sz="3200" dirty="0" smtClean="0"/>
          </a:p>
          <a:p>
            <a:pPr lvl="1"/>
            <a:r>
              <a:rPr lang="en-US" altLang="zh-CN" sz="3200" dirty="0"/>
              <a:t>C</a:t>
            </a:r>
            <a:r>
              <a:rPr lang="en-US" altLang="zh-CN" sz="3200" dirty="0" smtClean="0"/>
              <a:t>++ </a:t>
            </a:r>
            <a:r>
              <a:rPr lang="en-US" altLang="zh-CN" sz="3200" dirty="0" err="1" smtClean="0"/>
              <a:t>STL</a:t>
            </a:r>
            <a:r>
              <a:rPr lang="zh-CN" altLang="en-US" sz="3200" dirty="0" smtClean="0"/>
              <a:t>（第</a:t>
            </a:r>
            <a:r>
              <a:rPr lang="en-US" altLang="zh-CN" sz="3200" dirty="0" smtClean="0"/>
              <a:t>6</a:t>
            </a:r>
            <a:r>
              <a:rPr lang="zh-CN" altLang="en-US" sz="3200" dirty="0" smtClean="0"/>
              <a:t>章）</a:t>
            </a:r>
            <a:endParaRPr lang="en-US" altLang="zh-CN" sz="3200" dirty="0" smtClean="0"/>
          </a:p>
          <a:p>
            <a:r>
              <a:rPr lang="zh-CN" altLang="en-US" sz="3200" dirty="0" smtClean="0"/>
              <a:t>目标</a:t>
            </a:r>
            <a:endParaRPr lang="en-US" altLang="zh-CN" sz="3200" dirty="0" smtClean="0"/>
          </a:p>
          <a:p>
            <a:pPr lvl="1"/>
            <a:r>
              <a:rPr lang="zh-CN" altLang="zh-CN" sz="3200" dirty="0" smtClean="0"/>
              <a:t>体会</a:t>
            </a:r>
            <a:r>
              <a:rPr lang="zh-CN" altLang="zh-CN" sz="3200" dirty="0"/>
              <a:t>和实践</a:t>
            </a:r>
            <a:r>
              <a:rPr lang="zh-CN" altLang="zh-CN" sz="3200" dirty="0" smtClean="0"/>
              <a:t>“编程解决问题”</a:t>
            </a:r>
            <a:endParaRPr lang="en-US" altLang="zh-CN" sz="3200" dirty="0" smtClean="0"/>
          </a:p>
          <a:p>
            <a:pPr lvl="1"/>
            <a:endParaRPr lang="en-US" altLang="zh-CN" sz="3200" dirty="0"/>
          </a:p>
          <a:p>
            <a:r>
              <a:rPr lang="zh-CN" altLang="en-US" sz="36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“大学程序设计课程与竞赛训练教材”系列</a:t>
            </a:r>
            <a:endParaRPr lang="zh-CN" altLang="en-US" sz="36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477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1.1.1 Fibonacci 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2019 </a:t>
            </a:r>
            <a:r>
              <a:rPr lang="en-US" altLang="zh-CN" b="1" dirty="0" err="1"/>
              <a:t>ICPC</a:t>
            </a:r>
            <a:r>
              <a:rPr lang="en-US" altLang="zh-CN" b="1" dirty="0"/>
              <a:t> Asia Yinchuan Regional Programming Contest</a:t>
            </a:r>
            <a:endParaRPr lang="zh-CN" altLang="zh-CN" dirty="0"/>
          </a:p>
          <a:p>
            <a:r>
              <a:rPr lang="zh-CN" altLang="zh-CN" b="1" dirty="0"/>
              <a:t>在线测试：计蒜客 </a:t>
            </a:r>
            <a:r>
              <a:rPr lang="en-US" altLang="zh-CN" b="1" dirty="0" err="1"/>
              <a:t>A2268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40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斐波那契数列是一个自然数的序列，定义如下：</a:t>
            </a:r>
          </a:p>
          <a:p>
            <a:pPr lvl="0"/>
            <a:r>
              <a:rPr lang="en-US" altLang="zh-CN" i="1" dirty="0" err="1"/>
              <a:t>F</a:t>
            </a:r>
            <a:r>
              <a:rPr lang="en-US" altLang="zh-CN" baseline="-25000" dirty="0" err="1"/>
              <a:t>1</a:t>
            </a:r>
            <a:r>
              <a:rPr lang="en-US" altLang="zh-CN" dirty="0"/>
              <a:t>=1</a:t>
            </a:r>
            <a:r>
              <a:rPr lang="zh-CN" altLang="zh-CN" dirty="0"/>
              <a:t>；</a:t>
            </a:r>
          </a:p>
          <a:p>
            <a:pPr lvl="0"/>
            <a:r>
              <a:rPr lang="en-US" altLang="zh-CN" i="1" dirty="0" err="1"/>
              <a:t>F</a:t>
            </a:r>
            <a:r>
              <a:rPr lang="en-US" altLang="zh-CN" baseline="-25000" dirty="0" err="1"/>
              <a:t>2</a:t>
            </a:r>
            <a:r>
              <a:rPr lang="en-US" altLang="zh-CN" dirty="0"/>
              <a:t>=1</a:t>
            </a:r>
            <a:r>
              <a:rPr lang="zh-CN" altLang="zh-CN" dirty="0"/>
              <a:t>；</a:t>
            </a:r>
          </a:p>
          <a:p>
            <a:pPr lvl="0"/>
            <a:r>
              <a:rPr lang="en-US" altLang="zh-CN" i="1" dirty="0" err="1"/>
              <a:t>F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=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n</a:t>
            </a:r>
            <a:r>
              <a:rPr lang="en-US" altLang="zh-CN" baseline="-25000" dirty="0" err="1"/>
              <a:t>-1</a:t>
            </a:r>
            <a:r>
              <a:rPr lang="en-US" altLang="zh-CN" dirty="0" err="1"/>
              <a:t>+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n</a:t>
            </a:r>
            <a:r>
              <a:rPr lang="en-US" altLang="zh-CN" baseline="-25000" dirty="0" err="1"/>
              <a:t>-2</a:t>
            </a:r>
            <a:r>
              <a:rPr lang="zh-CN" altLang="zh-CN" dirty="0"/>
              <a:t>，其中</a:t>
            </a:r>
            <a:r>
              <a:rPr lang="en-US" altLang="zh-CN" i="1" dirty="0"/>
              <a:t>n</a:t>
            </a:r>
            <a:r>
              <a:rPr lang="en-US" altLang="zh-CN" dirty="0"/>
              <a:t>&gt;2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编写程序，输出斐波那契数列中的前</a:t>
            </a:r>
            <a:r>
              <a:rPr lang="en-US" altLang="zh-CN" dirty="0"/>
              <a:t> 5 </a:t>
            </a:r>
            <a:r>
              <a:rPr lang="zh-CN" altLang="zh-CN" dirty="0"/>
              <a:t>个数字。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759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输出</a:t>
            </a:r>
            <a:r>
              <a:rPr lang="en-US" altLang="zh-CN" dirty="0"/>
              <a:t> 5</a:t>
            </a:r>
            <a:r>
              <a:rPr lang="zh-CN" altLang="zh-CN" dirty="0"/>
              <a:t>个整数，斐波那契数列中的前</a:t>
            </a:r>
            <a:r>
              <a:rPr lang="en-US" altLang="zh-CN" dirty="0"/>
              <a:t> 5</a:t>
            </a:r>
            <a:r>
              <a:rPr lang="zh-CN" altLang="zh-CN" dirty="0"/>
              <a:t>个数字。在输出中，任何两个相邻数字都用一个空格分隔，行的末尾没有额外的空格或符号。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732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本题要求完成一个最简单的程序，没有输入，只要求标准输出斐波那契数列中的前</a:t>
            </a:r>
            <a:r>
              <a:rPr lang="en-US" altLang="zh-CN" dirty="0"/>
              <a:t> 5</a:t>
            </a:r>
            <a:r>
              <a:rPr lang="zh-CN" altLang="zh-CN" dirty="0"/>
              <a:t>个数字。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370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参考</a:t>
            </a:r>
            <a:r>
              <a:rPr lang="zh-CN" altLang="zh-CN" b="1" dirty="0" smtClean="0"/>
              <a:t>程序</a:t>
            </a:r>
            <a:r>
              <a:rPr lang="zh-CN" altLang="en-US" b="1" dirty="0" smtClean="0"/>
              <a:t>（</a:t>
            </a:r>
            <a:r>
              <a:rPr lang="en-US" altLang="zh-CN" dirty="0"/>
              <a:t>C</a:t>
            </a:r>
            <a:r>
              <a:rPr lang="zh-CN" altLang="zh-CN" dirty="0"/>
              <a:t>语言版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1" y="2265680"/>
            <a:ext cx="11128891" cy="3545840"/>
          </a:xfrm>
        </p:spPr>
      </p:pic>
    </p:spTree>
    <p:extLst>
      <p:ext uri="{BB962C8B-B14F-4D97-AF65-F5344CB8AC3E}">
        <p14:creationId xmlns:p14="http://schemas.microsoft.com/office/powerpoint/2010/main" val="734422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zh-CN" dirty="0"/>
              <a:t>输入与输出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“输入</a:t>
            </a:r>
            <a:r>
              <a:rPr lang="en-US" altLang="zh-CN" dirty="0"/>
              <a:t>—</a:t>
            </a:r>
            <a:r>
              <a:rPr lang="zh-CN" altLang="zh-CN" dirty="0"/>
              <a:t>处理</a:t>
            </a:r>
            <a:r>
              <a:rPr lang="en-US" altLang="zh-CN" dirty="0"/>
              <a:t>—</a:t>
            </a:r>
            <a:r>
              <a:rPr lang="zh-CN" altLang="zh-CN" dirty="0"/>
              <a:t>输出”模式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360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1.2.1 A+B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在线测试：</a:t>
            </a:r>
            <a:r>
              <a:rPr lang="en-US" altLang="zh-CN" b="1" dirty="0" err="1"/>
              <a:t>POJ</a:t>
            </a:r>
            <a:r>
              <a:rPr lang="en-US" altLang="zh-CN" b="1" dirty="0"/>
              <a:t> 1000</a:t>
            </a:r>
            <a:r>
              <a:rPr lang="zh-CN" altLang="zh-CN" b="1" dirty="0"/>
              <a:t>，</a:t>
            </a:r>
            <a:r>
              <a:rPr lang="en-US" altLang="zh-CN" b="1" dirty="0" err="1"/>
              <a:t>ZOJ</a:t>
            </a:r>
            <a:r>
              <a:rPr lang="en-US" altLang="zh-CN" b="1" dirty="0"/>
              <a:t> 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014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计算</a:t>
            </a:r>
            <a:r>
              <a:rPr lang="en-US" altLang="zh-CN" i="1" dirty="0"/>
              <a:t>a + b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两个整数</a:t>
            </a:r>
            <a:r>
              <a:rPr lang="en-US" altLang="zh-CN" i="1" dirty="0"/>
              <a:t>a</a:t>
            </a:r>
            <a:r>
              <a:rPr lang="zh-CN" altLang="zh-CN" dirty="0"/>
              <a:t>和</a:t>
            </a:r>
            <a:r>
              <a:rPr lang="en-US" altLang="zh-CN" i="1" dirty="0"/>
              <a:t>b</a:t>
            </a:r>
            <a:r>
              <a:rPr lang="zh-CN" altLang="zh-CN" dirty="0"/>
              <a:t>（</a:t>
            </a:r>
            <a:r>
              <a:rPr lang="en-US" altLang="zh-CN" dirty="0"/>
              <a:t>0 ≤ 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 b</a:t>
            </a:r>
            <a:r>
              <a:rPr lang="en-US" altLang="zh-CN" dirty="0"/>
              <a:t> ≤ 10</a:t>
            </a:r>
            <a:r>
              <a:rPr lang="zh-CN" altLang="zh-CN" dirty="0"/>
              <a:t>）。</a:t>
            </a:r>
          </a:p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输出</a:t>
            </a:r>
            <a:r>
              <a:rPr lang="en-US" altLang="zh-CN" i="1" dirty="0" err="1"/>
              <a:t>a+b</a:t>
            </a:r>
            <a:r>
              <a:rPr lang="zh-CN" altLang="zh-CN" dirty="0"/>
              <a:t>的结果。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749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本题是一道练习“输入</a:t>
            </a:r>
            <a:r>
              <a:rPr lang="en-US" altLang="zh-CN" dirty="0"/>
              <a:t>—</a:t>
            </a:r>
            <a:r>
              <a:rPr lang="zh-CN" altLang="zh-CN" dirty="0"/>
              <a:t>处理</a:t>
            </a:r>
            <a:r>
              <a:rPr lang="en-US" altLang="zh-CN" dirty="0"/>
              <a:t>—</a:t>
            </a:r>
            <a:r>
              <a:rPr lang="zh-CN" altLang="zh-CN" dirty="0"/>
              <a:t>输出”模式的入门试题。</a:t>
            </a:r>
          </a:p>
          <a:p>
            <a:r>
              <a:rPr lang="zh-CN" altLang="zh-CN" dirty="0"/>
              <a:t>首先，根据试题描述中给出的数据的范围，定义三个</a:t>
            </a:r>
            <a:r>
              <a:rPr lang="en-US" altLang="zh-CN" dirty="0" err="1"/>
              <a:t>int</a:t>
            </a:r>
            <a:r>
              <a:rPr lang="zh-CN" altLang="zh-CN" dirty="0"/>
              <a:t>类型的变量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 b</a:t>
            </a:r>
            <a:r>
              <a:rPr lang="en-US" altLang="zh-CN" dirty="0"/>
              <a:t>,</a:t>
            </a:r>
            <a:r>
              <a:rPr lang="en-US" altLang="zh-CN" i="1" dirty="0"/>
              <a:t> c</a:t>
            </a:r>
            <a:r>
              <a:rPr lang="zh-CN" altLang="zh-CN" dirty="0"/>
              <a:t>；然后，输入两个整数，赋给</a:t>
            </a:r>
            <a:r>
              <a:rPr lang="en-US" altLang="zh-CN" i="1" dirty="0"/>
              <a:t>a</a:t>
            </a:r>
            <a:r>
              <a:rPr lang="zh-CN" altLang="zh-CN" dirty="0"/>
              <a:t>和</a:t>
            </a:r>
            <a:r>
              <a:rPr lang="en-US" altLang="zh-CN" i="1" dirty="0"/>
              <a:t>b</a:t>
            </a:r>
            <a:r>
              <a:rPr lang="zh-CN" altLang="zh-CN" dirty="0"/>
              <a:t>；接下来，通过赋值语句，计算表达式</a:t>
            </a:r>
            <a:r>
              <a:rPr lang="en-US" altLang="zh-CN" i="1" dirty="0" err="1"/>
              <a:t>a+b</a:t>
            </a:r>
            <a:r>
              <a:rPr lang="zh-CN" altLang="zh-CN" dirty="0"/>
              <a:t>，赋给变量</a:t>
            </a:r>
            <a:r>
              <a:rPr lang="en-US" altLang="zh-CN" i="1" dirty="0"/>
              <a:t>c</a:t>
            </a:r>
            <a:r>
              <a:rPr lang="zh-CN" altLang="zh-CN" dirty="0"/>
              <a:t>；最后，输出结果</a:t>
            </a:r>
            <a:r>
              <a:rPr lang="en-US" altLang="zh-CN" i="1" dirty="0"/>
              <a:t>c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17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参考程序（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5920"/>
            <a:ext cx="10591800" cy="4978400"/>
          </a:xfrm>
        </p:spPr>
      </p:pic>
    </p:spTree>
    <p:extLst>
      <p:ext uri="{BB962C8B-B14F-4D97-AF65-F5344CB8AC3E}">
        <p14:creationId xmlns:p14="http://schemas.microsoft.com/office/powerpoint/2010/main" val="340191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1288"/>
            <a:ext cx="10515600" cy="5015675"/>
          </a:xfrm>
        </p:spPr>
        <p:txBody>
          <a:bodyPr/>
          <a:lstStyle/>
          <a:p>
            <a:r>
              <a:rPr lang="zh-CN" altLang="zh-CN" dirty="0"/>
              <a:t>周娟</a:t>
            </a:r>
            <a:r>
              <a:rPr lang="en-US" altLang="zh-CN" dirty="0"/>
              <a:t>, </a:t>
            </a:r>
            <a:r>
              <a:rPr lang="zh-CN" altLang="zh-CN" dirty="0"/>
              <a:t>吴永辉</a:t>
            </a:r>
            <a:r>
              <a:rPr lang="en-US" altLang="zh-CN" dirty="0"/>
              <a:t>. </a:t>
            </a:r>
            <a:r>
              <a:rPr lang="zh-CN" altLang="zh-CN" dirty="0"/>
              <a:t>程序设计实践入门：大学程序设计课程与竞赛训练教材</a:t>
            </a:r>
            <a:r>
              <a:rPr lang="en-US" altLang="zh-CN" dirty="0"/>
              <a:t>. </a:t>
            </a:r>
            <a:r>
              <a:rPr lang="zh-CN" altLang="zh-CN" dirty="0"/>
              <a:t>机械工业出版社</a:t>
            </a:r>
            <a:r>
              <a:rPr lang="en-US" altLang="zh-CN" dirty="0"/>
              <a:t>. 2021, ISBN 9787111685791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" y="2015755"/>
            <a:ext cx="9689592" cy="45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88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【1】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POJ</a:t>
            </a:r>
            <a:r>
              <a:rPr lang="zh-CN" altLang="en-US" dirty="0" smtClean="0"/>
              <a:t>注册，通过</a:t>
            </a:r>
            <a:r>
              <a:rPr lang="zh-CN" altLang="zh-CN" b="1" dirty="0" smtClean="0"/>
              <a:t>【1.2.1 A+B Problem】</a:t>
            </a:r>
            <a:endParaRPr lang="en-US" altLang="zh-CN" b="1" dirty="0" smtClean="0"/>
          </a:p>
          <a:p>
            <a:r>
              <a:rPr lang="en-US" altLang="zh-CN" dirty="0" smtClean="0"/>
              <a:t>【2】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vjudge</a:t>
            </a:r>
            <a:r>
              <a:rPr lang="zh-CN" altLang="en-US" dirty="0" smtClean="0"/>
              <a:t>以“学号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”注册，以比赛的形式完成包含</a:t>
            </a:r>
            <a:r>
              <a:rPr lang="zh-CN" altLang="zh-CN" b="1" dirty="0" smtClean="0"/>
              <a:t>【1.1.1 Fibonacci Sequence】</a:t>
            </a:r>
            <a:r>
              <a:rPr lang="zh-CN" altLang="en-US" dirty="0" smtClean="0"/>
              <a:t>和</a:t>
            </a:r>
            <a:r>
              <a:rPr lang="zh-CN" altLang="zh-CN" b="1" dirty="0" smtClean="0"/>
              <a:t>【1.2.1 A+B Problem】</a:t>
            </a:r>
            <a:r>
              <a:rPr lang="zh-CN" altLang="en-US" dirty="0" smtClean="0"/>
              <a:t>的实验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【3】</a:t>
            </a:r>
            <a:r>
              <a:rPr lang="zh-CN" altLang="en-US" b="1" dirty="0" smtClean="0"/>
              <a:t>熟悉在线测试平台：访问</a:t>
            </a:r>
            <a:r>
              <a:rPr lang="en-US" altLang="zh-CN" dirty="0" err="1" smtClean="0"/>
              <a:t>POJ</a:t>
            </a:r>
            <a:r>
              <a:rPr lang="zh-CN" altLang="en-US" dirty="0" smtClean="0"/>
              <a:t>，点击“</a:t>
            </a:r>
            <a:r>
              <a:rPr lang="en-US" altLang="zh-CN" dirty="0" err="1" smtClean="0"/>
              <a:t>F.A.Qs</a:t>
            </a:r>
            <a:r>
              <a:rPr lang="zh-CN" altLang="en-US" dirty="0" smtClean="0"/>
              <a:t>”，阅读页面文件。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21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zh-CN" dirty="0"/>
              <a:t>程序设计实践入门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目录（试题数量）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 smtClean="0"/>
              <a:t>章  编程</a:t>
            </a:r>
            <a:r>
              <a:rPr lang="zh-CN" altLang="en-US" dirty="0"/>
              <a:t>起点：输入和输出（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编程基础（</a:t>
            </a:r>
            <a:r>
              <a:rPr lang="en-US" altLang="zh-CN" dirty="0"/>
              <a:t>I</a:t>
            </a:r>
            <a:r>
              <a:rPr lang="zh-CN" altLang="en-US" dirty="0"/>
              <a:t>）（</a:t>
            </a:r>
            <a:r>
              <a:rPr lang="en-US" altLang="zh-CN" dirty="0"/>
              <a:t>24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编程基础（</a:t>
            </a:r>
            <a:r>
              <a:rPr lang="en-US" altLang="zh-CN" dirty="0"/>
              <a:t>II</a:t>
            </a:r>
            <a:r>
              <a:rPr lang="zh-CN" altLang="en-US" dirty="0"/>
              <a:t>）（</a:t>
            </a:r>
            <a:r>
              <a:rPr lang="en-US" altLang="zh-CN" dirty="0"/>
              <a:t>11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数学初步（</a:t>
            </a:r>
            <a:r>
              <a:rPr lang="en-US" altLang="zh-CN" dirty="0"/>
              <a:t>20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排序（</a:t>
            </a:r>
            <a:r>
              <a:rPr lang="en-US" altLang="zh-CN" dirty="0"/>
              <a:t>14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 </a:t>
            </a:r>
            <a:r>
              <a:rPr lang="en-US" altLang="zh-CN" dirty="0"/>
              <a:t>C++ </a:t>
            </a:r>
            <a:r>
              <a:rPr lang="en-US" altLang="zh-CN" dirty="0" err="1"/>
              <a:t>STL</a:t>
            </a:r>
            <a:r>
              <a:rPr lang="zh-CN" altLang="en-US" dirty="0"/>
              <a:t>（</a:t>
            </a:r>
            <a:r>
              <a:rPr lang="en-US" altLang="zh-CN" dirty="0"/>
              <a:t>13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02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程序设计竞赛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程序设计竞赛是</a:t>
            </a:r>
            <a:r>
              <a:rPr lang="zh-CN" altLang="zh-CN" dirty="0" smtClean="0"/>
              <a:t>“</a:t>
            </a:r>
            <a:r>
              <a:rPr lang="zh-CN" altLang="zh-CN" dirty="0" smtClean="0">
                <a:solidFill>
                  <a:srgbClr val="FF0000"/>
                </a:solidFill>
              </a:rPr>
              <a:t>编程解决问题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Solving Problems by Programming</a:t>
            </a:r>
            <a:r>
              <a:rPr lang="zh-CN" altLang="en-US" dirty="0" smtClean="0"/>
              <a:t>）</a:t>
            </a:r>
            <a:r>
              <a:rPr lang="zh-CN" altLang="zh-CN" dirty="0" smtClean="0"/>
              <a:t>”</a:t>
            </a:r>
            <a:r>
              <a:rPr lang="zh-CN" altLang="zh-CN" dirty="0"/>
              <a:t>的竞赛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1980</a:t>
            </a:r>
            <a:r>
              <a:rPr lang="zh-CN" altLang="zh-CN" dirty="0"/>
              <a:t>年代</a:t>
            </a:r>
            <a:r>
              <a:rPr lang="zh-CN" altLang="zh-CN" dirty="0" smtClean="0"/>
              <a:t>中后期</a:t>
            </a:r>
            <a:r>
              <a:rPr lang="zh-CN" altLang="en-US" dirty="0" smtClean="0"/>
              <a:t>，大、中学生程序设计竞赛</a:t>
            </a:r>
            <a:r>
              <a:rPr lang="zh-CN" altLang="zh-CN" dirty="0" smtClean="0"/>
              <a:t>走向成熟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</a:t>
            </a:r>
            <a:r>
              <a:rPr lang="en-US" altLang="zh-CN" dirty="0" smtClean="0"/>
              <a:t>40</a:t>
            </a:r>
            <a:r>
              <a:rPr lang="zh-CN" altLang="en-US" dirty="0" smtClean="0"/>
              <a:t>年来，</a:t>
            </a:r>
            <a:r>
              <a:rPr lang="zh-CN" altLang="zh-CN" dirty="0" smtClean="0"/>
              <a:t>累积</a:t>
            </a:r>
            <a:r>
              <a:rPr lang="zh-CN" altLang="zh-CN" dirty="0"/>
              <a:t>了海量的试题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来自</a:t>
            </a:r>
            <a:r>
              <a:rPr lang="zh-CN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全球各地，凝聚了无数命题者的心血和智慧的试题，不仅可以用于程序设计竞赛选手的训练，而且可以用于程序设计类课程的教学和实验，系统、全面提高学生编程解决问题的</a:t>
            </a:r>
            <a:r>
              <a:rPr lang="zh-CN" altLang="zh-CN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能力</a:t>
            </a:r>
            <a:r>
              <a:rPr lang="zh-CN" altLang="en-US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629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教学方式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程序设计是技术：</a:t>
            </a:r>
            <a:r>
              <a:rPr lang="en-US" altLang="zh-CN" sz="3600" dirty="0" smtClean="0"/>
              <a:t>Practice, Practice, Practice !</a:t>
            </a:r>
          </a:p>
          <a:p>
            <a:pPr lvl="1"/>
            <a:r>
              <a:rPr lang="zh-CN" altLang="en-US" sz="3600" dirty="0" smtClean="0"/>
              <a:t>案例教学：基于竞赛试题的编程实验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信息化技术：在线测试系统、虚拟比赛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4583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程序设计是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Practice</a:t>
            </a:r>
            <a:r>
              <a:rPr lang="en-US" altLang="zh-CN" sz="3600" dirty="0"/>
              <a:t>, Practice, Practice </a:t>
            </a:r>
            <a:r>
              <a:rPr lang="en-US" altLang="zh-CN" sz="3600" dirty="0" smtClean="0"/>
              <a:t>!</a:t>
            </a:r>
          </a:p>
          <a:p>
            <a:r>
              <a:rPr lang="en-US" altLang="zh-CN" sz="3600" dirty="0" smtClean="0"/>
              <a:t>Practice in a systematic way.</a:t>
            </a:r>
          </a:p>
          <a:p>
            <a:r>
              <a:rPr lang="en-US" altLang="zh-CN" sz="3600" dirty="0" err="1" smtClean="0"/>
              <a:t>Practuce</a:t>
            </a:r>
            <a:r>
              <a:rPr lang="en-US" altLang="zh-CN" sz="3600" dirty="0" smtClean="0"/>
              <a:t> under pressure.</a:t>
            </a:r>
            <a:endParaRPr lang="en-US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63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教学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基于</a:t>
            </a:r>
            <a:r>
              <a:rPr lang="zh-CN" altLang="en-US" dirty="0" smtClean="0"/>
              <a:t>程序设计竞赛试题的</a:t>
            </a:r>
            <a:r>
              <a:rPr lang="zh-CN" altLang="zh-CN" dirty="0" smtClean="0"/>
              <a:t>实验</a:t>
            </a:r>
            <a:r>
              <a:rPr lang="zh-CN" altLang="zh-CN" dirty="0"/>
              <a:t>进行案例教学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学生</a:t>
            </a:r>
            <a:r>
              <a:rPr lang="zh-CN" altLang="zh-CN" dirty="0"/>
              <a:t>拿到程序设计竞赛的试题后，先进行审题，然后考虑</a:t>
            </a:r>
            <a:r>
              <a:rPr lang="zh-CN" altLang="zh-CN" dirty="0" smtClean="0"/>
              <a:t>如何</a:t>
            </a:r>
            <a:r>
              <a:rPr lang="zh-CN" altLang="en-US" dirty="0"/>
              <a:t>编程</a:t>
            </a:r>
            <a:r>
              <a:rPr lang="zh-CN" altLang="zh-CN" dirty="0" smtClean="0"/>
              <a:t>解决问题</a:t>
            </a:r>
            <a:r>
              <a:rPr lang="zh-CN" altLang="zh-CN" dirty="0"/>
              <a:t>，这无形中激发了学生的求知欲望，加深了学生对知识的理解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给出了通过编程解决问题的方法后，学生还要经过编程，将解决方法变为解决问题的程序，并进行调试，在允许的时间和空间范围内，通过测试用例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这样</a:t>
            </a:r>
            <a:r>
              <a:rPr lang="zh-CN" altLang="zh-CN" dirty="0"/>
              <a:t>的</a:t>
            </a:r>
            <a:r>
              <a:rPr lang="en-US" altLang="zh-CN" dirty="0"/>
              <a:t>“</a:t>
            </a:r>
            <a:r>
              <a:rPr lang="zh-CN" altLang="zh-CN" dirty="0"/>
              <a:t>认识</a:t>
            </a:r>
            <a:r>
              <a:rPr lang="en-US" altLang="zh-CN" dirty="0"/>
              <a:t>—</a:t>
            </a:r>
            <a:r>
              <a:rPr lang="zh-CN" altLang="zh-CN" dirty="0"/>
              <a:t>实践</a:t>
            </a:r>
            <a:r>
              <a:rPr lang="en-US" altLang="zh-CN" dirty="0"/>
              <a:t>—</a:t>
            </a:r>
            <a:r>
              <a:rPr lang="zh-CN" altLang="zh-CN" dirty="0"/>
              <a:t>再认识</a:t>
            </a:r>
            <a:r>
              <a:rPr lang="en-US" altLang="zh-CN" dirty="0"/>
              <a:t>—</a:t>
            </a:r>
            <a:r>
              <a:rPr lang="zh-CN" altLang="zh-CN" dirty="0"/>
              <a:t>再实践</a:t>
            </a:r>
            <a:r>
              <a:rPr lang="en-US" altLang="zh-CN" dirty="0"/>
              <a:t>”</a:t>
            </a:r>
            <a:r>
              <a:rPr lang="zh-CN" altLang="zh-CN" dirty="0"/>
              <a:t>的过程，是知识理解上的提高，是知识学习与应用能力间的转变和升华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23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</a:t>
            </a:r>
            <a:r>
              <a:rPr lang="zh-CN" altLang="en-US" dirty="0" smtClean="0"/>
              <a:t>测试系统、</a:t>
            </a:r>
            <a:r>
              <a:rPr lang="zh-CN" altLang="en-US" dirty="0"/>
              <a:t>虚拟比赛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北京大学在线评测系统（</a:t>
            </a:r>
            <a:r>
              <a:rPr lang="en-US" altLang="zh-CN" dirty="0" err="1" smtClean="0"/>
              <a:t>POJ</a:t>
            </a:r>
            <a:r>
              <a:rPr lang="zh-CN" altLang="en-US" dirty="0" smtClean="0"/>
              <a:t>）： </a:t>
            </a:r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 err="1" smtClean="0">
                <a:hlinkClick r:id="rId2"/>
              </a:rPr>
              <a:t>poj.org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浙江大学在线评测系统（</a:t>
            </a:r>
            <a:r>
              <a:rPr lang="en-US" altLang="zh-CN" dirty="0" err="1" smtClean="0"/>
              <a:t>ZOJ</a:t>
            </a:r>
            <a:r>
              <a:rPr lang="zh-CN" altLang="en-US" dirty="0" smtClean="0"/>
              <a:t>）：	</a:t>
            </a:r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zoj.pintia.cn</a:t>
            </a:r>
            <a:r>
              <a:rPr lang="en-US" altLang="zh-CN" dirty="0" smtClean="0">
                <a:hlinkClick r:id="rId3"/>
              </a:rPr>
              <a:t>/home</a:t>
            </a:r>
            <a:endParaRPr lang="en-US" altLang="zh-CN" dirty="0" smtClean="0"/>
          </a:p>
          <a:p>
            <a:r>
              <a:rPr lang="en-US" altLang="zh-CN" dirty="0" err="1" smtClean="0"/>
              <a:t>UVA</a:t>
            </a:r>
            <a:r>
              <a:rPr lang="zh-CN" altLang="en-US" dirty="0" smtClean="0"/>
              <a:t>在线评测系统（</a:t>
            </a:r>
            <a:r>
              <a:rPr lang="en-US" altLang="zh-CN" dirty="0" err="1" smtClean="0"/>
              <a:t>UVA</a:t>
            </a:r>
            <a:r>
              <a:rPr lang="zh-CN" altLang="en-US" dirty="0" smtClean="0"/>
              <a:t>）：</a:t>
            </a:r>
            <a:r>
              <a:rPr lang="en-US" altLang="zh-CN" dirty="0" smtClean="0">
                <a:hlinkClick r:id="rId4"/>
              </a:rPr>
              <a:t>http://</a:t>
            </a:r>
            <a:r>
              <a:rPr lang="en-US" altLang="zh-CN" dirty="0" err="1" smtClean="0">
                <a:hlinkClick r:id="rId4"/>
              </a:rPr>
              <a:t>uva.onlinejudge.org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hlinkClick r:id="rId5"/>
              </a:rPr>
              <a:t>http://</a:t>
            </a:r>
            <a:r>
              <a:rPr lang="en-US" altLang="zh-CN" dirty="0" err="1" smtClean="0">
                <a:hlinkClick r:id="rId5"/>
              </a:rPr>
              <a:t>livearchive.onlinejudge.org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Ural</a:t>
            </a:r>
            <a:r>
              <a:rPr lang="zh-CN" altLang="en-US" dirty="0" smtClean="0"/>
              <a:t>在线评测系统（</a:t>
            </a:r>
            <a:r>
              <a:rPr lang="en-US" altLang="zh-CN" dirty="0" smtClean="0"/>
              <a:t>Ural</a:t>
            </a:r>
            <a:r>
              <a:rPr lang="zh-CN" altLang="en-US" dirty="0" smtClean="0"/>
              <a:t>）：</a:t>
            </a:r>
            <a:r>
              <a:rPr lang="en-US" altLang="zh-CN" dirty="0" smtClean="0">
                <a:hlinkClick r:id="rId6"/>
              </a:rPr>
              <a:t>http://</a:t>
            </a:r>
            <a:r>
              <a:rPr lang="en-US" altLang="zh-CN" dirty="0" err="1" smtClean="0">
                <a:hlinkClick r:id="rId6"/>
              </a:rPr>
              <a:t>acm.timus.ru</a:t>
            </a:r>
            <a:r>
              <a:rPr lang="en-US" altLang="zh-CN" dirty="0" smtClean="0">
                <a:hlinkClick r:id="rId6"/>
              </a:rPr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HDOJ</a:t>
            </a:r>
            <a:r>
              <a:rPr lang="zh-CN" altLang="en-US" dirty="0" smtClean="0"/>
              <a:t>在线评测系统（</a:t>
            </a:r>
            <a:r>
              <a:rPr lang="en-US" altLang="zh-CN" dirty="0" err="1" smtClean="0"/>
              <a:t>HDOJ</a:t>
            </a:r>
            <a:r>
              <a:rPr lang="zh-CN" altLang="en-US" dirty="0" smtClean="0"/>
              <a:t>）：</a:t>
            </a:r>
            <a:r>
              <a:rPr lang="en-US" altLang="zh-CN" dirty="0" smtClean="0">
                <a:hlinkClick r:id="rId7"/>
              </a:rPr>
              <a:t>http://</a:t>
            </a:r>
            <a:r>
              <a:rPr lang="en-US" altLang="zh-CN" dirty="0" err="1" smtClean="0">
                <a:hlinkClick r:id="rId7"/>
              </a:rPr>
              <a:t>acm.hdu.edu.cn</a:t>
            </a:r>
            <a:r>
              <a:rPr lang="en-US" altLang="zh-CN" dirty="0" smtClean="0">
                <a:hlinkClick r:id="rId7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虚拟比赛设置： </a:t>
            </a:r>
            <a:r>
              <a:rPr lang="en-US" altLang="zh-CN" dirty="0" smtClean="0">
                <a:hlinkClick r:id="rId8"/>
              </a:rPr>
              <a:t>https://</a:t>
            </a:r>
            <a:r>
              <a:rPr lang="en-US" altLang="zh-CN" dirty="0" err="1" smtClean="0">
                <a:hlinkClick r:id="rId8"/>
              </a:rPr>
              <a:t>vjudge.net</a:t>
            </a:r>
            <a:r>
              <a:rPr lang="en-US" altLang="zh-CN" dirty="0" smtClean="0">
                <a:hlinkClick r:id="rId8"/>
              </a:rPr>
              <a:t>/contest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97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1157</Words>
  <Application>Microsoft Office PowerPoint</Application>
  <PresentationFormat>宽屏</PresentationFormat>
  <Paragraphs>109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Office 主题</vt:lpstr>
      <vt:lpstr>程序设计实验（2） 编程起点：输入和输出</vt:lpstr>
      <vt:lpstr>《程序设计实践入门》</vt:lpstr>
      <vt:lpstr>PowerPoint 演示文稿</vt:lpstr>
      <vt:lpstr>《程序设计实践入门》目录（试题数量）</vt:lpstr>
      <vt:lpstr>程序设计竞赛</vt:lpstr>
      <vt:lpstr>PowerPoint 演示文稿</vt:lpstr>
      <vt:lpstr>程序设计是技术</vt:lpstr>
      <vt:lpstr>案例教学</vt:lpstr>
      <vt:lpstr>在线测试系统、虚拟比赛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在线测试系统、虚拟比赛</vt:lpstr>
      <vt:lpstr>与已有的程序设计语言教材、实验教材的关系</vt:lpstr>
      <vt:lpstr>第1章  编程起点：输入和输出</vt:lpstr>
      <vt:lpstr>PowerPoint 演示文稿</vt:lpstr>
      <vt:lpstr>1.1 输出</vt:lpstr>
      <vt:lpstr>1.1.1 Fibonacci Sequence</vt:lpstr>
      <vt:lpstr>PowerPoint 演示文稿</vt:lpstr>
      <vt:lpstr>PowerPoint 演示文稿</vt:lpstr>
      <vt:lpstr>试题解析</vt:lpstr>
      <vt:lpstr>参考程序（C语言版）</vt:lpstr>
      <vt:lpstr>1.2 输入与输出</vt:lpstr>
      <vt:lpstr>1.2.1 A+B Problem</vt:lpstr>
      <vt:lpstr>PowerPoint 演示文稿</vt:lpstr>
      <vt:lpstr>试题解析</vt:lpstr>
      <vt:lpstr>参考程序（C语言）</vt:lpstr>
      <vt:lpstr>实验作业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程序设计实验（2）</dc:title>
  <dc:creator>admin</dc:creator>
  <cp:lastModifiedBy>admin</cp:lastModifiedBy>
  <cp:revision>24</cp:revision>
  <dcterms:created xsi:type="dcterms:W3CDTF">2021-09-20T05:31:36Z</dcterms:created>
  <dcterms:modified xsi:type="dcterms:W3CDTF">2021-09-23T12:25:19Z</dcterms:modified>
</cp:coreProperties>
</file>