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8" r:id="rId15"/>
    <p:sldId id="329" r:id="rId16"/>
    <p:sldId id="330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1" r:id="rId28"/>
    <p:sldId id="352" r:id="rId29"/>
    <p:sldId id="353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31" r:id="rId38"/>
    <p:sldId id="332" r:id="rId39"/>
    <p:sldId id="333" r:id="rId40"/>
    <p:sldId id="31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1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0DDF-F692-406B-9D2E-9DD2A1744E1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042E-54AB-40FC-B918-EA88C8850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48641"/>
            <a:ext cx="9144000" cy="1901952"/>
          </a:xfrm>
        </p:spPr>
        <p:txBody>
          <a:bodyPr>
            <a:normAutofit/>
          </a:bodyPr>
          <a:lstStyle/>
          <a:p>
            <a:r>
              <a:rPr lang="zh-CN" altLang="en-US" dirty="0"/>
              <a:t>程序设计实验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吴永辉</a:t>
            </a:r>
          </a:p>
          <a:p>
            <a:r>
              <a:rPr lang="zh-CN" altLang="en-US" dirty="0" smtClean="0"/>
              <a:t>上海智能信息处理重点实验室，复旦大学计算机学院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err="1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 : 13817360465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2.4.1.2  Above Average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Waterloo local 2002.09.28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2350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10370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据说</a:t>
            </a:r>
            <a:r>
              <a:rPr lang="en-US" altLang="zh-CN" dirty="0"/>
              <a:t>90%</a:t>
            </a:r>
            <a:r>
              <a:rPr lang="zh-CN" altLang="zh-CN" dirty="0"/>
              <a:t>的同学希望在班上成绩高于平均成绩。请您提供一个真实的检查。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27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输入的第一行给出一个整数</a:t>
            </a:r>
            <a:r>
              <a:rPr lang="en-US" altLang="zh-CN" i="1" dirty="0"/>
              <a:t>C</a:t>
            </a:r>
            <a:r>
              <a:rPr lang="zh-CN" altLang="zh-CN" dirty="0"/>
              <a:t>，表示测试用例的数量。然后给出</a:t>
            </a:r>
            <a:r>
              <a:rPr lang="en-US" altLang="zh-CN" i="1" dirty="0"/>
              <a:t>C</a:t>
            </a:r>
            <a:r>
              <a:rPr lang="zh-CN" altLang="zh-CN" dirty="0"/>
              <a:t>个测试用例。每个测试用例首先给出一个整数</a:t>
            </a:r>
            <a:r>
              <a:rPr lang="en-US" altLang="zh-CN" i="1" dirty="0"/>
              <a:t>N</a:t>
            </a:r>
            <a:r>
              <a:rPr lang="zh-CN" altLang="zh-CN" dirty="0"/>
              <a:t>，表示班级中的人数（</a:t>
            </a:r>
            <a:r>
              <a:rPr lang="en-US" altLang="zh-CN" dirty="0" err="1"/>
              <a:t>1≤</a:t>
            </a:r>
            <a:r>
              <a:rPr lang="en-US" altLang="zh-CN" i="1" dirty="0" err="1"/>
              <a:t>N</a:t>
            </a:r>
            <a:r>
              <a:rPr lang="en-US" altLang="zh-CN" dirty="0" err="1"/>
              <a:t>≤1000</a:t>
            </a:r>
            <a:r>
              <a:rPr lang="zh-CN" altLang="zh-CN" dirty="0"/>
              <a:t>）。后面给出</a:t>
            </a:r>
            <a:r>
              <a:rPr lang="en-US" altLang="zh-CN" i="1" dirty="0"/>
              <a:t>N</a:t>
            </a:r>
            <a:r>
              <a:rPr lang="zh-CN" altLang="zh-CN" dirty="0"/>
              <a:t>个用空格或换行符隔开的整数，每一个整数表示该班上的一个学生的最终成绩（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100</a:t>
            </a:r>
            <a:r>
              <a:rPr lang="zh-CN" altLang="zh-CN" dirty="0"/>
              <a:t>之间的整数）。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对于每个测试用例，输出一行，给出成绩高于平均成绩的学生的百分比，四舍五入到小数点后</a:t>
            </a:r>
            <a:r>
              <a:rPr lang="en-US" altLang="zh-CN" dirty="0"/>
              <a:t>3</a:t>
            </a:r>
            <a:r>
              <a:rPr lang="zh-CN" altLang="zh-CN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给出一个班级的学生成绩，计算成绩高于平均成绩的学生的百分比，四舍五入到小数点后</a:t>
            </a:r>
            <a:r>
              <a:rPr lang="en-US" altLang="zh-CN" dirty="0"/>
              <a:t>3</a:t>
            </a:r>
            <a:r>
              <a:rPr lang="zh-CN" altLang="zh-CN" dirty="0"/>
              <a:t>位。</a:t>
            </a:r>
          </a:p>
          <a:p>
            <a:r>
              <a:rPr lang="zh-CN" altLang="zh-CN" dirty="0"/>
              <a:t>一个班级的学生成绩存储在整数数组</a:t>
            </a:r>
            <a:r>
              <a:rPr lang="en-US" altLang="zh-CN" i="1" dirty="0"/>
              <a:t>grade</a:t>
            </a:r>
            <a:r>
              <a:rPr lang="zh-CN" altLang="zh-CN" dirty="0"/>
              <a:t>中，在输入学生成绩时，累计总分；然后，计算平均成绩，平均成绩为浮点数；接下来，计算高于平均成绩的人数；最后，统计高于平均成绩的学生所占的百分比。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54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2.4.2  </a:t>
            </a:r>
            <a:r>
              <a:rPr lang="zh-CN" altLang="zh-CN" b="1" dirty="0"/>
              <a:t>离线计算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在处理多个测试用例的过程中，可能会遇到这样一种情况：数据量较大，所有测试用例都采用同一运算，并且数据范围已知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这种情况下，为了提高计算时效，可以采用</a:t>
            </a:r>
            <a:r>
              <a:rPr lang="zh-CN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离线计算方法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预先</a:t>
            </a:r>
            <a:r>
              <a:rPr lang="zh-CN" altLang="zh-CN" dirty="0"/>
              <a:t>计算出指定范围内的所有解，存入某个常量数组；以后每测试一个测试用例，直接从常量数组中引用相关数据就可以了。这样，就避免了重复运算。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2.4.2.1  Square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 Malaysian Contest, 2008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11461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9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平方数是这样一个整数，其平方根也是整数。例如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81</a:t>
            </a:r>
            <a:r>
              <a:rPr lang="zh-CN" altLang="zh-CN" dirty="0"/>
              <a:t>是平方数。给出两个整数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，请您找出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之间（包括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）有多少个平方数。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输入最多有</a:t>
            </a:r>
            <a:r>
              <a:rPr lang="en-US" altLang="zh-CN" dirty="0"/>
              <a:t>201</a:t>
            </a:r>
            <a:r>
              <a:rPr lang="zh-CN" altLang="zh-CN" dirty="0"/>
              <a:t>行输入。每行给出两个整数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（</a:t>
            </a:r>
            <a:r>
              <a:rPr lang="en-US" altLang="zh-CN" dirty="0"/>
              <a:t>0&lt;</a:t>
            </a:r>
            <a:r>
              <a:rPr lang="en-US" altLang="zh-CN" i="1" dirty="0"/>
              <a:t>a</a:t>
            </a:r>
            <a:r>
              <a:rPr lang="zh-CN" altLang="zh-CN" dirty="0"/>
              <a:t>≤</a:t>
            </a:r>
            <a:r>
              <a:rPr lang="en-US" altLang="zh-CN" i="1" dirty="0"/>
              <a:t>b</a:t>
            </a:r>
            <a:r>
              <a:rPr lang="zh-CN" altLang="zh-CN" dirty="0"/>
              <a:t>≤</a:t>
            </a:r>
            <a:r>
              <a:rPr lang="en-US" altLang="zh-CN" dirty="0"/>
              <a:t>100000</a:t>
            </a:r>
            <a:r>
              <a:rPr lang="zh-CN" altLang="zh-CN" dirty="0"/>
              <a:t>）。输入以包含两个零的行结束。程序不用处理这一行。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对于输入的每行产生一行输出。这行给出一个整数，它表示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（包括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）之间有多少个平方数。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2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首先，根据题目给出的数据范围（</a:t>
            </a:r>
            <a:r>
              <a:rPr lang="en-US" altLang="zh-CN" dirty="0"/>
              <a:t>0&lt;</a:t>
            </a:r>
            <a:r>
              <a:rPr lang="en-US" altLang="zh-CN" i="1" dirty="0"/>
              <a:t>a</a:t>
            </a:r>
            <a:r>
              <a:rPr lang="zh-CN" altLang="zh-CN" dirty="0"/>
              <a:t>≤</a:t>
            </a:r>
            <a:r>
              <a:rPr lang="en-US" altLang="zh-CN" i="1" dirty="0"/>
              <a:t>b</a:t>
            </a:r>
            <a:r>
              <a:rPr lang="zh-CN" altLang="zh-CN" dirty="0"/>
              <a:t>≤</a:t>
            </a:r>
            <a:r>
              <a:rPr lang="en-US" altLang="zh-CN" dirty="0"/>
              <a:t>100000</a:t>
            </a:r>
            <a:r>
              <a:rPr lang="zh-CN" altLang="zh-CN" dirty="0"/>
              <a:t>），定义整数常量</a:t>
            </a:r>
            <a:r>
              <a:rPr lang="en-US" altLang="zh-CN" i="1" dirty="0"/>
              <a:t>N</a:t>
            </a:r>
            <a:r>
              <a:rPr lang="en-US" altLang="zh-CN" dirty="0"/>
              <a:t>=10</a:t>
            </a:r>
            <a:r>
              <a:rPr lang="en-US" altLang="zh-CN" baseline="30000" dirty="0"/>
              <a:t>5</a:t>
            </a:r>
            <a:r>
              <a:rPr lang="zh-CN" altLang="zh-CN" dirty="0"/>
              <a:t>，并定义前缀和数组</a:t>
            </a:r>
            <a:r>
              <a:rPr lang="en-US" altLang="zh-CN" i="1" dirty="0" err="1"/>
              <a:t>prefixsum</a:t>
            </a:r>
            <a:r>
              <a:rPr lang="zh-CN" altLang="zh-CN" dirty="0"/>
              <a:t>，</a:t>
            </a:r>
            <a:r>
              <a:rPr lang="en-US" altLang="zh-CN" i="1" dirty="0" err="1"/>
              <a:t>prefixsum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定义为</a:t>
            </a:r>
            <a:r>
              <a:rPr lang="en-US" altLang="zh-CN" dirty="0"/>
              <a:t>0-</a:t>
            </a:r>
            <a:r>
              <a:rPr lang="en-US" altLang="zh-CN" i="1" dirty="0" err="1"/>
              <a:t>i</a:t>
            </a:r>
            <a:r>
              <a:rPr lang="zh-CN" altLang="zh-CN" dirty="0"/>
              <a:t>区间平方数的个数，</a:t>
            </a:r>
            <a:r>
              <a:rPr lang="en-US" altLang="zh-CN" dirty="0" err="1"/>
              <a:t>0</a:t>
            </a:r>
            <a:r>
              <a:rPr lang="en-US" altLang="zh-CN" dirty="0" err="1">
                <a:sym typeface="Symbol" panose="05050102010706020507" pitchFamily="18" charset="2"/>
              </a:rPr>
              <a:t></a:t>
            </a:r>
            <a:r>
              <a:rPr lang="en-US" altLang="zh-CN" i="1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</a:t>
            </a:r>
            <a:r>
              <a:rPr lang="en-US" altLang="zh-CN" i="1" dirty="0" err="1"/>
              <a:t>N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然后，离线计算出在</a:t>
            </a:r>
            <a:r>
              <a:rPr lang="en-US" altLang="zh-CN" dirty="0"/>
              <a:t>[1, 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zh-CN" dirty="0"/>
              <a:t>范围内的</a:t>
            </a:r>
            <a:r>
              <a:rPr lang="en-US" altLang="zh-CN" i="1" dirty="0" err="1"/>
              <a:t>prefixsum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最后，每输入一个测试用例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，直接计算</a:t>
            </a:r>
            <a:r>
              <a:rPr lang="en-US" altLang="zh-CN" i="1" dirty="0"/>
              <a:t>a</a:t>
            </a:r>
            <a:r>
              <a:rPr lang="zh-CN" altLang="zh-CN" dirty="0"/>
              <a:t>和</a:t>
            </a:r>
            <a:r>
              <a:rPr lang="en-US" altLang="zh-CN" i="1" dirty="0"/>
              <a:t>b</a:t>
            </a:r>
            <a:r>
              <a:rPr lang="zh-CN" altLang="zh-CN" dirty="0"/>
              <a:t>之间有多少个平方数</a:t>
            </a:r>
            <a:r>
              <a:rPr lang="en-US" altLang="zh-CN" i="1" dirty="0" err="1"/>
              <a:t>prefixsum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- </a:t>
            </a:r>
            <a:r>
              <a:rPr lang="en-US" altLang="zh-CN" i="1" dirty="0" err="1"/>
              <a:t>prefixsum</a:t>
            </a:r>
            <a:r>
              <a:rPr lang="en-US" altLang="zh-CN" dirty="0"/>
              <a:t>[</a:t>
            </a:r>
            <a:r>
              <a:rPr lang="en-US" altLang="zh-CN" i="1" dirty="0"/>
              <a:t>a </a:t>
            </a:r>
            <a:r>
              <a:rPr lang="en-US" altLang="zh-CN" dirty="0"/>
              <a:t>- 1]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18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2.4.2.2  </a:t>
            </a:r>
            <a:r>
              <a:rPr lang="en-US" altLang="zh-CN" b="1" dirty="0"/>
              <a:t>Ugly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New Zealand 1990 Division I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1338, </a:t>
            </a:r>
            <a:r>
              <a:rPr lang="en-US" altLang="zh-CN" b="1" dirty="0" err="1"/>
              <a:t>UVA</a:t>
            </a:r>
            <a:r>
              <a:rPr lang="en-US" altLang="zh-CN" b="1" dirty="0"/>
              <a:t> 136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编程基础（</a:t>
            </a:r>
            <a:r>
              <a:rPr lang="en-US" altLang="zh-CN" dirty="0"/>
              <a:t>I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zh-CN" dirty="0"/>
              <a:t>选择结构</a:t>
            </a:r>
          </a:p>
          <a:p>
            <a:r>
              <a:rPr lang="en-US" altLang="zh-CN" dirty="0"/>
              <a:t>2.2  </a:t>
            </a:r>
            <a:r>
              <a:rPr lang="zh-CN" altLang="zh-CN" dirty="0"/>
              <a:t>循环结构</a:t>
            </a:r>
          </a:p>
          <a:p>
            <a:r>
              <a:rPr lang="en-US" altLang="zh-CN" dirty="0"/>
              <a:t>2.3  </a:t>
            </a:r>
            <a:r>
              <a:rPr lang="zh-CN" altLang="zh-CN" dirty="0"/>
              <a:t>嵌套结构</a:t>
            </a:r>
          </a:p>
          <a:p>
            <a:r>
              <a:rPr lang="en-US" altLang="zh-CN" dirty="0"/>
              <a:t>2.4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2.4.1  </a:t>
            </a:r>
            <a:r>
              <a:rPr lang="zh-CN" altLang="zh-CN" dirty="0"/>
              <a:t>数组</a:t>
            </a:r>
          </a:p>
          <a:p>
            <a:pPr lvl="1"/>
            <a:r>
              <a:rPr lang="en-US" altLang="zh-CN" dirty="0"/>
              <a:t>2.4.2  </a:t>
            </a:r>
            <a:r>
              <a:rPr lang="zh-CN" altLang="zh-CN" dirty="0"/>
              <a:t>离线计算</a:t>
            </a:r>
          </a:p>
          <a:p>
            <a:pPr lvl="1"/>
            <a:r>
              <a:rPr lang="en-US" altLang="zh-CN" dirty="0"/>
              <a:t>2.4.3  </a:t>
            </a:r>
            <a:r>
              <a:rPr lang="zh-CN" altLang="zh-CN" dirty="0"/>
              <a:t>序列</a:t>
            </a:r>
          </a:p>
          <a:p>
            <a:r>
              <a:rPr lang="en-US" altLang="zh-CN" dirty="0"/>
              <a:t>2.5  </a:t>
            </a:r>
            <a:r>
              <a:rPr lang="zh-CN" altLang="zh-CN" dirty="0"/>
              <a:t>二维数组</a:t>
            </a:r>
          </a:p>
          <a:p>
            <a:r>
              <a:rPr lang="en-US" altLang="zh-CN" dirty="0"/>
              <a:t>2.6  </a:t>
            </a:r>
            <a:r>
              <a:rPr lang="zh-CN" altLang="zh-CN" dirty="0"/>
              <a:t>字符和字符串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2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丑陋数（</a:t>
            </a:r>
            <a:r>
              <a:rPr lang="en-US" altLang="zh-CN" dirty="0"/>
              <a:t>Ugly number</a:t>
            </a:r>
            <a:r>
              <a:rPr lang="zh-CN" altLang="zh-CN" dirty="0"/>
              <a:t>）是仅有素因子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或</a:t>
            </a:r>
            <a:r>
              <a:rPr lang="en-US" altLang="zh-CN" dirty="0"/>
              <a:t>5</a:t>
            </a:r>
            <a:r>
              <a:rPr lang="zh-CN" altLang="zh-CN" dirty="0"/>
              <a:t>的整数。序列</a:t>
            </a:r>
            <a:r>
              <a:rPr lang="en-US" altLang="zh-CN" dirty="0"/>
              <a:t>1, 2, 3, 4, 5, 6, 8, 9, 10, 12, ...</a:t>
            </a:r>
            <a:r>
              <a:rPr lang="zh-CN" altLang="zh-CN" dirty="0"/>
              <a:t>给出了前</a:t>
            </a:r>
            <a:r>
              <a:rPr lang="en-US" altLang="zh-CN" dirty="0"/>
              <a:t>10</a:t>
            </a:r>
            <a:r>
              <a:rPr lang="zh-CN" altLang="zh-CN" dirty="0"/>
              <a:t>个丑陋数。按照惯例，</a:t>
            </a:r>
            <a:r>
              <a:rPr lang="en-US" altLang="zh-CN" dirty="0"/>
              <a:t>1</a:t>
            </a:r>
            <a:r>
              <a:rPr lang="zh-CN" altLang="zh-CN" dirty="0"/>
              <a:t>被包含在丑陋数中。</a:t>
            </a:r>
          </a:p>
          <a:p>
            <a:r>
              <a:rPr lang="zh-CN" altLang="zh-CN" dirty="0"/>
              <a:t>给出整数</a:t>
            </a:r>
            <a:r>
              <a:rPr lang="en-US" altLang="zh-CN" i="1" dirty="0"/>
              <a:t>n</a:t>
            </a:r>
            <a:r>
              <a:rPr lang="zh-CN" altLang="zh-CN" dirty="0"/>
              <a:t>，编写一个程序，输出第</a:t>
            </a:r>
            <a:r>
              <a:rPr lang="en-US" altLang="zh-CN" i="1" dirty="0"/>
              <a:t>n</a:t>
            </a:r>
            <a:r>
              <a:rPr lang="zh-CN" altLang="zh-CN" dirty="0"/>
              <a:t>个丑陋数。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63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输入的每行给出一个正整数</a:t>
            </a:r>
            <a:r>
              <a:rPr lang="en-US" altLang="zh-CN" i="1" dirty="0"/>
              <a:t>n</a:t>
            </a:r>
            <a:r>
              <a:rPr lang="zh-CN" altLang="zh-CN" dirty="0"/>
              <a:t>（</a:t>
            </a:r>
            <a:r>
              <a:rPr lang="en-US" altLang="zh-CN" i="1" dirty="0"/>
              <a:t>n</a:t>
            </a:r>
            <a:r>
              <a:rPr lang="en-US" altLang="zh-CN" dirty="0"/>
              <a:t> ≤ 1500</a:t>
            </a:r>
            <a:r>
              <a:rPr lang="zh-CN" altLang="zh-CN" dirty="0"/>
              <a:t>）。输入以</a:t>
            </a:r>
            <a:r>
              <a:rPr lang="en-US" altLang="zh-CN" i="1" dirty="0"/>
              <a:t>n</a:t>
            </a:r>
            <a:r>
              <a:rPr lang="en-US" altLang="zh-CN" dirty="0"/>
              <a:t>=0</a:t>
            </a:r>
            <a:r>
              <a:rPr lang="zh-CN" altLang="zh-CN" dirty="0"/>
              <a:t>的一行结束。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对于输入的每一行，输出第</a:t>
            </a:r>
            <a:r>
              <a:rPr lang="en-US" altLang="zh-CN" i="1" dirty="0"/>
              <a:t>n</a:t>
            </a:r>
            <a:r>
              <a:rPr lang="zh-CN" altLang="zh-CN" dirty="0"/>
              <a:t>个丑陋数，对</a:t>
            </a:r>
            <a:r>
              <a:rPr lang="en-US" altLang="zh-CN" i="1" dirty="0"/>
              <a:t>n</a:t>
            </a:r>
            <a:r>
              <a:rPr lang="en-US" altLang="zh-CN" dirty="0"/>
              <a:t>=0</a:t>
            </a:r>
            <a:r>
              <a:rPr lang="zh-CN" altLang="zh-CN" dirty="0"/>
              <a:t>的那一行不处理。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32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丑陋数（</a:t>
            </a:r>
            <a:r>
              <a:rPr lang="en-US" altLang="zh-CN" dirty="0"/>
              <a:t>Ugly number</a:t>
            </a:r>
            <a:r>
              <a:rPr lang="zh-CN" altLang="zh-CN" dirty="0"/>
              <a:t>）是仅有素因子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或</a:t>
            </a:r>
            <a:r>
              <a:rPr lang="en-US" altLang="zh-CN" dirty="0"/>
              <a:t>5</a:t>
            </a:r>
            <a:r>
              <a:rPr lang="zh-CN" altLang="zh-CN" dirty="0"/>
              <a:t>的整数。例如</a:t>
            </a:r>
            <a:r>
              <a:rPr lang="en-US" altLang="zh-CN" dirty="0"/>
              <a:t>6</a:t>
            </a:r>
            <a:r>
              <a:rPr lang="zh-CN" altLang="zh-CN" dirty="0"/>
              <a:t>和</a:t>
            </a:r>
            <a:r>
              <a:rPr lang="en-US" altLang="zh-CN" dirty="0"/>
              <a:t>8</a:t>
            </a:r>
            <a:r>
              <a:rPr lang="zh-CN" altLang="zh-CN" dirty="0"/>
              <a:t>都是丑陋数，但</a:t>
            </a:r>
            <a:r>
              <a:rPr lang="en-US" altLang="zh-CN" dirty="0"/>
              <a:t>14</a:t>
            </a:r>
            <a:r>
              <a:rPr lang="zh-CN" altLang="zh-CN" dirty="0"/>
              <a:t>不是丑陋数，因为</a:t>
            </a:r>
            <a:r>
              <a:rPr lang="en-US" altLang="zh-CN" dirty="0"/>
              <a:t>14</a:t>
            </a:r>
            <a:r>
              <a:rPr lang="zh-CN" altLang="zh-CN" dirty="0"/>
              <a:t>有素因子</a:t>
            </a:r>
            <a:r>
              <a:rPr lang="en-US" altLang="zh-CN" dirty="0"/>
              <a:t>7</a:t>
            </a:r>
            <a:r>
              <a:rPr lang="zh-CN" altLang="zh-CN" dirty="0"/>
              <a:t>。也就是说，一个丑陋数分解成若干个素因子的乘积的形式为</a:t>
            </a:r>
            <a:r>
              <a:rPr lang="en-US" altLang="zh-CN" dirty="0" err="1"/>
              <a:t>2</a:t>
            </a:r>
            <a:r>
              <a:rPr lang="en-US" altLang="zh-CN" i="1" baseline="30000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</a:t>
            </a:r>
            <a:r>
              <a:rPr lang="en-US" altLang="zh-CN" dirty="0" err="1"/>
              <a:t>3</a:t>
            </a:r>
            <a:r>
              <a:rPr lang="en-US" altLang="zh-CN" i="1" baseline="30000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</a:t>
            </a:r>
            <a:r>
              <a:rPr lang="en-US" altLang="zh-CN" dirty="0" err="1"/>
              <a:t>5</a:t>
            </a:r>
            <a:r>
              <a:rPr lang="en-US" altLang="zh-CN" i="1" baseline="30000" dirty="0" err="1"/>
              <a:t>z</a:t>
            </a:r>
            <a:r>
              <a:rPr lang="zh-CN" altLang="zh-CN" dirty="0"/>
              <a:t>，其中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</a:t>
            </a:r>
            <a:r>
              <a:rPr lang="en-US" altLang="zh-CN" dirty="0" err="1"/>
              <a:t>0</a:t>
            </a:r>
            <a:r>
              <a:rPr lang="zh-CN" altLang="zh-CN" dirty="0"/>
              <a:t>，而</a:t>
            </a:r>
            <a:r>
              <a:rPr lang="en-US" altLang="zh-CN" dirty="0"/>
              <a:t>1</a:t>
            </a:r>
            <a:r>
              <a:rPr lang="zh-CN" altLang="zh-CN" dirty="0"/>
              <a:t>是第一个丑陋数。</a:t>
            </a:r>
          </a:p>
          <a:p>
            <a:r>
              <a:rPr lang="zh-CN" altLang="zh-CN" dirty="0"/>
              <a:t>根据丑陋数的定义，丑陋数只能被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整除。也就是说，如果一个数如果它能被</a:t>
            </a:r>
            <a:r>
              <a:rPr lang="en-US" altLang="zh-CN" dirty="0"/>
              <a:t>2</a:t>
            </a:r>
            <a:r>
              <a:rPr lang="zh-CN" altLang="zh-CN" dirty="0"/>
              <a:t>整除，就把它连续除以</a:t>
            </a:r>
            <a:r>
              <a:rPr lang="en-US" altLang="zh-CN" dirty="0"/>
              <a:t>2</a:t>
            </a:r>
            <a:r>
              <a:rPr lang="zh-CN" altLang="zh-CN" dirty="0"/>
              <a:t>；如果能被</a:t>
            </a:r>
            <a:r>
              <a:rPr lang="en-US" altLang="zh-CN" dirty="0"/>
              <a:t>3</a:t>
            </a:r>
            <a:r>
              <a:rPr lang="zh-CN" altLang="zh-CN" dirty="0"/>
              <a:t>整除，就连续除以</a:t>
            </a:r>
            <a:r>
              <a:rPr lang="en-US" altLang="zh-CN" dirty="0"/>
              <a:t>3</a:t>
            </a:r>
            <a:r>
              <a:rPr lang="zh-CN" altLang="zh-CN" dirty="0"/>
              <a:t>；如果能被</a:t>
            </a:r>
            <a:r>
              <a:rPr lang="en-US" altLang="zh-CN" dirty="0"/>
              <a:t>5</a:t>
            </a:r>
            <a:r>
              <a:rPr lang="zh-CN" altLang="zh-CN" dirty="0"/>
              <a:t>整除，就连续除以</a:t>
            </a:r>
            <a:r>
              <a:rPr lang="en-US" altLang="zh-CN" dirty="0"/>
              <a:t>5</a:t>
            </a:r>
            <a:r>
              <a:rPr lang="zh-CN" altLang="zh-CN" dirty="0"/>
              <a:t>。如果最后得到商的是</a:t>
            </a:r>
            <a:r>
              <a:rPr lang="en-US" altLang="zh-CN" dirty="0"/>
              <a:t>1</a:t>
            </a:r>
            <a:r>
              <a:rPr lang="zh-CN" altLang="zh-CN" dirty="0"/>
              <a:t>，那么这个数就是丑陋数，否则，就不是丑陋数。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0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本题给出一个正整数</a:t>
            </a:r>
            <a:r>
              <a:rPr lang="en-US" altLang="zh-CN" i="1" dirty="0"/>
              <a:t>n</a:t>
            </a:r>
            <a:r>
              <a:rPr lang="zh-CN" altLang="zh-CN" dirty="0"/>
              <a:t>（</a:t>
            </a:r>
            <a:r>
              <a:rPr lang="en-US" altLang="zh-CN" i="1" dirty="0"/>
              <a:t>n</a:t>
            </a:r>
            <a:r>
              <a:rPr lang="en-US" altLang="zh-CN" dirty="0"/>
              <a:t> ≤ 1500</a:t>
            </a:r>
            <a:r>
              <a:rPr lang="zh-CN" altLang="zh-CN" dirty="0"/>
              <a:t>），要求输出第</a:t>
            </a:r>
            <a:r>
              <a:rPr lang="en-US" altLang="zh-CN" i="1" dirty="0"/>
              <a:t>n</a:t>
            </a:r>
            <a:r>
              <a:rPr lang="zh-CN" altLang="zh-CN" dirty="0"/>
              <a:t>个丑陋数。因此，我们采用离线求解的办法，先计算出前</a:t>
            </a:r>
            <a:r>
              <a:rPr lang="en-US" altLang="zh-CN" dirty="0"/>
              <a:t>1500</a:t>
            </a:r>
            <a:r>
              <a:rPr lang="zh-CN" altLang="zh-CN" dirty="0"/>
              <a:t>的丑陋数</a:t>
            </a:r>
            <a:r>
              <a:rPr lang="en-US" altLang="zh-CN" i="1" dirty="0"/>
              <a:t>a</a:t>
            </a:r>
            <a:r>
              <a:rPr lang="en-US" altLang="zh-CN" dirty="0"/>
              <a:t>[1..1500]</a:t>
            </a:r>
            <a:r>
              <a:rPr lang="zh-CN" altLang="zh-CN" dirty="0"/>
              <a:t>：然后，根据每一个测试数据</a:t>
            </a:r>
            <a:r>
              <a:rPr lang="en-US" altLang="zh-CN" i="1" dirty="0"/>
              <a:t>n</a:t>
            </a:r>
            <a:r>
              <a:rPr lang="zh-CN" altLang="zh-CN" dirty="0"/>
              <a:t>，只要从数组</a:t>
            </a:r>
            <a:r>
              <a:rPr lang="en-US" altLang="zh-CN" i="1" dirty="0"/>
              <a:t>a</a:t>
            </a:r>
            <a:r>
              <a:rPr lang="zh-CN" altLang="zh-CN" dirty="0"/>
              <a:t>中直接取出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根据丑陋数的定义，除1以外，一个丑陋数是另一个丑陋数乘以2、3或者5的结果。因为数组</a:t>
            </a:r>
            <a:r>
              <a:rPr lang="en-US" altLang="zh-CN" i="1" dirty="0"/>
              <a:t>a</a:t>
            </a:r>
            <a:r>
              <a:rPr lang="zh-CN" altLang="zh-CN" dirty="0"/>
              <a:t>是排好序的丑陋数，在数组</a:t>
            </a:r>
            <a:r>
              <a:rPr lang="en-US" altLang="zh-CN" i="1" dirty="0"/>
              <a:t>a</a:t>
            </a:r>
            <a:r>
              <a:rPr lang="zh-CN" altLang="zh-CN" dirty="0"/>
              <a:t>中的每一个丑陋数是前面的丑陋数乘以2、3或者5得到的。所以，在产生丑陋数时，设置三个指针（数组下标）</a:t>
            </a:r>
            <a:r>
              <a:rPr lang="zh-CN" altLang="zh-CN" i="1" dirty="0"/>
              <a:t>p</a:t>
            </a:r>
            <a:r>
              <a:rPr lang="zh-CN" altLang="zh-CN" dirty="0"/>
              <a:t>2, </a:t>
            </a:r>
            <a:r>
              <a:rPr lang="zh-CN" altLang="zh-CN" i="1" dirty="0"/>
              <a:t>p</a:t>
            </a:r>
            <a:r>
              <a:rPr lang="zh-CN" altLang="zh-CN" dirty="0"/>
              <a:t>3和</a:t>
            </a:r>
            <a:r>
              <a:rPr lang="zh-CN" altLang="zh-CN" i="1" dirty="0"/>
              <a:t>p</a:t>
            </a:r>
            <a:r>
              <a:rPr lang="zh-CN" altLang="zh-CN" dirty="0"/>
              <a:t>5，分别指向2，3，5待乘的数；相乘之后，取最小者作为下一个丑陋数加入数组</a:t>
            </a:r>
            <a:r>
              <a:rPr lang="en-US" altLang="zh-CN" i="1" dirty="0"/>
              <a:t>a</a:t>
            </a:r>
            <a:r>
              <a:rPr lang="zh-CN" altLang="zh-CN" dirty="0"/>
              <a:t>，并且相应的指针加1。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9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2.4.3  </a:t>
            </a:r>
            <a:r>
              <a:rPr lang="zh-CN" altLang="zh-CN" b="1" dirty="0"/>
              <a:t>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98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2.4.3.1  </a:t>
            </a:r>
            <a:r>
              <a:rPr lang="en-US" altLang="zh-CN" b="1" dirty="0" err="1"/>
              <a:t>B2</a:t>
            </a:r>
            <a:r>
              <a:rPr lang="en-US" altLang="zh-CN" b="1" dirty="0"/>
              <a:t>-Sequence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</a:t>
            </a:r>
            <a:r>
              <a:rPr lang="en-US" altLang="zh-CN" b="1" dirty="0" err="1"/>
              <a:t>ICPC</a:t>
            </a:r>
            <a:r>
              <a:rPr lang="en-US" altLang="zh-CN" b="1" dirty="0"/>
              <a:t>:: </a:t>
            </a:r>
            <a:r>
              <a:rPr lang="en-US" altLang="zh-CN" b="1" dirty="0" err="1"/>
              <a:t>UFRN</a:t>
            </a:r>
            <a:r>
              <a:rPr lang="en-US" altLang="zh-CN" b="1" dirty="0"/>
              <a:t> Qualification Contest (Federal University of Rio Grande do Norte, Brazil)</a:t>
            </a:r>
            <a:r>
              <a:rPr lang="zh-CN" altLang="zh-CN" b="1" dirty="0"/>
              <a:t>，</a:t>
            </a:r>
            <a:r>
              <a:rPr lang="en-US" altLang="zh-CN" b="1" dirty="0"/>
              <a:t>2006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11063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0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B2</a:t>
            </a:r>
            <a:r>
              <a:rPr lang="zh-CN" altLang="zh-CN" dirty="0"/>
              <a:t>序列是一个正整数</a:t>
            </a:r>
            <a:r>
              <a:rPr lang="en-US" altLang="zh-CN" dirty="0"/>
              <a:t>1 ≤ </a:t>
            </a:r>
            <a:r>
              <a:rPr lang="en-US" altLang="zh-CN" i="1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/>
              <a:t> &lt; </a:t>
            </a:r>
            <a:r>
              <a:rPr lang="en-US" altLang="zh-CN" i="1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/>
              <a:t> &lt; </a:t>
            </a:r>
            <a:r>
              <a:rPr lang="en-US" altLang="zh-CN" i="1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 . . .</a:t>
            </a:r>
            <a:r>
              <a:rPr lang="zh-CN" altLang="zh-CN" dirty="0"/>
              <a:t>的序列，所有的两两之和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+b</a:t>
            </a:r>
            <a:r>
              <a:rPr lang="en-US" altLang="zh-CN" i="1" baseline="-25000" dirty="0" err="1"/>
              <a:t>j</a:t>
            </a:r>
            <a:r>
              <a:rPr lang="zh-CN" altLang="zh-CN" dirty="0"/>
              <a:t>，其中</a:t>
            </a:r>
            <a:r>
              <a:rPr lang="en-US" altLang="zh-CN" i="1" dirty="0" err="1"/>
              <a:t>i</a:t>
            </a:r>
            <a:r>
              <a:rPr lang="en-US" altLang="zh-CN" dirty="0" err="1"/>
              <a:t>≤</a:t>
            </a:r>
            <a:r>
              <a:rPr lang="en-US" altLang="zh-CN" i="1" dirty="0" err="1"/>
              <a:t>j</a:t>
            </a:r>
            <a:r>
              <a:rPr lang="zh-CN" altLang="zh-CN" dirty="0"/>
              <a:t>，都是不同的。请您确定一个给出的序列是否是</a:t>
            </a:r>
            <a:r>
              <a:rPr lang="en-US" altLang="zh-CN" dirty="0" err="1"/>
              <a:t>B2</a:t>
            </a:r>
            <a:r>
              <a:rPr lang="zh-CN" altLang="zh-CN" dirty="0"/>
              <a:t>序列。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9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每个测试用例首先给出</a:t>
            </a:r>
            <a:r>
              <a:rPr lang="en-US" altLang="zh-CN" i="1" dirty="0"/>
              <a:t>N</a:t>
            </a:r>
            <a:r>
              <a:rPr lang="zh-CN" altLang="zh-CN" dirty="0"/>
              <a:t>，</a:t>
            </a:r>
            <a:r>
              <a:rPr lang="en-US" altLang="zh-CN" dirty="0" err="1"/>
              <a:t>2≤</a:t>
            </a:r>
            <a:r>
              <a:rPr lang="en-US" altLang="zh-CN" i="1" dirty="0" err="1"/>
              <a:t>N</a:t>
            </a:r>
            <a:r>
              <a:rPr lang="en-US" altLang="zh-CN" dirty="0" err="1"/>
              <a:t>≤100</a:t>
            </a:r>
            <a:r>
              <a:rPr lang="zh-CN" altLang="zh-CN" dirty="0"/>
              <a:t>，表示序列中元素的数量。在接下来的一行给出</a:t>
            </a:r>
            <a:r>
              <a:rPr lang="en-US" altLang="zh-CN" i="1" dirty="0"/>
              <a:t>N</a:t>
            </a:r>
            <a:r>
              <a:rPr lang="zh-CN" altLang="zh-CN" dirty="0"/>
              <a:t>个整数，表示序列中每个元素的值。每个元素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zh-CN" dirty="0"/>
              <a:t>是一个整数，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≤10000</a:t>
            </a:r>
            <a:r>
              <a:rPr lang="zh-CN" altLang="zh-CN" dirty="0"/>
              <a:t>。在每个测试用例后都有一个空行。输入以</a:t>
            </a:r>
            <a:r>
              <a:rPr lang="en-US" altLang="zh-CN" dirty="0" err="1"/>
              <a:t>EOF</a:t>
            </a:r>
            <a:r>
              <a:rPr lang="zh-CN" altLang="zh-CN" dirty="0"/>
              <a:t>结束。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98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对于每个测试用例，输出测试用例的编号（从</a:t>
            </a:r>
            <a:r>
              <a:rPr lang="en-US" altLang="zh-CN" dirty="0"/>
              <a:t>1</a:t>
            </a:r>
            <a:r>
              <a:rPr lang="zh-CN" altLang="zh-CN" dirty="0"/>
              <a:t>开始），以及一条消息，表示相应的序列是否是</a:t>
            </a:r>
            <a:r>
              <a:rPr lang="en-US" altLang="zh-CN" dirty="0" err="1"/>
              <a:t>B2</a:t>
            </a:r>
            <a:r>
              <a:rPr lang="zh-CN" altLang="zh-CN" dirty="0"/>
              <a:t>序列。格式按下面给出的样例输出。在每个测试用例之后，输出一个空行。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01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输入的序列用数组</a:t>
            </a:r>
            <a:r>
              <a:rPr lang="zh-CN" altLang="zh-CN" i="1" dirty="0"/>
              <a:t>data</a:t>
            </a:r>
            <a:r>
              <a:rPr lang="zh-CN" altLang="zh-CN" dirty="0"/>
              <a:t>从下标1开始存储。在输入过程中如果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-1</a:t>
            </a:r>
            <a:r>
              <a:rPr lang="en-US" altLang="zh-CN" dirty="0" err="1">
                <a:sym typeface="Symbol" panose="05050102010706020507" pitchFamily="18" charset="2"/>
              </a:rPr>
              <a:t>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zh-CN" altLang="zh-CN" dirty="0"/>
              <a:t>，则序列不是B2序列；否则就判断所有的两两之和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+b</a:t>
            </a:r>
            <a:r>
              <a:rPr lang="en-US" altLang="zh-CN" i="1" baseline="-25000" dirty="0" err="1"/>
              <a:t>j</a:t>
            </a:r>
            <a:r>
              <a:rPr lang="zh-CN" altLang="zh-CN" dirty="0"/>
              <a:t>，看是否相同。</a:t>
            </a:r>
          </a:p>
          <a:p>
            <a:r>
              <a:rPr lang="zh-CN" altLang="zh-CN" dirty="0"/>
              <a:t>定义数组</a:t>
            </a:r>
            <a:r>
              <a:rPr lang="en-US" altLang="zh-CN" i="1" dirty="0"/>
              <a:t>sum</a:t>
            </a:r>
            <a:r>
              <a:rPr lang="zh-CN" altLang="zh-CN" dirty="0"/>
              <a:t>，大小为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zh-CN" dirty="0"/>
              <a:t>的范围（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≤10000</a:t>
            </a:r>
            <a:r>
              <a:rPr lang="zh-CN" altLang="zh-CN" dirty="0"/>
              <a:t>）的两倍，初值为</a:t>
            </a:r>
            <a:r>
              <a:rPr lang="en-US" altLang="zh-CN" dirty="0"/>
              <a:t>0</a:t>
            </a:r>
            <a:r>
              <a:rPr lang="zh-CN" altLang="zh-CN" dirty="0"/>
              <a:t>。枚举所有的两两之和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+b</a:t>
            </a:r>
            <a:r>
              <a:rPr lang="en-US" altLang="zh-CN" i="1" baseline="-25000" dirty="0" err="1"/>
              <a:t>j</a:t>
            </a:r>
            <a:r>
              <a:rPr lang="zh-CN" altLang="zh-CN" dirty="0"/>
              <a:t>，</a:t>
            </a:r>
            <a:r>
              <a:rPr lang="en-US" altLang="zh-CN" i="1" dirty="0"/>
              <a:t>sum</a:t>
            </a:r>
            <a:r>
              <a:rPr lang="en-US" altLang="zh-CN" dirty="0"/>
              <a:t>[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+b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]=1</a:t>
            </a:r>
            <a:r>
              <a:rPr lang="zh-CN" altLang="zh-CN" dirty="0"/>
              <a:t>；如果枚举到某一对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zh-CN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j</a:t>
            </a:r>
            <a:r>
              <a:rPr lang="zh-CN" altLang="zh-CN" dirty="0"/>
              <a:t>，发现</a:t>
            </a:r>
            <a:r>
              <a:rPr lang="en-US" altLang="zh-CN" i="1" dirty="0"/>
              <a:t>sum</a:t>
            </a:r>
            <a:r>
              <a:rPr lang="en-US" altLang="zh-CN" dirty="0"/>
              <a:t>[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+b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]</a:t>
            </a:r>
            <a:r>
              <a:rPr lang="zh-CN" altLang="zh-CN" dirty="0"/>
              <a:t>已经为</a:t>
            </a:r>
            <a:r>
              <a:rPr lang="en-US" altLang="zh-CN" dirty="0"/>
              <a:t>1</a:t>
            </a:r>
            <a:r>
              <a:rPr lang="zh-CN" altLang="zh-CN" dirty="0"/>
              <a:t>，则序列不是B2序列；否则序列为B2序列。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zh-CN" dirty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zh-CN" dirty="0"/>
              <a:t>数组</a:t>
            </a:r>
          </a:p>
          <a:p>
            <a:r>
              <a:rPr lang="en-US" altLang="zh-CN" dirty="0"/>
              <a:t>2.4.2  </a:t>
            </a:r>
            <a:r>
              <a:rPr lang="zh-CN" altLang="zh-CN" dirty="0"/>
              <a:t>离线计算</a:t>
            </a:r>
          </a:p>
          <a:p>
            <a:r>
              <a:rPr lang="en-US" altLang="zh-CN" dirty="0"/>
              <a:t>2.4.3  </a:t>
            </a:r>
            <a:r>
              <a:rPr lang="zh-CN" altLang="zh-CN" dirty="0"/>
              <a:t>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22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冒泡排序</a:t>
            </a:r>
            <a:r>
              <a:rPr lang="en-US" altLang="zh-CN" dirty="0"/>
              <a:t>(</a:t>
            </a:r>
            <a:r>
              <a:rPr lang="en-US" altLang="zh-CN" dirty="0" err="1"/>
              <a:t>BubbleSort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两个数比较大小，较大的数下沉，较小的数冒起来。这个算法的名字由来是因为越小的元素会经由互换慢慢“浮”到数列的顶端（升序或降序排列），就如同碳酸饮料中二氧化碳的气泡最终会上浮到顶端一样，故名“冒泡排序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79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互换两个变量值的</a:t>
            </a:r>
            <a:r>
              <a:rPr lang="en-US" altLang="zh-CN" dirty="0"/>
              <a:t>C</a:t>
            </a:r>
            <a:r>
              <a:rPr lang="zh-CN" altLang="zh-CN" dirty="0"/>
              <a:t>语言程序段：</a:t>
            </a:r>
          </a:p>
          <a:p>
            <a:r>
              <a:rPr lang="en-US" altLang="zh-CN" dirty="0"/>
              <a:t>void swap(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*b) //</a:t>
            </a:r>
            <a:r>
              <a:rPr lang="zh-CN" altLang="zh-CN" dirty="0"/>
              <a:t>互换两个变量值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temp = *a;</a:t>
            </a:r>
            <a:endParaRPr lang="zh-CN" altLang="zh-CN" dirty="0"/>
          </a:p>
          <a:p>
            <a:r>
              <a:rPr lang="en-US" altLang="zh-CN" dirty="0"/>
              <a:t>    *a = *b;</a:t>
            </a:r>
            <a:endParaRPr lang="zh-CN" altLang="zh-CN" dirty="0"/>
          </a:p>
          <a:p>
            <a:r>
              <a:rPr lang="en-US" altLang="zh-CN" dirty="0"/>
              <a:t>    *b = temp;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238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冒泡排序，就是重复地对于要排序的元素序列进行遍历，依次比较两个相邻的元素，如果顺序错误，就互换这两个元素。这样的遍历重复进行直到没有相邻元素需要互换，也就是说该元素序列已经排序完成。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445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原始序列：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 4 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 3</a:t>
            </a:r>
            <a:r>
              <a:rPr lang="zh-CN" altLang="zh-CN" dirty="0"/>
              <a:t>，</a:t>
            </a:r>
            <a:r>
              <a:rPr lang="en-US" altLang="zh-CN" dirty="0"/>
              <a:t> 5</a:t>
            </a:r>
            <a:r>
              <a:rPr lang="zh-CN" altLang="zh-CN" dirty="0"/>
              <a:t>；冒泡排序的过程如下：</a:t>
            </a:r>
          </a:p>
          <a:p>
            <a:r>
              <a:rPr lang="zh-CN" altLang="zh-CN" dirty="0"/>
              <a:t>第一轮，对于相邻元素，顺序错误则互换，得序列：</a:t>
            </a:r>
            <a:r>
              <a:rPr lang="en-US" altLang="zh-CN" dirty="0"/>
              <a:t>2</a:t>
            </a:r>
            <a:r>
              <a:rPr lang="zh-CN" altLang="zh-CN" dirty="0"/>
              <a:t>， </a:t>
            </a:r>
            <a:r>
              <a:rPr lang="en-US" altLang="zh-CN" dirty="0"/>
              <a:t>1 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 4</a:t>
            </a:r>
            <a:r>
              <a:rPr lang="zh-CN" altLang="zh-CN" dirty="0"/>
              <a:t>，</a:t>
            </a:r>
            <a:r>
              <a:rPr lang="en-US" altLang="zh-CN" dirty="0"/>
              <a:t> 5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第二轮，得序列：</a:t>
            </a:r>
            <a:r>
              <a:rPr lang="en-US" altLang="zh-CN" dirty="0"/>
              <a:t>1</a:t>
            </a:r>
            <a:r>
              <a:rPr lang="zh-CN" altLang="zh-CN" dirty="0"/>
              <a:t>， </a:t>
            </a:r>
            <a:r>
              <a:rPr lang="en-US" altLang="zh-CN" dirty="0"/>
              <a:t>2 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 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 5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此时，已经没有相邻元素需要互换，排序完成。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16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冒泡排序的</a:t>
            </a:r>
            <a:r>
              <a:rPr lang="en-US" altLang="zh-CN" dirty="0"/>
              <a:t>C</a:t>
            </a:r>
            <a:r>
              <a:rPr lang="zh-CN" altLang="zh-CN" dirty="0"/>
              <a:t>语言程序段如下：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bubble_sort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temp;</a:t>
            </a:r>
            <a:endParaRPr lang="zh-CN" altLang="zh-CN" dirty="0"/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 - 1; </a:t>
            </a:r>
            <a:r>
              <a:rPr lang="en-US" altLang="zh-CN" dirty="0" err="1"/>
              <a:t>i</a:t>
            </a:r>
            <a:r>
              <a:rPr lang="en-US" altLang="zh-CN" dirty="0"/>
              <a:t>++)  //</a:t>
            </a:r>
            <a:r>
              <a:rPr lang="zh-CN" altLang="zh-CN" dirty="0"/>
              <a:t>外循环为排序趟数，</a:t>
            </a:r>
            <a:r>
              <a:rPr lang="en-US" altLang="zh-CN" i="1" dirty="0" err="1"/>
              <a:t>len</a:t>
            </a:r>
            <a:r>
              <a:rPr lang="zh-CN" altLang="zh-CN" dirty="0"/>
              <a:t>个数进行</a:t>
            </a:r>
            <a:r>
              <a:rPr lang="en-US" altLang="zh-CN" i="1" dirty="0" err="1"/>
              <a:t>len</a:t>
            </a:r>
            <a:r>
              <a:rPr lang="en-US" altLang="zh-CN" dirty="0"/>
              <a:t>-1</a:t>
            </a:r>
            <a:r>
              <a:rPr lang="zh-CN" altLang="zh-CN" dirty="0"/>
              <a:t>趟</a:t>
            </a:r>
          </a:p>
          <a:p>
            <a:r>
              <a:rPr lang="en-US" altLang="zh-CN" dirty="0"/>
              <a:t>                for (j = 0; j &lt; </a:t>
            </a:r>
            <a:r>
              <a:rPr lang="en-US" altLang="zh-CN" dirty="0" err="1"/>
              <a:t>len</a:t>
            </a:r>
            <a:r>
              <a:rPr lang="en-US" altLang="zh-CN" dirty="0"/>
              <a:t> - 1 - </a:t>
            </a:r>
            <a:r>
              <a:rPr lang="en-US" altLang="zh-CN" dirty="0" err="1"/>
              <a:t>i</a:t>
            </a:r>
            <a:r>
              <a:rPr lang="en-US" altLang="zh-CN" dirty="0"/>
              <a:t>; j++)  //</a:t>
            </a:r>
            <a:r>
              <a:rPr lang="zh-CN" altLang="zh-CN" dirty="0"/>
              <a:t>内循环为每趟比较次数，第</a:t>
            </a:r>
            <a:r>
              <a:rPr lang="en-US" altLang="zh-CN" i="1" dirty="0" err="1"/>
              <a:t>i</a:t>
            </a:r>
            <a:r>
              <a:rPr lang="zh-CN" altLang="zh-CN" dirty="0"/>
              <a:t>趟比较</a:t>
            </a:r>
            <a:r>
              <a:rPr lang="en-US" altLang="zh-CN" i="1" dirty="0" err="1"/>
              <a:t>len-i</a:t>
            </a:r>
            <a:r>
              <a:rPr lang="zh-CN" altLang="zh-CN" dirty="0"/>
              <a:t>次</a:t>
            </a:r>
          </a:p>
          <a:p>
            <a:r>
              <a:rPr lang="en-US" altLang="zh-CN" dirty="0"/>
              <a:t>                        if (</a:t>
            </a:r>
            <a:r>
              <a:rPr lang="en-US" altLang="zh-CN" dirty="0" err="1"/>
              <a:t>arr</a:t>
            </a:r>
            <a:r>
              <a:rPr lang="en-US" altLang="zh-CN" dirty="0"/>
              <a:t>[j] &gt; </a:t>
            </a:r>
            <a:r>
              <a:rPr lang="en-US" altLang="zh-CN" dirty="0" err="1"/>
              <a:t>arr</a:t>
            </a:r>
            <a:r>
              <a:rPr lang="en-US" altLang="zh-CN" dirty="0"/>
              <a:t>[j + 1])   //</a:t>
            </a:r>
            <a:r>
              <a:rPr lang="zh-CN" altLang="zh-CN" dirty="0"/>
              <a:t>相邻元素比较，若逆序则互换</a:t>
            </a:r>
          </a:p>
          <a:p>
            <a:r>
              <a:rPr lang="en-US" altLang="zh-CN" dirty="0"/>
              <a:t>                                swap(&amp;</a:t>
            </a:r>
            <a:r>
              <a:rPr lang="en-US" altLang="zh-CN" dirty="0" err="1"/>
              <a:t>arr</a:t>
            </a:r>
            <a:r>
              <a:rPr lang="en-US" altLang="zh-CN" dirty="0"/>
              <a:t>[j], &amp;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j+1</a:t>
            </a:r>
            <a:r>
              <a:rPr lang="en-US" altLang="zh-CN" dirty="0"/>
              <a:t>]);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如大家所见，冒泡排序，顾名思义，就是小的元素会经由互换，慢慢“浮”到元素序列的前端。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5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5.1.1  Who's in the Middle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 err="1"/>
              <a:t>USACO</a:t>
            </a:r>
            <a:r>
              <a:rPr lang="en-US" altLang="zh-CN" b="1" dirty="0"/>
              <a:t> 2004 November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2388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8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FJ</a:t>
            </a:r>
            <a:r>
              <a:rPr lang="zh-CN" altLang="zh-CN" dirty="0"/>
              <a:t>调查他的奶牛群，他要找到最一般的奶牛，看最一般的奶牛产多少牛奶：一半的奶牛产奶量大于或等于这头奶牛，另一半的奶牛产奶量小于或等于这头奶牛。</a:t>
            </a:r>
          </a:p>
          <a:p>
            <a:r>
              <a:rPr lang="zh-CN" altLang="zh-CN" dirty="0"/>
              <a:t>给出奶牛的数量：奇数</a:t>
            </a:r>
            <a:r>
              <a:rPr lang="en-US" altLang="zh-CN" i="1" dirty="0"/>
              <a:t>N </a:t>
            </a:r>
            <a:r>
              <a:rPr lang="en-US" altLang="zh-CN" dirty="0"/>
              <a:t>(</a:t>
            </a:r>
            <a:r>
              <a:rPr lang="en-US" altLang="zh-CN" dirty="0" err="1"/>
              <a:t>1≤</a:t>
            </a:r>
            <a:r>
              <a:rPr lang="en-US" altLang="zh-CN" i="1" dirty="0" err="1"/>
              <a:t>N</a:t>
            </a:r>
            <a:r>
              <a:rPr lang="en-US" altLang="zh-CN" dirty="0"/>
              <a:t>&lt;10,000)</a:t>
            </a:r>
            <a:r>
              <a:rPr lang="zh-CN" altLang="zh-CN" dirty="0"/>
              <a:t>及其产奶量</a:t>
            </a:r>
            <a:r>
              <a:rPr lang="en-US" altLang="zh-CN" dirty="0"/>
              <a:t>(1..1,000,000)</a:t>
            </a:r>
            <a:r>
              <a:rPr lang="zh-CN" altLang="zh-CN" dirty="0"/>
              <a:t>，找出位于产奶量中点的奶牛，要求一半的奶牛产奶量大于或等于这头奶牛，另一半的奶牛产奶量小于或等于这头奶牛。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3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行</a:t>
            </a:r>
            <a:r>
              <a:rPr lang="en-US" altLang="zh-CN" dirty="0"/>
              <a:t>: </a:t>
            </a:r>
            <a:r>
              <a:rPr lang="zh-CN" altLang="zh-CN" dirty="0"/>
              <a:t>整数</a:t>
            </a:r>
            <a:r>
              <a:rPr lang="en-US" altLang="zh-CN" i="1" dirty="0"/>
              <a:t>N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行到第</a:t>
            </a:r>
            <a:r>
              <a:rPr lang="en-US" altLang="zh-CN" i="1" dirty="0" err="1"/>
              <a:t>N</a:t>
            </a:r>
            <a:r>
              <a:rPr lang="en-US" altLang="zh-CN" dirty="0" err="1"/>
              <a:t>+1</a:t>
            </a:r>
            <a:r>
              <a:rPr lang="zh-CN" altLang="zh-CN" dirty="0"/>
              <a:t>行：每行给出一个整数，表示一头奶牛的产奶量。</a:t>
            </a:r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一个整数，位于中点的产奶量。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42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提示</a:t>
            </a:r>
            <a:endParaRPr lang="zh-CN" altLang="zh-CN" dirty="0"/>
          </a:p>
          <a:p>
            <a:r>
              <a:rPr lang="zh-CN" altLang="zh-CN" dirty="0"/>
              <a:t>对于样例输入，</a:t>
            </a:r>
            <a:r>
              <a:rPr lang="en-US" altLang="zh-CN" dirty="0"/>
              <a:t>5</a:t>
            </a:r>
            <a:r>
              <a:rPr lang="zh-CN" altLang="zh-CN" dirty="0"/>
              <a:t>头奶牛，产奶量为</a:t>
            </a:r>
            <a:r>
              <a:rPr lang="en-US" altLang="zh-CN" dirty="0"/>
              <a:t>1..5</a:t>
            </a:r>
            <a:r>
              <a:rPr lang="zh-CN" altLang="zh-CN" dirty="0"/>
              <a:t>；因为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低于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在</a:t>
            </a:r>
            <a:r>
              <a:rPr lang="en-US" altLang="zh-CN" dirty="0"/>
              <a:t>3</a:t>
            </a:r>
            <a:r>
              <a:rPr lang="zh-CN" altLang="zh-CN" dirty="0"/>
              <a:t>之上，所以输出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741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递增排序</a:t>
            </a:r>
            <a:r>
              <a:rPr lang="en-US" altLang="zh-CN" i="1" dirty="0"/>
              <a:t>N</a:t>
            </a:r>
            <a:r>
              <a:rPr lang="zh-CN" altLang="zh-CN" dirty="0"/>
              <a:t>头奶牛的产奶量，排序后的中间元素即为位于中点的产奶量。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数组是存储于一个连续存储空间中的、并且具有相同数据类型的数据元素的集合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数组中，数据元素的下标间接反映了数据元素的存储地址，在数组中存取一个数据元素只要通过下标计算它的存储地址就行了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利用数组处理批量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</a:t>
            </a:r>
            <a:endParaRPr lang="zh-CN" altLang="en-US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2843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2.4.1  </a:t>
            </a:r>
            <a:r>
              <a:rPr lang="zh-CN" altLang="zh-CN" b="1" dirty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数组，作为一种数据结构，有</a:t>
            </a:r>
            <a:r>
              <a:rPr lang="en-US" altLang="zh-CN" dirty="0"/>
              <a:t>3</a:t>
            </a:r>
            <a:r>
              <a:rPr lang="zh-CN" altLang="zh-CN" dirty="0"/>
              <a:t>个特点：有限，在一个数组中，能存储的数据元素的数目是有限的；有序，在一个数组中，数据元素是一个接一个地连续存储的；每个数据元素的类型是相同的。</a:t>
            </a:r>
          </a:p>
          <a:p>
            <a:r>
              <a:rPr lang="zh-CN" altLang="zh-CN" dirty="0"/>
              <a:t>根据数组的特点，对于数组的输入和处理，往往是通过循环语句，一个接一个地输入数据元素，一个接一个地按序处理。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2.4.1.1  The 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 err="1"/>
              <a:t>ODU</a:t>
            </a:r>
            <a:r>
              <a:rPr lang="en-US" altLang="zh-CN" b="1" dirty="0"/>
              <a:t> ACM Programming Contest 1992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UVA</a:t>
            </a:r>
            <a:r>
              <a:rPr lang="en-US" altLang="zh-CN" b="1" dirty="0"/>
              <a:t> 458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73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请您编写一个程序，将一个字符组成的集合准确地解码为一条有效的消息。您的程序要读取一个经过简单编码的字符集组成的文件，并输出这些字符所包含的确切信息。这种简单编码是对</a:t>
            </a:r>
            <a:r>
              <a:rPr lang="en-US" altLang="zh-CN" dirty="0"/>
              <a:t>ASCII</a:t>
            </a:r>
            <a:r>
              <a:rPr lang="zh-CN" altLang="zh-CN" dirty="0"/>
              <a:t>字符集中可打印部分的字符进行单一的算术操作，一对一地进行字符替换。</a:t>
            </a:r>
          </a:p>
          <a:p>
            <a:r>
              <a:rPr lang="zh-CN" altLang="zh-CN" dirty="0"/>
              <a:t>您的程序要输入采用相同编码方案的所有字符集，并输出每组字符集合的实际消息。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3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例如，输入文件为：</a:t>
            </a:r>
          </a:p>
          <a:p>
            <a:r>
              <a:rPr lang="en-US" altLang="zh-CN" dirty="0" err="1"/>
              <a:t>1JKJ'pz</a:t>
            </a:r>
            <a:r>
              <a:rPr lang="en-US" altLang="zh-CN" dirty="0"/>
              <a:t>'{</a:t>
            </a:r>
            <a:r>
              <a:rPr lang="en-US" altLang="zh-CN" dirty="0" err="1"/>
              <a:t>ol</a:t>
            </a:r>
            <a:r>
              <a:rPr lang="en-US" altLang="zh-CN" dirty="0"/>
              <a:t>'{</a:t>
            </a:r>
            <a:r>
              <a:rPr lang="en-US" altLang="zh-CN" dirty="0" err="1"/>
              <a:t>yhklthyr'vm</a:t>
            </a:r>
            <a:r>
              <a:rPr lang="en-US" altLang="zh-CN" dirty="0"/>
              <a:t>'{</a:t>
            </a:r>
            <a:r>
              <a:rPr lang="en-US" altLang="zh-CN" dirty="0" err="1"/>
              <a:t>ol'Jvu</a:t>
            </a:r>
            <a:r>
              <a:rPr lang="en-US" altLang="zh-CN" dirty="0"/>
              <a:t>{</a:t>
            </a:r>
            <a:r>
              <a:rPr lang="en-US" altLang="zh-CN" dirty="0" err="1"/>
              <a:t>yvs'Kh</a:t>
            </a:r>
            <a:r>
              <a:rPr lang="en-US" altLang="zh-CN" dirty="0"/>
              <a:t>{</a:t>
            </a:r>
            <a:r>
              <a:rPr lang="en-US" altLang="zh-CN" dirty="0" err="1"/>
              <a:t>h'Jvywvyh</a:t>
            </a:r>
            <a:r>
              <a:rPr lang="en-US" altLang="zh-CN" dirty="0"/>
              <a:t>{</a:t>
            </a:r>
            <a:r>
              <a:rPr lang="en-US" altLang="zh-CN" dirty="0" err="1"/>
              <a:t>pvu5</a:t>
            </a:r>
            <a:endParaRPr lang="zh-CN" altLang="zh-CN" dirty="0"/>
          </a:p>
          <a:p>
            <a:r>
              <a:rPr lang="en-US" altLang="zh-CN" dirty="0" err="1"/>
              <a:t>1PIT'pz'h</a:t>
            </a:r>
            <a:r>
              <a:rPr lang="en-US" altLang="zh-CN" dirty="0"/>
              <a:t>'{</a:t>
            </a:r>
            <a:r>
              <a:rPr lang="en-US" altLang="zh-CN" dirty="0" err="1"/>
              <a:t>yhklthyr'vm</a:t>
            </a:r>
            <a:r>
              <a:rPr lang="en-US" altLang="zh-CN" dirty="0"/>
              <a:t>'{</a:t>
            </a:r>
            <a:r>
              <a:rPr lang="en-US" altLang="zh-CN" dirty="0" err="1"/>
              <a:t>ol'Pu</a:t>
            </a:r>
            <a:r>
              <a:rPr lang="en-US" altLang="zh-CN" dirty="0"/>
              <a:t>{</a:t>
            </a:r>
            <a:r>
              <a:rPr lang="en-US" altLang="zh-CN" dirty="0" err="1"/>
              <a:t>lyuh</a:t>
            </a:r>
            <a:r>
              <a:rPr lang="en-US" altLang="zh-CN" dirty="0"/>
              <a:t>{</a:t>
            </a:r>
            <a:r>
              <a:rPr lang="en-US" altLang="zh-CN" dirty="0" err="1"/>
              <a:t>pvuhs'I|zpulzz'Thjopul'Jvywvyh</a:t>
            </a:r>
            <a:r>
              <a:rPr lang="en-US" altLang="zh-CN" dirty="0"/>
              <a:t>{</a:t>
            </a:r>
            <a:r>
              <a:rPr lang="en-US" altLang="zh-CN" dirty="0" err="1"/>
              <a:t>pvu5</a:t>
            </a:r>
            <a:endParaRPr lang="zh-CN" altLang="zh-CN" dirty="0"/>
          </a:p>
          <a:p>
            <a:r>
              <a:rPr lang="en-US" altLang="zh-CN" dirty="0" err="1"/>
              <a:t>1KLJ'pz</a:t>
            </a:r>
            <a:r>
              <a:rPr lang="en-US" altLang="zh-CN" dirty="0"/>
              <a:t>'{</a:t>
            </a:r>
            <a:r>
              <a:rPr lang="en-US" altLang="zh-CN" dirty="0" err="1"/>
              <a:t>ol</a:t>
            </a:r>
            <a:r>
              <a:rPr lang="en-US" altLang="zh-CN" dirty="0"/>
              <a:t>'{</a:t>
            </a:r>
            <a:r>
              <a:rPr lang="en-US" altLang="zh-CN" dirty="0" err="1"/>
              <a:t>yhklthyr'vm</a:t>
            </a:r>
            <a:r>
              <a:rPr lang="en-US" altLang="zh-CN" dirty="0"/>
              <a:t>'{</a:t>
            </a:r>
            <a:r>
              <a:rPr lang="en-US" altLang="zh-CN" dirty="0" err="1"/>
              <a:t>ol'Kpnp</a:t>
            </a:r>
            <a:r>
              <a:rPr lang="en-US" altLang="zh-CN" dirty="0"/>
              <a:t>{</a:t>
            </a:r>
            <a:r>
              <a:rPr lang="en-US" altLang="zh-CN" dirty="0" err="1"/>
              <a:t>hs'Lx|pwtlu</a:t>
            </a:r>
            <a:r>
              <a:rPr lang="en-US" altLang="zh-CN" dirty="0"/>
              <a:t>{'</a:t>
            </a:r>
            <a:r>
              <a:rPr lang="en-US" altLang="zh-CN" dirty="0" err="1"/>
              <a:t>Jvywvyh</a:t>
            </a:r>
            <a:r>
              <a:rPr lang="en-US" altLang="zh-CN" dirty="0"/>
              <a:t>{</a:t>
            </a:r>
            <a:r>
              <a:rPr lang="en-US" altLang="zh-CN" dirty="0" err="1"/>
              <a:t>pvu5</a:t>
            </a:r>
            <a:endParaRPr lang="zh-CN" altLang="zh-CN" dirty="0"/>
          </a:p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您的程序要输出如下信息：</a:t>
            </a:r>
          </a:p>
          <a:p>
            <a:r>
              <a:rPr lang="en-US" altLang="zh-CN" dirty="0"/>
              <a:t>*CDC is the trademark of the Control Data Corporation.</a:t>
            </a:r>
            <a:endParaRPr lang="zh-CN" altLang="zh-CN" dirty="0"/>
          </a:p>
          <a:p>
            <a:r>
              <a:rPr lang="en-US" altLang="zh-CN" dirty="0"/>
              <a:t>*IBM is a trademark of the International Business Machine Corporation.</a:t>
            </a:r>
            <a:endParaRPr lang="zh-CN" altLang="zh-CN" dirty="0"/>
          </a:p>
          <a:p>
            <a:r>
              <a:rPr lang="en-US" altLang="zh-CN" dirty="0"/>
              <a:t>*DEC is the trademark of the Digital Equipment Corporation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00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ASCII</a:t>
            </a:r>
            <a:r>
              <a:rPr lang="zh-CN" altLang="zh-CN" dirty="0"/>
              <a:t>码表，比较输入和输出字符，得出编码方案：输入字符的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en-US" altLang="zh-CN" dirty="0"/>
              <a:t>-7=</a:t>
            </a:r>
            <a:r>
              <a:rPr lang="zh-CN" altLang="zh-CN" dirty="0"/>
              <a:t>输出字符的</a:t>
            </a:r>
            <a:r>
              <a:rPr lang="en-US" altLang="zh-CN" dirty="0"/>
              <a:t>ASCII</a:t>
            </a:r>
            <a:r>
              <a:rPr lang="zh-CN" altLang="zh-CN" dirty="0"/>
              <a:t>码；或者，根据第一个字符，得出偏码方案：输入字符的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en-US" altLang="zh-CN" dirty="0"/>
              <a:t>+'*'-'1'=</a:t>
            </a:r>
            <a:r>
              <a:rPr lang="zh-CN" altLang="zh-CN" dirty="0"/>
              <a:t>输出字符的</a:t>
            </a:r>
            <a:r>
              <a:rPr lang="en-US" altLang="zh-CN" dirty="0"/>
              <a:t>ASCII</a:t>
            </a:r>
            <a:r>
              <a:rPr lang="zh-CN" altLang="zh-CN" dirty="0"/>
              <a:t>码。</a:t>
            </a:r>
          </a:p>
          <a:p>
            <a:r>
              <a:rPr lang="zh-CN" altLang="zh-CN" dirty="0"/>
              <a:t>输入文件以字符串为单位，每次输入一个字符串；对字符串中的字符减</a:t>
            </a:r>
            <a:r>
              <a:rPr lang="en-US" altLang="zh-CN" dirty="0"/>
              <a:t>7</a:t>
            </a:r>
            <a:r>
              <a:rPr lang="zh-CN" altLang="zh-CN" dirty="0"/>
              <a:t>，或者，输入字符的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en-US" altLang="zh-CN" dirty="0"/>
              <a:t>+'*'-'1'</a:t>
            </a:r>
            <a:r>
              <a:rPr lang="zh-CN" altLang="zh-CN" dirty="0"/>
              <a:t>，然后输出。</a:t>
            </a:r>
          </a:p>
          <a:p>
            <a:r>
              <a:rPr lang="zh-CN" altLang="zh-CN" dirty="0"/>
              <a:t>函数</a:t>
            </a:r>
            <a:r>
              <a:rPr lang="en-US" altLang="zh-CN" dirty="0" err="1"/>
              <a:t>strlen</a:t>
            </a:r>
            <a:r>
              <a:rPr lang="zh-CN" altLang="zh-CN" dirty="0"/>
              <a:t>用来求字符串的长度，在</a:t>
            </a:r>
            <a:r>
              <a:rPr lang="en-US" altLang="zh-CN" dirty="0"/>
              <a:t>C</a:t>
            </a:r>
            <a:r>
              <a:rPr lang="zh-CN" altLang="zh-CN" dirty="0"/>
              <a:t>中使用</a:t>
            </a:r>
            <a:r>
              <a:rPr lang="en-US" altLang="zh-CN" dirty="0" err="1"/>
              <a:t>strlen</a:t>
            </a:r>
            <a:r>
              <a:rPr lang="zh-CN" altLang="zh-CN" dirty="0"/>
              <a:t>，就要加</a:t>
            </a:r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2483</Words>
  <Application>Microsoft Office PowerPoint</Application>
  <PresentationFormat>宽屏</PresentationFormat>
  <Paragraphs>138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Symbol</vt:lpstr>
      <vt:lpstr>Office 主题</vt:lpstr>
      <vt:lpstr>程序设计实验（6） 数组</vt:lpstr>
      <vt:lpstr>第2章  编程基础（I）</vt:lpstr>
      <vt:lpstr>2.4  数组</vt:lpstr>
      <vt:lpstr>PowerPoint 演示文稿</vt:lpstr>
      <vt:lpstr>2.4.1  数组</vt:lpstr>
      <vt:lpstr>2.4.1.1  The Decoder</vt:lpstr>
      <vt:lpstr>PowerPoint 演示文稿</vt:lpstr>
      <vt:lpstr>PowerPoint 演示文稿</vt:lpstr>
      <vt:lpstr>试题解析</vt:lpstr>
      <vt:lpstr>2.4.1.2  Above Average</vt:lpstr>
      <vt:lpstr>PowerPoint 演示文稿</vt:lpstr>
      <vt:lpstr>PowerPoint 演示文稿</vt:lpstr>
      <vt:lpstr>试题解析</vt:lpstr>
      <vt:lpstr>2.4.2  离线计算</vt:lpstr>
      <vt:lpstr>2.4.2.1  Square Numbers</vt:lpstr>
      <vt:lpstr>PowerPoint 演示文稿</vt:lpstr>
      <vt:lpstr>PowerPoint 演示文稿</vt:lpstr>
      <vt:lpstr>试题解析</vt:lpstr>
      <vt:lpstr>2.4.2.2  Ugly Numbers</vt:lpstr>
      <vt:lpstr>PowerPoint 演示文稿</vt:lpstr>
      <vt:lpstr>PowerPoint 演示文稿</vt:lpstr>
      <vt:lpstr>试题解析</vt:lpstr>
      <vt:lpstr>PowerPoint 演示文稿</vt:lpstr>
      <vt:lpstr>2.4.3  序列</vt:lpstr>
      <vt:lpstr>2.4.3.1  B2-Sequence</vt:lpstr>
      <vt:lpstr>PowerPoint 演示文稿</vt:lpstr>
      <vt:lpstr>PowerPoint 演示文稿</vt:lpstr>
      <vt:lpstr>PowerPoint 演示文稿</vt:lpstr>
      <vt:lpstr>试题解析</vt:lpstr>
      <vt:lpstr>冒泡排序(BubbleSort) </vt:lpstr>
      <vt:lpstr>PowerPoint 演示文稿</vt:lpstr>
      <vt:lpstr>PowerPoint 演示文稿</vt:lpstr>
      <vt:lpstr>PowerPoint 演示文稿</vt:lpstr>
      <vt:lpstr>PowerPoint 演示文稿</vt:lpstr>
      <vt:lpstr>5.1.1  Who's in the Middle</vt:lpstr>
      <vt:lpstr>PowerPoint 演示文稿</vt:lpstr>
      <vt:lpstr>PowerPoint 演示文稿</vt:lpstr>
      <vt:lpstr>PowerPoint 演示文稿</vt:lpstr>
      <vt:lpstr>试题解析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编程基础（I）</dc:title>
  <dc:creator>admin</dc:creator>
  <cp:lastModifiedBy>admin</cp:lastModifiedBy>
  <cp:revision>39</cp:revision>
  <dcterms:created xsi:type="dcterms:W3CDTF">2021-09-06T15:01:32Z</dcterms:created>
  <dcterms:modified xsi:type="dcterms:W3CDTF">2021-10-27T11:10:09Z</dcterms:modified>
</cp:coreProperties>
</file>