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31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0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1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1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2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3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8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8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2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0DDF-F692-406B-9D2E-9DD2A1744E13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hwu@fudan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58953"/>
            <a:ext cx="9144000" cy="169164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程序设计实验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吴永辉</a:t>
            </a:r>
          </a:p>
          <a:p>
            <a:r>
              <a:rPr lang="zh-CN" altLang="en-US" dirty="0" smtClean="0">
                <a:hlinkClick r:id="rId2"/>
              </a:rPr>
              <a:t>复旦大学计算机学院，上海智能信息处理重点实验室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err="1" smtClean="0">
                <a:hlinkClick r:id="rId2"/>
              </a:rPr>
              <a:t>yhwu@fudan.edu.cn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WeChat</a:t>
            </a:r>
            <a:r>
              <a:rPr lang="en-US" altLang="zh-CN" dirty="0" smtClean="0"/>
              <a:t> : 13817360465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96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019"/>
          </a:xfrm>
        </p:spPr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1252729"/>
            <a:ext cx="10369296" cy="5269200"/>
          </a:xfrm>
        </p:spPr>
      </p:pic>
    </p:spTree>
    <p:extLst>
      <p:ext uri="{BB962C8B-B14F-4D97-AF65-F5344CB8AC3E}">
        <p14:creationId xmlns:p14="http://schemas.microsoft.com/office/powerpoint/2010/main" val="186828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2.2.2  Can You Solve 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The FOUNDATION Programming Contest 2004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UVA</a:t>
            </a:r>
            <a:r>
              <a:rPr lang="en-US" altLang="zh-CN" b="1" dirty="0"/>
              <a:t> </a:t>
            </a:r>
            <a:r>
              <a:rPr lang="en-US" altLang="zh-CN" b="1" dirty="0" smtClean="0"/>
              <a:t>10642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zh-CN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语句实验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722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请看</a:t>
            </a:r>
            <a:r>
              <a:rPr lang="zh-CN" altLang="zh-CN" dirty="0" smtClean="0"/>
              <a:t>图。</a:t>
            </a:r>
            <a:r>
              <a:rPr lang="zh-CN" altLang="zh-CN" dirty="0"/>
              <a:t>在这张图中，每个圆点都有一个笛卡尔坐标系的坐标。可以沿着由箭头所表示的路径从一个圆点到另一个圆点。从一个源点到一个目标点，所需要走的总步数</a:t>
            </a:r>
            <a:r>
              <a:rPr lang="en-US" altLang="zh-CN" dirty="0"/>
              <a:t>=</a:t>
            </a:r>
            <a:r>
              <a:rPr lang="zh-CN" altLang="zh-CN" dirty="0"/>
              <a:t>路径通过的中间点的数目</a:t>
            </a:r>
            <a:r>
              <a:rPr lang="en-US" altLang="zh-CN" dirty="0"/>
              <a:t>+1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如图所示，要从</a:t>
            </a:r>
            <a:r>
              <a:rPr lang="en-US" altLang="zh-CN" dirty="0"/>
              <a:t>(0, 3)</a:t>
            </a:r>
            <a:r>
              <a:rPr lang="zh-CN" altLang="zh-CN" dirty="0"/>
              <a:t>到</a:t>
            </a:r>
            <a:r>
              <a:rPr lang="en-US" altLang="zh-CN" dirty="0"/>
              <a:t>(3, 0)</a:t>
            </a:r>
            <a:r>
              <a:rPr lang="zh-CN" altLang="zh-CN" dirty="0"/>
              <a:t>，就要必须通过两个中间点</a:t>
            </a:r>
            <a:r>
              <a:rPr lang="en-US" altLang="zh-CN" dirty="0"/>
              <a:t>(1, 2)</a:t>
            </a:r>
            <a:r>
              <a:rPr lang="zh-CN" altLang="zh-CN" dirty="0"/>
              <a:t>和</a:t>
            </a:r>
            <a:r>
              <a:rPr lang="en-US" altLang="zh-CN" dirty="0"/>
              <a:t>(2, 1)</a:t>
            </a:r>
            <a:r>
              <a:rPr lang="zh-CN" altLang="zh-CN" dirty="0"/>
              <a:t>。所以，在这种情况下，所需要走的总步数是</a:t>
            </a:r>
            <a:r>
              <a:rPr lang="en-US" altLang="zh-CN" dirty="0"/>
              <a:t>2+1=3</a:t>
            </a:r>
            <a:r>
              <a:rPr lang="zh-CN" altLang="zh-CN" dirty="0"/>
              <a:t>。本题要求您计算从一个给定的源点到一个给定的目标点所需的步数。本题设定，对于所有的箭头，不能走相反的方向。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17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36" y="1866951"/>
            <a:ext cx="5405561" cy="4593701"/>
          </a:xfrm>
        </p:spPr>
      </p:pic>
    </p:spTree>
    <p:extLst>
      <p:ext uri="{BB962C8B-B14F-4D97-AF65-F5344CB8AC3E}">
        <p14:creationId xmlns:p14="http://schemas.microsoft.com/office/powerpoint/2010/main" val="304197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输入的第一行给出要处理的测试用例数</a:t>
            </a:r>
            <a:r>
              <a:rPr lang="en-US" altLang="zh-CN" i="1" dirty="0"/>
              <a:t>n</a:t>
            </a:r>
            <a:r>
              <a:rPr lang="zh-CN" altLang="zh-CN" dirty="0"/>
              <a:t>（</a:t>
            </a:r>
            <a:r>
              <a:rPr lang="en-US" altLang="zh-CN" dirty="0"/>
              <a:t>0&lt;</a:t>
            </a:r>
            <a:r>
              <a:rPr lang="en-US" altLang="zh-CN" i="1" dirty="0" err="1"/>
              <a:t>n</a:t>
            </a:r>
            <a:r>
              <a:rPr lang="en-US" altLang="zh-CN" dirty="0" err="1"/>
              <a:t>≤500</a:t>
            </a:r>
            <a:r>
              <a:rPr lang="zh-CN" altLang="zh-CN" dirty="0"/>
              <a:t>）。接下来的</a:t>
            </a:r>
            <a:r>
              <a:rPr lang="en-US" altLang="zh-CN" i="1" dirty="0"/>
              <a:t>n</a:t>
            </a:r>
            <a:r>
              <a:rPr lang="zh-CN" altLang="zh-CN" dirty="0"/>
              <a:t>行每行给出四个整数（</a:t>
            </a:r>
            <a:r>
              <a:rPr lang="en-US" altLang="zh-CN" dirty="0"/>
              <a:t>0≤</a:t>
            </a:r>
            <a:r>
              <a:rPr lang="zh-CN" altLang="zh-CN" dirty="0"/>
              <a:t>每个整数</a:t>
            </a:r>
            <a:r>
              <a:rPr lang="en-US" altLang="zh-CN" dirty="0"/>
              <a:t>≤100000</a:t>
            </a:r>
            <a:r>
              <a:rPr lang="zh-CN" altLang="zh-CN" dirty="0"/>
              <a:t>），第一对整数表示源点的坐标，另一对整数表示目标点的坐标。坐标以形式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zh-CN" altLang="zh-CN" dirty="0"/>
              <a:t>列出。</a:t>
            </a:r>
          </a:p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对于每个测试用例，程序先输出测试用例编号，然后输出从源点到目标点所需的步数。本题设定可以从源点到达目标点。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46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本题给定二维平面上的整数点的坐标，并用如图所示的箭头的路径将这些整数点链接起来；给出两个二维平面坐标点，计算从源点到目标点所需的步数。</a:t>
            </a:r>
          </a:p>
          <a:p>
            <a:r>
              <a:rPr lang="zh-CN" altLang="zh-CN" dirty="0"/>
              <a:t>对二维平面上的任一整数点，按箭头所标识的顺序，可以计算出</a:t>
            </a:r>
            <a:r>
              <a:rPr lang="en-US" altLang="zh-CN" dirty="0"/>
              <a:t>(0, 0)</a:t>
            </a:r>
            <a:r>
              <a:rPr lang="zh-CN" altLang="zh-CN" dirty="0"/>
              <a:t>到该点所需的步数。根据题意，同一层的整数点为右下至左上的斜线上的整数点，前</a:t>
            </a:r>
            <a:r>
              <a:rPr lang="en-US" altLang="zh-CN" dirty="0"/>
              <a:t>4</a:t>
            </a:r>
            <a:r>
              <a:rPr lang="zh-CN" altLang="zh-CN" dirty="0"/>
              <a:t>层的整数点的坐标按箭头所标识的顺序如下：</a:t>
            </a:r>
          </a:p>
          <a:p>
            <a:r>
              <a:rPr lang="en-US" altLang="zh-CN" dirty="0"/>
              <a:t>(0, 0) --&gt;</a:t>
            </a:r>
            <a:endParaRPr lang="zh-CN" altLang="zh-CN" dirty="0"/>
          </a:p>
          <a:p>
            <a:r>
              <a:rPr lang="en-US" altLang="zh-CN" dirty="0"/>
              <a:t>(0, 1)--&gt;(1, 0) --&gt;</a:t>
            </a:r>
            <a:endParaRPr lang="zh-CN" altLang="zh-CN" dirty="0"/>
          </a:p>
          <a:p>
            <a:r>
              <a:rPr lang="en-US" altLang="zh-CN" dirty="0"/>
              <a:t>(0, 2)--&gt; (1, 1)--&gt;(2, 0) --&gt;</a:t>
            </a:r>
            <a:endParaRPr lang="zh-CN" altLang="zh-CN" dirty="0"/>
          </a:p>
          <a:p>
            <a:r>
              <a:rPr lang="en-US" altLang="zh-CN" dirty="0"/>
              <a:t>(0, 3)--&gt; (1, 2)--&gt;(2, 1) --&gt;(3, 0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389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例如，要计算</a:t>
            </a:r>
            <a:r>
              <a:rPr lang="en-US" altLang="zh-CN" dirty="0"/>
              <a:t>(0, 0)</a:t>
            </a:r>
            <a:r>
              <a:rPr lang="zh-CN" altLang="zh-CN" dirty="0"/>
              <a:t>到</a:t>
            </a:r>
            <a:r>
              <a:rPr lang="en-US" altLang="zh-CN" dirty="0"/>
              <a:t>(2, 1)</a:t>
            </a:r>
            <a:r>
              <a:rPr lang="zh-CN" altLang="zh-CN" dirty="0"/>
              <a:t>所需的步数，</a:t>
            </a:r>
            <a:r>
              <a:rPr lang="en-US" altLang="zh-CN" dirty="0"/>
              <a:t>(2, 1)</a:t>
            </a:r>
            <a:r>
              <a:rPr lang="zh-CN" altLang="zh-CN" dirty="0"/>
              <a:t>在第</a:t>
            </a:r>
            <a:r>
              <a:rPr lang="en-US" altLang="zh-CN" dirty="0"/>
              <a:t>4</a:t>
            </a:r>
            <a:r>
              <a:rPr lang="zh-CN" altLang="zh-CN" dirty="0"/>
              <a:t>层，该层的每一个整数点的</a:t>
            </a:r>
            <a:r>
              <a:rPr lang="en-US" altLang="zh-CN" dirty="0"/>
              <a:t>x</a:t>
            </a:r>
            <a:r>
              <a:rPr lang="zh-CN" altLang="zh-CN" dirty="0"/>
              <a:t>坐标和</a:t>
            </a:r>
            <a:r>
              <a:rPr lang="en-US" altLang="zh-CN" dirty="0"/>
              <a:t>y</a:t>
            </a:r>
            <a:r>
              <a:rPr lang="zh-CN" altLang="zh-CN" dirty="0"/>
              <a:t>坐标之和都是</a:t>
            </a:r>
            <a:r>
              <a:rPr lang="en-US" altLang="zh-CN" dirty="0"/>
              <a:t>3</a:t>
            </a:r>
            <a:r>
              <a:rPr lang="zh-CN" altLang="zh-CN" dirty="0"/>
              <a:t>。从</a:t>
            </a:r>
            <a:r>
              <a:rPr lang="en-US" altLang="zh-CN" dirty="0"/>
              <a:t>(0, 0)</a:t>
            </a:r>
            <a:r>
              <a:rPr lang="zh-CN" altLang="zh-CN" dirty="0"/>
              <a:t>走完前</a:t>
            </a:r>
            <a:r>
              <a:rPr lang="en-US" altLang="zh-CN" dirty="0"/>
              <a:t>3</a:t>
            </a:r>
            <a:r>
              <a:rPr lang="zh-CN" altLang="zh-CN" dirty="0"/>
              <a:t>层，到第</a:t>
            </a:r>
            <a:r>
              <a:rPr lang="en-US" altLang="zh-CN" dirty="0"/>
              <a:t>4</a:t>
            </a:r>
            <a:r>
              <a:rPr lang="zh-CN" altLang="zh-CN" dirty="0"/>
              <a:t>层的第一个坐标点</a:t>
            </a:r>
            <a:r>
              <a:rPr lang="en-US" altLang="zh-CN" dirty="0"/>
              <a:t>(0, 3)</a:t>
            </a:r>
            <a:r>
              <a:rPr lang="zh-CN" altLang="zh-CN" dirty="0"/>
              <a:t>，所需的步数是</a:t>
            </a:r>
            <a:r>
              <a:rPr lang="en-US" altLang="zh-CN" dirty="0"/>
              <a:t>1+2+3=6</a:t>
            </a:r>
            <a:r>
              <a:rPr lang="zh-CN" altLang="zh-CN" dirty="0"/>
              <a:t>。然后，从</a:t>
            </a:r>
            <a:r>
              <a:rPr lang="en-US" altLang="zh-CN" dirty="0"/>
              <a:t>(0, 3)</a:t>
            </a:r>
            <a:r>
              <a:rPr lang="zh-CN" altLang="zh-CN" dirty="0"/>
              <a:t>到</a:t>
            </a:r>
            <a:r>
              <a:rPr lang="en-US" altLang="zh-CN" dirty="0"/>
              <a:t>(2, 1)</a:t>
            </a:r>
            <a:r>
              <a:rPr lang="zh-CN" altLang="zh-CN" dirty="0"/>
              <a:t>需要走</a:t>
            </a:r>
            <a:r>
              <a:rPr lang="en-US" altLang="zh-CN" dirty="0"/>
              <a:t>2</a:t>
            </a:r>
            <a:r>
              <a:rPr lang="zh-CN" altLang="zh-CN" dirty="0"/>
              <a:t>步，恰好为</a:t>
            </a:r>
            <a:r>
              <a:rPr lang="en-US" altLang="zh-CN" dirty="0"/>
              <a:t>(2, 1)</a:t>
            </a:r>
            <a:r>
              <a:rPr lang="zh-CN" altLang="zh-CN" dirty="0"/>
              <a:t>的</a:t>
            </a:r>
            <a:r>
              <a:rPr lang="en-US" altLang="zh-CN" dirty="0"/>
              <a:t>x</a:t>
            </a:r>
            <a:r>
              <a:rPr lang="zh-CN" altLang="zh-CN" dirty="0"/>
              <a:t>坐标值。所以</a:t>
            </a:r>
            <a:r>
              <a:rPr lang="en-US" altLang="zh-CN" dirty="0"/>
              <a:t>(0, 0)</a:t>
            </a:r>
            <a:r>
              <a:rPr lang="zh-CN" altLang="zh-CN" dirty="0"/>
              <a:t>到</a:t>
            </a:r>
            <a:r>
              <a:rPr lang="en-US" altLang="zh-CN" dirty="0"/>
              <a:t>(2, 1)</a:t>
            </a:r>
            <a:r>
              <a:rPr lang="zh-CN" altLang="zh-CN" dirty="0"/>
              <a:t>所需的步数为</a:t>
            </a:r>
            <a:r>
              <a:rPr lang="en-US" altLang="zh-CN" dirty="0"/>
              <a:t>6+2=8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由上述实例，可以推出计算从</a:t>
            </a:r>
            <a:r>
              <a:rPr lang="en-US" altLang="zh-CN" dirty="0"/>
              <a:t>(0, 0)</a:t>
            </a:r>
            <a:r>
              <a:rPr lang="zh-CN" altLang="zh-CN" dirty="0"/>
              <a:t>到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zh-CN" altLang="zh-CN" dirty="0"/>
              <a:t>所需步数的计算公式为：</a:t>
            </a:r>
            <a:r>
              <a:rPr lang="en-US" altLang="zh-CN" dirty="0"/>
              <a:t>[1+2+3+……+(</a:t>
            </a:r>
            <a:r>
              <a:rPr lang="en-US" altLang="zh-CN" i="1" dirty="0" err="1"/>
              <a:t>x+y</a:t>
            </a:r>
            <a:r>
              <a:rPr lang="en-US" altLang="zh-CN" dirty="0"/>
              <a:t>)]+</a:t>
            </a:r>
            <a:r>
              <a:rPr lang="en-US" altLang="zh-CN" i="1" dirty="0"/>
              <a:t>x </a:t>
            </a:r>
            <a:r>
              <a:rPr lang="en-US" altLang="zh-CN" dirty="0"/>
              <a:t>= (</a:t>
            </a:r>
            <a:r>
              <a:rPr lang="en-US" altLang="zh-CN" i="1" dirty="0" err="1"/>
              <a:t>x+y</a:t>
            </a:r>
            <a:r>
              <a:rPr lang="en-US" altLang="zh-CN" dirty="0" err="1"/>
              <a:t>+1</a:t>
            </a:r>
            <a:r>
              <a:rPr lang="en-US" altLang="zh-CN" dirty="0"/>
              <a:t>)*(</a:t>
            </a:r>
            <a:r>
              <a:rPr lang="en-US" altLang="zh-CN" i="1" dirty="0" err="1"/>
              <a:t>x+y</a:t>
            </a:r>
            <a:r>
              <a:rPr lang="en-US" altLang="zh-CN" dirty="0"/>
              <a:t>)/</a:t>
            </a:r>
            <a:r>
              <a:rPr lang="en-US" altLang="zh-CN" dirty="0" err="1"/>
              <a:t>2+</a:t>
            </a:r>
            <a:r>
              <a:rPr lang="en-US" altLang="zh-CN" i="1" dirty="0" err="1"/>
              <a:t>x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85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所以，对每个测试用例，先计算</a:t>
            </a:r>
            <a:r>
              <a:rPr lang="en-US" altLang="zh-CN" dirty="0"/>
              <a:t>(0, 0)</a:t>
            </a:r>
            <a:r>
              <a:rPr lang="zh-CN" altLang="zh-CN" dirty="0"/>
              <a:t>到源点所需的步数，以及原点</a:t>
            </a:r>
            <a:r>
              <a:rPr lang="en-US" altLang="zh-CN" dirty="0"/>
              <a:t>(0, 0)</a:t>
            </a:r>
            <a:r>
              <a:rPr lang="zh-CN" altLang="zh-CN" dirty="0"/>
              <a:t>到目标点所需的步数，然后，后者减去前者，即为源点到目标点所需的步数。</a:t>
            </a:r>
          </a:p>
          <a:p>
            <a:r>
              <a:rPr lang="zh-CN" altLang="zh-CN" dirty="0"/>
              <a:t>根据测试用例数，用</a:t>
            </a:r>
            <a:r>
              <a:rPr lang="en-US" altLang="zh-CN" dirty="0"/>
              <a:t>for</a:t>
            </a:r>
            <a:r>
              <a:rPr lang="zh-CN" altLang="zh-CN" dirty="0"/>
              <a:t>循环处理每个测试用例。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228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2.2.3  Gold Coins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b="1" dirty="0"/>
              <a:t>试题来源：</a:t>
            </a:r>
            <a:r>
              <a:rPr lang="en-US" altLang="zh-CN" b="1" dirty="0"/>
              <a:t>ACM</a:t>
            </a:r>
            <a:r>
              <a:rPr lang="en-US" altLang="zh-CN" dirty="0"/>
              <a:t> </a:t>
            </a:r>
            <a:r>
              <a:rPr lang="en-US" altLang="zh-CN" b="1" dirty="0"/>
              <a:t>Rocky Mountain 2004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POJ</a:t>
            </a:r>
            <a:r>
              <a:rPr lang="en-US" altLang="zh-CN" b="1" dirty="0"/>
              <a:t> 2000</a:t>
            </a:r>
            <a:r>
              <a:rPr lang="zh-CN" altLang="zh-CN" b="1" dirty="0"/>
              <a:t>，</a:t>
            </a:r>
            <a:r>
              <a:rPr lang="en-US" altLang="zh-CN" b="1" dirty="0" err="1"/>
              <a:t>ZOJ</a:t>
            </a:r>
            <a:r>
              <a:rPr lang="en-US" altLang="zh-CN" b="1" dirty="0"/>
              <a:t> 2345</a:t>
            </a:r>
            <a:r>
              <a:rPr lang="zh-CN" altLang="zh-CN" b="1" dirty="0"/>
              <a:t>，</a:t>
            </a:r>
            <a:r>
              <a:rPr lang="en-US" altLang="zh-CN" b="1" dirty="0" err="1"/>
              <a:t>UVA</a:t>
            </a:r>
            <a:r>
              <a:rPr lang="en-US" altLang="zh-CN" b="1" dirty="0"/>
              <a:t> </a:t>
            </a:r>
            <a:r>
              <a:rPr lang="en-US" altLang="zh-CN" b="1" dirty="0" smtClean="0"/>
              <a:t>3045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循环嵌套的实验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855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dirty="0"/>
              <a:t>国王要给他的忠诚骑士支付金币。在他服务的第一天，骑士将获得一枚金币。在接下来的两天的每一天（服务的第二和第三天），骑士将获得</a:t>
            </a:r>
            <a:r>
              <a:rPr lang="en-US" altLang="zh-CN" dirty="0"/>
              <a:t>2</a:t>
            </a:r>
            <a:r>
              <a:rPr lang="zh-CN" altLang="zh-CN" dirty="0"/>
              <a:t>枚金币。在接下来的</a:t>
            </a:r>
            <a:r>
              <a:rPr lang="en-US" altLang="zh-CN" dirty="0"/>
              <a:t>3</a:t>
            </a:r>
            <a:r>
              <a:rPr lang="zh-CN" altLang="zh-CN" dirty="0"/>
              <a:t>天的每一天（服务的第四，第五和第六天），骑士将获得</a:t>
            </a:r>
            <a:r>
              <a:rPr lang="en-US" altLang="zh-CN" dirty="0"/>
              <a:t>3</a:t>
            </a:r>
            <a:r>
              <a:rPr lang="zh-CN" altLang="zh-CN" dirty="0"/>
              <a:t>枚金币。在接下来的</a:t>
            </a:r>
            <a:r>
              <a:rPr lang="en-US" altLang="zh-CN" dirty="0"/>
              <a:t>4</a:t>
            </a:r>
            <a:r>
              <a:rPr lang="zh-CN" altLang="zh-CN" dirty="0"/>
              <a:t>天的每一天（服务的第七，第八，第九和第十天），骑士将获得</a:t>
            </a:r>
            <a:r>
              <a:rPr lang="en-US" altLang="zh-CN" dirty="0"/>
              <a:t>4</a:t>
            </a:r>
            <a:r>
              <a:rPr lang="zh-CN" altLang="zh-CN" dirty="0"/>
              <a:t>枚金币。这种支付模式将无限期地继续下去：在连续</a:t>
            </a:r>
            <a:r>
              <a:rPr lang="en-US" altLang="zh-CN" i="1" dirty="0"/>
              <a:t>N</a:t>
            </a:r>
            <a:r>
              <a:rPr lang="zh-CN" altLang="zh-CN" dirty="0"/>
              <a:t>天的每一天获得</a:t>
            </a:r>
            <a:r>
              <a:rPr lang="en-US" altLang="zh-CN" i="1" dirty="0"/>
              <a:t>N</a:t>
            </a:r>
            <a:r>
              <a:rPr lang="zh-CN" altLang="zh-CN" dirty="0"/>
              <a:t>枚金币之后，在下一个连续的</a:t>
            </a:r>
            <a:r>
              <a:rPr lang="en-US" altLang="zh-CN" i="1" dirty="0"/>
              <a:t>N</a:t>
            </a:r>
            <a:r>
              <a:rPr lang="en-US" altLang="zh-CN" dirty="0"/>
              <a:t> +1</a:t>
            </a:r>
            <a:r>
              <a:rPr lang="zh-CN" altLang="zh-CN" dirty="0"/>
              <a:t>天的每一天，骑士将获得</a:t>
            </a:r>
            <a:r>
              <a:rPr lang="en-US" altLang="zh-CN" i="1" dirty="0"/>
              <a:t>N</a:t>
            </a:r>
            <a:r>
              <a:rPr lang="en-US" altLang="zh-CN" dirty="0"/>
              <a:t> +1</a:t>
            </a:r>
            <a:r>
              <a:rPr lang="zh-CN" altLang="zh-CN" dirty="0"/>
              <a:t>枚金币，其中</a:t>
            </a:r>
            <a:r>
              <a:rPr lang="en-US" altLang="zh-CN" i="1" dirty="0"/>
              <a:t>N</a:t>
            </a:r>
            <a:r>
              <a:rPr lang="zh-CN" altLang="zh-CN" dirty="0"/>
              <a:t>是任意的正整数。</a:t>
            </a:r>
          </a:p>
          <a:p>
            <a:r>
              <a:rPr lang="zh-CN" altLang="zh-CN" dirty="0"/>
              <a:t>请编写程序，在给定天数的情况下，求出国王要支付给骑士的金币的总数（从第一天开始计算）。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28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章</a:t>
            </a:r>
            <a:r>
              <a:rPr lang="en-US" altLang="zh-CN" dirty="0"/>
              <a:t>  </a:t>
            </a:r>
            <a:r>
              <a:rPr lang="zh-CN" altLang="zh-CN" dirty="0"/>
              <a:t>编程基础（</a:t>
            </a:r>
            <a:r>
              <a:rPr lang="en-US" altLang="zh-CN" dirty="0"/>
              <a:t>I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 </a:t>
            </a:r>
            <a:r>
              <a:rPr lang="zh-CN" altLang="zh-CN" dirty="0"/>
              <a:t>选择结构</a:t>
            </a:r>
          </a:p>
          <a:p>
            <a:r>
              <a:rPr lang="en-US" altLang="zh-CN" dirty="0"/>
              <a:t>2.2  </a:t>
            </a:r>
            <a:r>
              <a:rPr lang="zh-CN" altLang="zh-CN" dirty="0"/>
              <a:t>循环结构</a:t>
            </a:r>
          </a:p>
          <a:p>
            <a:r>
              <a:rPr lang="en-US" altLang="zh-CN" dirty="0"/>
              <a:t>2.3  </a:t>
            </a:r>
            <a:r>
              <a:rPr lang="zh-CN" altLang="zh-CN" dirty="0"/>
              <a:t>嵌套结构</a:t>
            </a:r>
          </a:p>
          <a:p>
            <a:r>
              <a:rPr lang="en-US" altLang="zh-CN" dirty="0"/>
              <a:t>2.4  </a:t>
            </a:r>
            <a:r>
              <a:rPr lang="zh-CN" altLang="zh-CN" dirty="0"/>
              <a:t>数组</a:t>
            </a:r>
          </a:p>
          <a:p>
            <a:pPr lvl="1"/>
            <a:r>
              <a:rPr lang="en-US" altLang="zh-CN" dirty="0"/>
              <a:t>2.4.1  </a:t>
            </a:r>
            <a:r>
              <a:rPr lang="zh-CN" altLang="zh-CN" dirty="0"/>
              <a:t>数组</a:t>
            </a:r>
          </a:p>
          <a:p>
            <a:pPr lvl="1"/>
            <a:r>
              <a:rPr lang="en-US" altLang="zh-CN" dirty="0"/>
              <a:t>2.4.2  </a:t>
            </a:r>
            <a:r>
              <a:rPr lang="zh-CN" altLang="zh-CN" dirty="0"/>
              <a:t>离线计算</a:t>
            </a:r>
          </a:p>
          <a:p>
            <a:pPr lvl="1"/>
            <a:r>
              <a:rPr lang="en-US" altLang="zh-CN" dirty="0"/>
              <a:t>2.4.3  </a:t>
            </a:r>
            <a:r>
              <a:rPr lang="zh-CN" altLang="zh-CN" dirty="0"/>
              <a:t>序列</a:t>
            </a:r>
          </a:p>
          <a:p>
            <a:r>
              <a:rPr lang="en-US" altLang="zh-CN" dirty="0"/>
              <a:t>2.5  </a:t>
            </a:r>
            <a:r>
              <a:rPr lang="zh-CN" altLang="zh-CN" dirty="0"/>
              <a:t>二维数组</a:t>
            </a:r>
          </a:p>
          <a:p>
            <a:r>
              <a:rPr lang="en-US" altLang="zh-CN" dirty="0"/>
              <a:t>2.6  </a:t>
            </a:r>
            <a:r>
              <a:rPr lang="zh-CN" altLang="zh-CN" dirty="0"/>
              <a:t>字符和字符串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925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b="1" dirty="0"/>
              <a:t>输入</a:t>
            </a:r>
            <a:endParaRPr lang="zh-CN" altLang="zh-CN" dirty="0"/>
          </a:p>
          <a:p>
            <a:pPr latinLnBrk="1"/>
            <a:r>
              <a:rPr lang="zh-CN" altLang="zh-CN" dirty="0"/>
              <a:t>输入至少一行，至多</a:t>
            </a:r>
            <a:r>
              <a:rPr lang="en-US" altLang="zh-CN" dirty="0"/>
              <a:t>21</a:t>
            </a:r>
            <a:r>
              <a:rPr lang="zh-CN" altLang="zh-CN" dirty="0"/>
              <a:t>行。每行给出问题的一个测试数据，一个整数（范围</a:t>
            </a:r>
            <a:r>
              <a:rPr lang="en-US" altLang="zh-CN" dirty="0"/>
              <a:t>1..10000</a:t>
            </a:r>
            <a:r>
              <a:rPr lang="zh-CN" altLang="zh-CN" dirty="0"/>
              <a:t>）表示天数。一行给出</a:t>
            </a:r>
            <a:r>
              <a:rPr lang="en-US" altLang="zh-CN" dirty="0"/>
              <a:t>0</a:t>
            </a:r>
            <a:r>
              <a:rPr lang="zh-CN" altLang="zh-CN" dirty="0"/>
              <a:t>表示输入结束。</a:t>
            </a:r>
          </a:p>
          <a:p>
            <a:pPr latinLnBrk="1"/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对于输入中给出的每个测试用例，输出一行。每行先给出在输入中给出的天数，后面一个空格，然后是在这些天数中，从第一天开始计算，总共要支付给骑士的金币的总数。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856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dirty="0"/>
              <a:t>设</a:t>
            </a:r>
            <a:r>
              <a:rPr lang="en-US" altLang="zh-CN" i="1" dirty="0"/>
              <a:t>n</a:t>
            </a:r>
            <a:r>
              <a:rPr lang="zh-CN" altLang="zh-CN" dirty="0"/>
              <a:t>为总天数，这</a:t>
            </a:r>
            <a:r>
              <a:rPr lang="en-US" altLang="zh-CN" i="1" dirty="0"/>
              <a:t>n</a:t>
            </a:r>
            <a:r>
              <a:rPr lang="zh-CN" altLang="zh-CN" dirty="0"/>
              <a:t>天可以分成若干连续的时间段，第</a:t>
            </a:r>
            <a:r>
              <a:rPr lang="en-US" altLang="zh-CN" i="1" dirty="0" err="1"/>
              <a:t>i</a:t>
            </a:r>
            <a:r>
              <a:rPr lang="zh-CN" altLang="zh-CN" dirty="0"/>
              <a:t>个时间段为</a:t>
            </a:r>
            <a:r>
              <a:rPr lang="en-US" altLang="zh-CN" i="1" dirty="0" err="1"/>
              <a:t>i</a:t>
            </a:r>
            <a:r>
              <a:rPr lang="zh-CN" altLang="zh-CN" dirty="0"/>
              <a:t>天，每天奖励</a:t>
            </a:r>
            <a:r>
              <a:rPr lang="en-US" altLang="zh-CN" i="1" dirty="0" err="1"/>
              <a:t>i</a:t>
            </a:r>
            <a:r>
              <a:rPr lang="zh-CN" altLang="zh-CN" dirty="0"/>
              <a:t>个金币，则在这</a:t>
            </a:r>
            <a:r>
              <a:rPr lang="en-US" altLang="zh-CN" i="1" dirty="0" err="1"/>
              <a:t>i</a:t>
            </a:r>
            <a:r>
              <a:rPr lang="zh-CN" altLang="zh-CN" dirty="0"/>
              <a:t>天内共奖励</a:t>
            </a:r>
            <a:r>
              <a:rPr lang="en-US" altLang="zh-CN" i="1" dirty="0" err="1"/>
              <a:t>i</a:t>
            </a:r>
            <a:r>
              <a:rPr lang="en-US" altLang="zh-CN" i="1" dirty="0"/>
              <a:t>*</a:t>
            </a:r>
            <a:r>
              <a:rPr lang="en-US" altLang="zh-CN" i="1" dirty="0" err="1"/>
              <a:t>i</a:t>
            </a:r>
            <a:r>
              <a:rPr lang="zh-CN" altLang="zh-CN" dirty="0"/>
              <a:t>个金币。设</a:t>
            </a:r>
            <a:r>
              <a:rPr lang="en-US" altLang="zh-CN" i="1" dirty="0" err="1"/>
              <a:t>ans</a:t>
            </a:r>
            <a:r>
              <a:rPr lang="en-US" altLang="zh-CN" dirty="0"/>
              <a:t> </a:t>
            </a:r>
            <a:r>
              <a:rPr lang="zh-CN" altLang="zh-CN" dirty="0"/>
              <a:t>为奖励的金币总数，</a:t>
            </a:r>
            <a:r>
              <a:rPr lang="en-US" altLang="zh-CN" i="1" dirty="0"/>
              <a:t>m</a:t>
            </a:r>
            <a:r>
              <a:rPr lang="zh-CN" altLang="zh-CN" dirty="0"/>
              <a:t>为当前天数。</a:t>
            </a:r>
          </a:p>
          <a:p>
            <a:pPr latinLnBrk="1"/>
            <a:r>
              <a:rPr lang="zh-CN" altLang="zh-CN" dirty="0"/>
              <a:t>本题的参考程序为两重循环。</a:t>
            </a:r>
          </a:p>
          <a:p>
            <a:pPr lvl="1" latinLnBrk="1"/>
            <a:r>
              <a:rPr lang="en-US" altLang="zh-CN" dirty="0"/>
              <a:t>  </a:t>
            </a:r>
            <a:r>
              <a:rPr lang="zh-CN" altLang="zh-CN" dirty="0"/>
              <a:t>外循环，每次循环处理一个测试用例，直到循环结束标志</a:t>
            </a:r>
            <a:r>
              <a:rPr lang="en-US" altLang="zh-CN" dirty="0"/>
              <a:t>0</a:t>
            </a:r>
            <a:r>
              <a:rPr lang="zh-CN" altLang="zh-CN" dirty="0"/>
              <a:t>被输入。</a:t>
            </a:r>
          </a:p>
          <a:p>
            <a:pPr lvl="1" latinLnBrk="1"/>
            <a:r>
              <a:rPr lang="en-US" altLang="zh-CN" dirty="0"/>
              <a:t>  </a:t>
            </a:r>
            <a:r>
              <a:rPr lang="zh-CN" altLang="zh-CN" dirty="0"/>
              <a:t>内循环，每次循处理一个时间段，累计当前时间段内奖励的金币数；直到当前天数加当前时间段的天数超过了</a:t>
            </a:r>
            <a:r>
              <a:rPr lang="en-US" altLang="zh-CN" i="1" dirty="0"/>
              <a:t>n</a:t>
            </a:r>
            <a:r>
              <a:rPr lang="zh-CN" altLang="zh-CN" dirty="0" smtClean="0"/>
              <a:t>。最后</a:t>
            </a:r>
            <a:r>
              <a:rPr lang="zh-CN" altLang="zh-CN" dirty="0"/>
              <a:t>得出的</a:t>
            </a:r>
            <a:r>
              <a:rPr lang="en-US" altLang="zh-CN" i="1" dirty="0" err="1"/>
              <a:t>ans</a:t>
            </a:r>
            <a:r>
              <a:rPr lang="zh-CN" altLang="zh-CN" dirty="0"/>
              <a:t>即为国王</a:t>
            </a:r>
            <a:r>
              <a:rPr lang="en-US" altLang="zh-CN" i="1" dirty="0"/>
              <a:t>n</a:t>
            </a:r>
            <a:r>
              <a:rPr lang="zh-CN" altLang="zh-CN" dirty="0"/>
              <a:t>天里奖励的金币总数。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992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</a:t>
            </a:r>
            <a:r>
              <a:rPr lang="zh-CN" altLang="zh-CN" b="1" dirty="0"/>
              <a:t>.2.4</a:t>
            </a:r>
            <a:r>
              <a:rPr lang="zh-CN" altLang="zh-CN" dirty="0"/>
              <a:t> </a:t>
            </a:r>
            <a:r>
              <a:rPr lang="en-US" altLang="zh-CN" b="1" dirty="0"/>
              <a:t>The Hotel with Infinite Rooms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2001 Regionals </a:t>
            </a:r>
            <a:r>
              <a:rPr lang="en-US" altLang="zh-CN" b="1" dirty="0" err="1"/>
              <a:t>Warmup</a:t>
            </a:r>
            <a:r>
              <a:rPr lang="en-US" altLang="zh-CN" b="1" dirty="0"/>
              <a:t> Contest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UVA</a:t>
            </a:r>
            <a:r>
              <a:rPr lang="en-US" altLang="zh-CN" b="1" dirty="0"/>
              <a:t> </a:t>
            </a:r>
            <a:r>
              <a:rPr lang="en-US" altLang="zh-CN" b="1" dirty="0" smtClean="0"/>
              <a:t>10170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循环嵌套的</a:t>
            </a:r>
            <a:r>
              <a:rPr lang="zh-CN" altLang="zh-CN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893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HaluaRuti</a:t>
            </a:r>
            <a:r>
              <a:rPr lang="zh-CN" altLang="zh-CN" dirty="0"/>
              <a:t>市有一家奇怪的宾馆，有无穷多间房间。来这家宾馆的旅游团要遵循以下规则：</a:t>
            </a:r>
          </a:p>
          <a:p>
            <a:r>
              <a:rPr lang="en-US" altLang="zh-CN" dirty="0"/>
              <a:t>a</a:t>
            </a:r>
            <a:r>
              <a:rPr lang="zh-CN" altLang="zh-CN" dirty="0"/>
              <a:t>）在同一时刻，只能有一个旅游团的成员可以租用宾馆。</a:t>
            </a:r>
          </a:p>
          <a:p>
            <a:r>
              <a:rPr lang="en-US" altLang="zh-CN" dirty="0"/>
              <a:t>b</a:t>
            </a:r>
            <a:r>
              <a:rPr lang="zh-CN" altLang="zh-CN" dirty="0"/>
              <a:t>）每个旅游团在入住的当天早上到达宾馆，并在退房的当天晚上离开宾馆。</a:t>
            </a:r>
          </a:p>
          <a:p>
            <a:r>
              <a:rPr lang="en-US" altLang="zh-CN" dirty="0"/>
              <a:t>c</a:t>
            </a:r>
            <a:r>
              <a:rPr lang="zh-CN" altLang="zh-CN" dirty="0"/>
              <a:t>）在前一个旅游团离开宾馆后，另一个旅游团在第二天早上到达宾馆。</a:t>
            </a:r>
          </a:p>
          <a:p>
            <a:r>
              <a:rPr lang="en-US" altLang="zh-CN" dirty="0"/>
              <a:t>d</a:t>
            </a:r>
            <a:r>
              <a:rPr lang="zh-CN" altLang="zh-CN" dirty="0"/>
              <a:t>）下一个旅游团会比前一个旅游团多</a:t>
            </a:r>
            <a:r>
              <a:rPr lang="en-US" altLang="zh-CN" dirty="0"/>
              <a:t>1</a:t>
            </a:r>
            <a:r>
              <a:rPr lang="zh-CN" altLang="zh-CN" dirty="0"/>
              <a:t>人，第一个旅游团除外，本题将给出第一个旅游团的人数。</a:t>
            </a:r>
          </a:p>
          <a:p>
            <a:r>
              <a:rPr lang="en-US" altLang="zh-CN" dirty="0"/>
              <a:t>e</a:t>
            </a:r>
            <a:r>
              <a:rPr lang="zh-CN" altLang="zh-CN" dirty="0"/>
              <a:t>）一个有</a:t>
            </a:r>
            <a:r>
              <a:rPr lang="en-US" altLang="zh-CN" i="1" dirty="0"/>
              <a:t>n</a:t>
            </a:r>
            <a:r>
              <a:rPr lang="zh-CN" altLang="zh-CN" dirty="0"/>
              <a:t>个成员的旅游团在宾馆住</a:t>
            </a:r>
            <a:r>
              <a:rPr lang="en-US" altLang="zh-CN" i="1" dirty="0"/>
              <a:t>n</a:t>
            </a:r>
            <a:r>
              <a:rPr lang="zh-CN" altLang="zh-CN" dirty="0"/>
              <a:t>天。例如，如果一个</a:t>
            </a:r>
            <a:r>
              <a:rPr lang="en-US" altLang="zh-CN" dirty="0"/>
              <a:t>4</a:t>
            </a:r>
            <a:r>
              <a:rPr lang="zh-CN" altLang="zh-CN" dirty="0"/>
              <a:t>人的旅游团在</a:t>
            </a:r>
            <a:r>
              <a:rPr lang="en-US" altLang="zh-CN" dirty="0"/>
              <a:t>8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日上午来宾馆，就要在</a:t>
            </a:r>
            <a:r>
              <a:rPr lang="en-US" altLang="zh-CN" dirty="0"/>
              <a:t>8</a:t>
            </a:r>
            <a:r>
              <a:rPr lang="zh-CN" altLang="zh-CN" dirty="0"/>
              <a:t>月</a:t>
            </a:r>
            <a:r>
              <a:rPr lang="en-US" altLang="zh-CN" dirty="0"/>
              <a:t>4</a:t>
            </a:r>
            <a:r>
              <a:rPr lang="zh-CN" altLang="zh-CN" dirty="0"/>
              <a:t>日晚上离开宾馆，下一个</a:t>
            </a:r>
            <a:r>
              <a:rPr lang="en-US" altLang="zh-CN" dirty="0"/>
              <a:t>5</a:t>
            </a:r>
            <a:r>
              <a:rPr lang="zh-CN" altLang="zh-CN" dirty="0"/>
              <a:t>人的旅游团在</a:t>
            </a:r>
            <a:r>
              <a:rPr lang="en-US" altLang="zh-CN" dirty="0"/>
              <a:t>8</a:t>
            </a:r>
            <a:r>
              <a:rPr lang="zh-CN" altLang="zh-CN" dirty="0"/>
              <a:t>月</a:t>
            </a:r>
            <a:r>
              <a:rPr lang="en-US" altLang="zh-CN" dirty="0"/>
              <a:t>5</a:t>
            </a:r>
            <a:r>
              <a:rPr lang="zh-CN" altLang="zh-CN" dirty="0"/>
              <a:t>日上午来，并在宾馆住</a:t>
            </a:r>
            <a:r>
              <a:rPr lang="en-US" altLang="zh-CN" dirty="0"/>
              <a:t>5</a:t>
            </a:r>
            <a:r>
              <a:rPr lang="zh-CN" altLang="zh-CN" dirty="0"/>
              <a:t>天，以此类推。</a:t>
            </a:r>
          </a:p>
          <a:p>
            <a:r>
              <a:rPr lang="zh-CN" altLang="zh-CN" dirty="0"/>
              <a:t>给出第一个到达宾馆的旅游团人数，请您计算在给定的日期入住宾馆的旅游团人数。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564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输入的每行给出整数</a:t>
            </a:r>
            <a:r>
              <a:rPr lang="en-US" altLang="zh-CN" i="1" dirty="0"/>
              <a:t>S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i="1" dirty="0"/>
              <a:t>S</a:t>
            </a:r>
            <a:r>
              <a:rPr lang="zh-CN" altLang="zh-CN" dirty="0"/>
              <a:t>≤</a:t>
            </a:r>
            <a:r>
              <a:rPr lang="en-US" altLang="zh-CN" dirty="0"/>
              <a:t>10000</a:t>
            </a:r>
            <a:r>
              <a:rPr lang="zh-CN" altLang="zh-CN" dirty="0"/>
              <a:t>）和</a:t>
            </a:r>
            <a:r>
              <a:rPr lang="en-US" altLang="zh-CN" i="1" dirty="0"/>
              <a:t>D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i="1" dirty="0"/>
              <a:t>D</a:t>
            </a:r>
            <a:r>
              <a:rPr lang="en-US" altLang="zh-CN" dirty="0"/>
              <a:t>&lt;10</a:t>
            </a:r>
            <a:r>
              <a:rPr lang="en-US" altLang="zh-CN" baseline="30000" dirty="0"/>
              <a:t>15</a:t>
            </a:r>
            <a:r>
              <a:rPr lang="zh-CN" altLang="zh-CN" dirty="0"/>
              <a:t>）。</a:t>
            </a:r>
            <a:r>
              <a:rPr lang="en-US" altLang="zh-CN" i="1" dirty="0"/>
              <a:t>S</a:t>
            </a:r>
            <a:r>
              <a:rPr lang="zh-CN" altLang="zh-CN" dirty="0"/>
              <a:t>表示最初第一个到达宾馆的旅游团人数，</a:t>
            </a:r>
            <a:r>
              <a:rPr lang="en-US" altLang="zh-CN" i="1" dirty="0"/>
              <a:t>D</a:t>
            </a:r>
            <a:r>
              <a:rPr lang="zh-CN" altLang="zh-CN" dirty="0"/>
              <a:t>表示请您计算在第</a:t>
            </a:r>
            <a:r>
              <a:rPr lang="en-US" altLang="zh-CN" i="1" dirty="0"/>
              <a:t>D</a:t>
            </a:r>
            <a:r>
              <a:rPr lang="zh-CN" altLang="zh-CN" dirty="0"/>
              <a:t>天（从</a:t>
            </a:r>
            <a:r>
              <a:rPr lang="en-US" altLang="zh-CN" dirty="0"/>
              <a:t>1</a:t>
            </a:r>
            <a:r>
              <a:rPr lang="zh-CN" altLang="zh-CN" dirty="0"/>
              <a:t>开始）入住宾馆的旅游团的人数。所有的输入和输出整数都将小于</a:t>
            </a:r>
            <a:r>
              <a:rPr lang="en-US" altLang="zh-CN" dirty="0"/>
              <a:t>10</a:t>
            </a:r>
            <a:r>
              <a:rPr lang="en-US" altLang="zh-CN" baseline="30000" dirty="0"/>
              <a:t>15</a:t>
            </a:r>
            <a:r>
              <a:rPr lang="zh-CN" altLang="zh-CN" dirty="0"/>
              <a:t>。一个人数为</a:t>
            </a:r>
            <a:r>
              <a:rPr lang="en-US" altLang="zh-CN" i="1" dirty="0"/>
              <a:t>S</a:t>
            </a:r>
            <a:r>
              <a:rPr lang="zh-CN" altLang="zh-CN" dirty="0"/>
              <a:t>的旅游团是指在第一天，一个</a:t>
            </a:r>
            <a:r>
              <a:rPr lang="en-US" altLang="zh-CN" i="1" dirty="0"/>
              <a:t>S</a:t>
            </a:r>
            <a:r>
              <a:rPr lang="zh-CN" altLang="zh-CN" dirty="0"/>
              <a:t>人的旅游团来到宾馆并入住</a:t>
            </a:r>
            <a:r>
              <a:rPr lang="en-US" altLang="zh-CN" i="1" dirty="0"/>
              <a:t>S</a:t>
            </a:r>
            <a:r>
              <a:rPr lang="zh-CN" altLang="zh-CN" dirty="0"/>
              <a:t>天，然后，根据前面描述的规则，一个</a:t>
            </a:r>
            <a:r>
              <a:rPr lang="en-US" altLang="zh-CN" i="1" dirty="0" err="1"/>
              <a:t>S</a:t>
            </a:r>
            <a:r>
              <a:rPr lang="en-US" altLang="zh-CN" dirty="0" err="1"/>
              <a:t>+1</a:t>
            </a:r>
            <a:r>
              <a:rPr lang="zh-CN" altLang="zh-CN" dirty="0"/>
              <a:t>人的旅游团来到宾馆，并入住</a:t>
            </a:r>
            <a:r>
              <a:rPr lang="en-US" altLang="zh-CN" i="1" dirty="0" err="1"/>
              <a:t>S</a:t>
            </a:r>
            <a:r>
              <a:rPr lang="en-US" altLang="zh-CN" dirty="0" err="1"/>
              <a:t>+1</a:t>
            </a:r>
            <a:r>
              <a:rPr lang="zh-CN" altLang="zh-CN" dirty="0"/>
              <a:t>天，依此类推。</a:t>
            </a:r>
          </a:p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对于每一行输入，在一行中输出在第</a:t>
            </a:r>
            <a:r>
              <a:rPr lang="en-US" altLang="zh-CN" i="1" dirty="0"/>
              <a:t>D</a:t>
            </a:r>
            <a:r>
              <a:rPr lang="zh-CN" altLang="zh-CN" dirty="0"/>
              <a:t>日入住宾馆的人数。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70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</a:t>
            </a:r>
            <a:r>
              <a:rPr lang="zh-CN" altLang="zh-CN" b="1" dirty="0" smtClean="0"/>
              <a:t>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根据</a:t>
            </a:r>
            <a:r>
              <a:rPr lang="zh-CN" altLang="zh-CN" dirty="0"/>
              <a:t>题意，累加当前旅游团入住的天数，直接计算第</a:t>
            </a:r>
            <a:r>
              <a:rPr lang="en-US" altLang="zh-CN" i="1" dirty="0"/>
              <a:t>D</a:t>
            </a:r>
            <a:r>
              <a:rPr lang="zh-CN" altLang="zh-CN" dirty="0"/>
              <a:t>日入住宾馆的人数。</a:t>
            </a:r>
          </a:p>
          <a:p>
            <a:r>
              <a:rPr lang="zh-CN" altLang="zh-CN" dirty="0"/>
              <a:t>根据数据范围（</a:t>
            </a:r>
            <a:r>
              <a:rPr lang="en-US" altLang="zh-CN" dirty="0"/>
              <a:t>10</a:t>
            </a:r>
            <a:r>
              <a:rPr lang="en-US" altLang="zh-CN" baseline="30000" dirty="0"/>
              <a:t>15</a:t>
            </a:r>
            <a:r>
              <a:rPr lang="zh-CN" altLang="zh-CN" dirty="0"/>
              <a:t>），整数变量使用</a:t>
            </a:r>
            <a:r>
              <a:rPr lang="en-US" altLang="zh-CN" dirty="0"/>
              <a:t>long long </a:t>
            </a:r>
            <a:r>
              <a:rPr lang="en-US" altLang="zh-CN" dirty="0" err="1"/>
              <a:t>int</a:t>
            </a:r>
            <a:r>
              <a:rPr lang="zh-CN" altLang="zh-CN" dirty="0"/>
              <a:t>类型。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186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1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dirty="0"/>
              <a:t>循环</a:t>
            </a:r>
            <a:r>
              <a:rPr lang="zh-CN" altLang="zh-CN" sz="3600" dirty="0" smtClean="0"/>
              <a:t>语句</a:t>
            </a:r>
            <a:endParaRPr lang="en-US" altLang="zh-CN" sz="3600" dirty="0" smtClean="0"/>
          </a:p>
          <a:p>
            <a:pPr lvl="1"/>
            <a:r>
              <a:rPr lang="en-US" altLang="zh-CN" sz="3600" dirty="0" smtClean="0"/>
              <a:t>while</a:t>
            </a:r>
            <a:r>
              <a:rPr lang="zh-CN" altLang="zh-CN" sz="3600" dirty="0" smtClean="0"/>
              <a:t>语句</a:t>
            </a:r>
            <a:endParaRPr lang="en-US" altLang="zh-CN" sz="3600" dirty="0" smtClean="0"/>
          </a:p>
          <a:p>
            <a:pPr lvl="1"/>
            <a:r>
              <a:rPr lang="en-US" altLang="zh-CN" sz="3600" dirty="0" smtClean="0"/>
              <a:t>do </a:t>
            </a:r>
            <a:r>
              <a:rPr lang="en-US" altLang="zh-CN" sz="3600" dirty="0"/>
              <a:t>while</a:t>
            </a:r>
            <a:r>
              <a:rPr lang="zh-CN" altLang="zh-CN" sz="3600" dirty="0" smtClean="0"/>
              <a:t>语句</a:t>
            </a:r>
            <a:endParaRPr lang="en-US" altLang="zh-CN" sz="3600" dirty="0" smtClean="0"/>
          </a:p>
          <a:p>
            <a:pPr lvl="1"/>
            <a:r>
              <a:rPr lang="en-US" altLang="zh-CN" sz="3600" dirty="0" smtClean="0"/>
              <a:t>for</a:t>
            </a:r>
            <a:r>
              <a:rPr lang="zh-CN" altLang="zh-CN" sz="3600" dirty="0" smtClean="0"/>
              <a:t>语句</a:t>
            </a:r>
            <a:endParaRPr lang="zh-CN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87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zh-CN" dirty="0"/>
              <a:t>语句的一般形式为：</a:t>
            </a:r>
          </a:p>
          <a:p>
            <a:r>
              <a:rPr lang="en-US" altLang="zh-CN" dirty="0"/>
              <a:t>while (</a:t>
            </a:r>
            <a:r>
              <a:rPr lang="zh-CN" altLang="zh-CN" dirty="0"/>
              <a:t>表达式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循环体</a:t>
            </a:r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功能：先判断表达式值的真假，若为真（非零）时，就执行循环体；否则退出循环结构。允许</a:t>
            </a:r>
            <a:r>
              <a:rPr lang="en-US" altLang="zh-CN" dirty="0"/>
              <a:t>while</a:t>
            </a:r>
            <a:r>
              <a:rPr lang="zh-CN" altLang="zh-CN" dirty="0"/>
              <a:t>语句的循环体中包含另一个</a:t>
            </a:r>
            <a:r>
              <a:rPr lang="en-US" altLang="zh-CN" dirty="0"/>
              <a:t>while</a:t>
            </a:r>
            <a:r>
              <a:rPr lang="zh-CN" altLang="zh-CN" dirty="0"/>
              <a:t>语句，形成循环的嵌套。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97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do-while</a:t>
            </a:r>
            <a:r>
              <a:rPr lang="zh-CN" altLang="zh-CN" dirty="0"/>
              <a:t>语句用来构造</a:t>
            </a:r>
            <a:r>
              <a:rPr lang="en-US" altLang="zh-CN" dirty="0"/>
              <a:t>“</a:t>
            </a:r>
            <a:r>
              <a:rPr lang="zh-CN" altLang="zh-CN" dirty="0"/>
              <a:t>直到型</a:t>
            </a:r>
            <a:r>
              <a:rPr lang="en-US" altLang="zh-CN" dirty="0"/>
              <a:t>”</a:t>
            </a:r>
            <a:r>
              <a:rPr lang="zh-CN" altLang="zh-CN" dirty="0"/>
              <a:t>循环结构，也多用于循环次数事先不确定的问题。一般形式为：</a:t>
            </a:r>
          </a:p>
          <a:p>
            <a:r>
              <a:rPr lang="en-US" altLang="zh-CN" dirty="0"/>
              <a:t>do{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循环体</a:t>
            </a:r>
          </a:p>
          <a:p>
            <a:r>
              <a:rPr lang="en-US" altLang="zh-CN" dirty="0"/>
              <a:t>} while (</a:t>
            </a:r>
            <a:r>
              <a:rPr lang="zh-CN" altLang="zh-CN" dirty="0"/>
              <a:t>表达式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zh-CN" altLang="zh-CN" dirty="0"/>
              <a:t>功能：先执行一次循环体，再判断表达式的真假。若表达式为真则继续执行循环体，一直到表达式为假时退出循环结构。注意</a:t>
            </a:r>
            <a:r>
              <a:rPr lang="en-US" altLang="zh-CN" dirty="0"/>
              <a:t>while</a:t>
            </a:r>
            <a:r>
              <a:rPr lang="zh-CN" altLang="zh-CN" dirty="0"/>
              <a:t>后面的</a:t>
            </a:r>
            <a:r>
              <a:rPr lang="en-US" altLang="zh-CN" dirty="0"/>
              <a:t>“;”</a:t>
            </a:r>
            <a:r>
              <a:rPr lang="zh-CN" altLang="zh-CN" dirty="0"/>
              <a:t>号不能少。由此可以看出，对于同一个问题，可以用当型循环，也可以用直到型循环，</a:t>
            </a:r>
            <a:r>
              <a:rPr lang="en-US" altLang="zh-CN" dirty="0"/>
              <a:t>do-while</a:t>
            </a:r>
            <a:r>
              <a:rPr lang="zh-CN" altLang="zh-CN" dirty="0"/>
              <a:t>的循环体至少要被执行一次。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35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zh-CN" dirty="0"/>
              <a:t>语句的一般形式为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for(</a:t>
            </a:r>
            <a:r>
              <a:rPr lang="zh-CN" altLang="zh-CN" dirty="0"/>
              <a:t>表达式</a:t>
            </a:r>
            <a:r>
              <a:rPr lang="en-US" altLang="zh-CN" dirty="0"/>
              <a:t>1;</a:t>
            </a:r>
            <a:r>
              <a:rPr lang="zh-CN" altLang="zh-CN" dirty="0"/>
              <a:t>表达式</a:t>
            </a:r>
            <a:r>
              <a:rPr lang="en-US" altLang="zh-CN" dirty="0"/>
              <a:t>2;</a:t>
            </a:r>
            <a:r>
              <a:rPr lang="zh-CN" altLang="zh-CN" dirty="0"/>
              <a:t>表达式</a:t>
            </a:r>
            <a:r>
              <a:rPr lang="en-US" altLang="zh-CN" dirty="0"/>
              <a:t>3) </a:t>
            </a:r>
            <a:endParaRPr lang="zh-CN" altLang="zh-CN" dirty="0"/>
          </a:p>
          <a:p>
            <a:r>
              <a:rPr lang="zh-CN" altLang="zh-CN" dirty="0"/>
              <a:t>循环体</a:t>
            </a:r>
          </a:p>
          <a:p>
            <a:r>
              <a:rPr lang="en-US" altLang="zh-CN" dirty="0"/>
              <a:t>for</a:t>
            </a:r>
            <a:r>
              <a:rPr lang="zh-CN" altLang="zh-CN" dirty="0"/>
              <a:t>语句的执行过程为：</a:t>
            </a:r>
          </a:p>
          <a:p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步：求解表达式</a:t>
            </a:r>
            <a:r>
              <a:rPr lang="en-US" altLang="zh-CN" dirty="0"/>
              <a:t>1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步：求解表达式</a:t>
            </a:r>
            <a:r>
              <a:rPr lang="en-US" altLang="zh-CN" dirty="0"/>
              <a:t>2</a:t>
            </a:r>
            <a:r>
              <a:rPr lang="zh-CN" altLang="zh-CN" dirty="0"/>
              <a:t>，若其值为真，则执行循环体，求解表达式</a:t>
            </a:r>
            <a:r>
              <a:rPr lang="en-US" altLang="zh-CN" dirty="0"/>
              <a:t>3</a:t>
            </a:r>
            <a:r>
              <a:rPr lang="zh-CN" altLang="zh-CN" dirty="0"/>
              <a:t>，继续第</a:t>
            </a:r>
            <a:r>
              <a:rPr lang="en-US" altLang="zh-CN" dirty="0"/>
              <a:t>2</a:t>
            </a:r>
            <a:r>
              <a:rPr lang="zh-CN" altLang="zh-CN" dirty="0"/>
              <a:t>步；若表达式</a:t>
            </a:r>
            <a:r>
              <a:rPr lang="en-US" altLang="zh-CN" dirty="0"/>
              <a:t>2</a:t>
            </a:r>
            <a:r>
              <a:rPr lang="zh-CN" altLang="zh-CN" dirty="0"/>
              <a:t>值为假，则结束循环；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10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2.2.1 Back to High School Physics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 err="1"/>
              <a:t>BUET</a:t>
            </a:r>
            <a:r>
              <a:rPr lang="en-US" altLang="zh-CN" b="1" dirty="0"/>
              <a:t>/</a:t>
            </a:r>
            <a:r>
              <a:rPr lang="en-US" altLang="zh-CN" b="1" dirty="0" err="1"/>
              <a:t>UVA</a:t>
            </a:r>
            <a:r>
              <a:rPr lang="en-US" altLang="zh-CN" b="1" dirty="0"/>
              <a:t> Oriental (</a:t>
            </a:r>
            <a:r>
              <a:rPr lang="en-US" altLang="zh-CN" b="1" dirty="0" err="1"/>
              <a:t>WF</a:t>
            </a:r>
            <a:r>
              <a:rPr lang="en-US" altLang="zh-CN" b="1" dirty="0"/>
              <a:t> </a:t>
            </a:r>
            <a:r>
              <a:rPr lang="en-US" altLang="zh-CN" b="1" dirty="0" err="1"/>
              <a:t>Warmup</a:t>
            </a:r>
            <a:r>
              <a:rPr lang="en-US" altLang="zh-CN" b="1" dirty="0"/>
              <a:t>) Contest 1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UVA</a:t>
            </a:r>
            <a:r>
              <a:rPr lang="en-US" altLang="zh-CN" b="1" dirty="0"/>
              <a:t> </a:t>
            </a:r>
            <a:r>
              <a:rPr lang="en-US" altLang="zh-CN" b="1" dirty="0" smtClean="0"/>
              <a:t>10071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zh-CN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语句实验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07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一个粒子有初速度和加速度。如果在</a:t>
            </a:r>
            <a:r>
              <a:rPr lang="en-US" altLang="zh-CN" i="1" dirty="0"/>
              <a:t>t</a:t>
            </a:r>
            <a:r>
              <a:rPr lang="zh-CN" altLang="zh-CN" dirty="0"/>
              <a:t>秒时这个粒子速度为</a:t>
            </a:r>
            <a:r>
              <a:rPr lang="en-US" altLang="zh-CN" i="1" dirty="0"/>
              <a:t>v</a:t>
            </a:r>
            <a:r>
              <a:rPr lang="zh-CN" altLang="zh-CN" dirty="0"/>
              <a:t>，求在</a:t>
            </a:r>
            <a:r>
              <a:rPr lang="en-US" altLang="zh-CN" dirty="0" err="1"/>
              <a:t>2</a:t>
            </a:r>
            <a:r>
              <a:rPr lang="en-US" altLang="zh-CN" i="1" dirty="0" err="1"/>
              <a:t>t</a:t>
            </a:r>
            <a:r>
              <a:rPr lang="zh-CN" altLang="zh-CN" dirty="0"/>
              <a:t>秒时这个粒子的总位移是多少？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48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输入的每行给出两个整数。每行构成一个测试用例，这两个整数表示</a:t>
            </a:r>
            <a:r>
              <a:rPr lang="en-US" altLang="zh-CN" i="1" dirty="0"/>
              <a:t>v</a:t>
            </a:r>
            <a:r>
              <a:rPr lang="zh-CN" altLang="zh-CN" dirty="0"/>
              <a:t>（</a:t>
            </a:r>
            <a:r>
              <a:rPr lang="en-US" altLang="zh-CN" dirty="0"/>
              <a:t>−</a:t>
            </a:r>
            <a:r>
              <a:rPr lang="en-US" altLang="zh-CN" dirty="0" err="1"/>
              <a:t>100≤</a:t>
            </a:r>
            <a:r>
              <a:rPr lang="en-US" altLang="zh-CN" i="1" dirty="0" err="1"/>
              <a:t>v</a:t>
            </a:r>
            <a:r>
              <a:rPr lang="en-US" altLang="zh-CN" dirty="0" err="1"/>
              <a:t>≤100</a:t>
            </a:r>
            <a:r>
              <a:rPr lang="zh-CN" altLang="zh-CN" dirty="0"/>
              <a:t>）和</a:t>
            </a:r>
            <a:r>
              <a:rPr lang="en-US" altLang="zh-CN" i="1" dirty="0"/>
              <a:t>t</a:t>
            </a:r>
            <a:r>
              <a:rPr lang="zh-CN" altLang="zh-CN" dirty="0"/>
              <a:t>（</a:t>
            </a:r>
            <a:r>
              <a:rPr lang="en-US" altLang="zh-CN" dirty="0" err="1"/>
              <a:t>0≤</a:t>
            </a:r>
            <a:r>
              <a:rPr lang="en-US" altLang="zh-CN" i="1" dirty="0" err="1"/>
              <a:t>t</a:t>
            </a:r>
            <a:r>
              <a:rPr lang="en-US" altLang="zh-CN" dirty="0" err="1"/>
              <a:t>≤200</a:t>
            </a:r>
            <a:r>
              <a:rPr lang="zh-CN" altLang="zh-CN" dirty="0"/>
              <a:t>）的值（</a:t>
            </a:r>
            <a:r>
              <a:rPr lang="en-US" altLang="zh-CN" i="1" dirty="0"/>
              <a:t>t</a:t>
            </a:r>
            <a:r>
              <a:rPr lang="zh-CN" altLang="zh-CN" dirty="0"/>
              <a:t>表示粒子在</a:t>
            </a:r>
            <a:r>
              <a:rPr lang="en-US" altLang="zh-CN" i="1" dirty="0"/>
              <a:t>t</a:t>
            </a:r>
            <a:r>
              <a:rPr lang="zh-CN" altLang="zh-CN" dirty="0"/>
              <a:t>秒时的速度为</a:t>
            </a:r>
            <a:r>
              <a:rPr lang="en-US" altLang="zh-CN" i="1" dirty="0"/>
              <a:t>v</a:t>
            </a:r>
            <a:r>
              <a:rPr lang="zh-CN" altLang="zh-CN" dirty="0"/>
              <a:t>）。</a:t>
            </a:r>
          </a:p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对于输入的每行，在一行中输出一个整数，为在</a:t>
            </a:r>
            <a:r>
              <a:rPr lang="en-US" altLang="zh-CN" dirty="0" err="1"/>
              <a:t>2</a:t>
            </a:r>
            <a:r>
              <a:rPr lang="en-US" altLang="zh-CN" i="1" dirty="0" err="1"/>
              <a:t>t</a:t>
            </a:r>
            <a:r>
              <a:rPr lang="zh-CN" altLang="zh-CN" dirty="0"/>
              <a:t>秒时这个粒子的总位移。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54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1840</Words>
  <Application>Microsoft Office PowerPoint</Application>
  <PresentationFormat>宽屏</PresentationFormat>
  <Paragraphs>121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Office 主题</vt:lpstr>
      <vt:lpstr>程序设计实验（4） 循环结构</vt:lpstr>
      <vt:lpstr>第2章  编程基础（I）</vt:lpstr>
      <vt:lpstr>2.2 循环结构</vt:lpstr>
      <vt:lpstr>PowerPoint 演示文稿</vt:lpstr>
      <vt:lpstr>PowerPoint 演示文稿</vt:lpstr>
      <vt:lpstr>PowerPoint 演示文稿</vt:lpstr>
      <vt:lpstr>2.2.1 Back to High School Physics</vt:lpstr>
      <vt:lpstr>PowerPoint 演示文稿</vt:lpstr>
      <vt:lpstr>PowerPoint 演示文稿</vt:lpstr>
      <vt:lpstr>试题解析</vt:lpstr>
      <vt:lpstr>2.2.2  Can You Solve It?</vt:lpstr>
      <vt:lpstr>PowerPoint 演示文稿</vt:lpstr>
      <vt:lpstr>PowerPoint 演示文稿</vt:lpstr>
      <vt:lpstr>PowerPoint 演示文稿</vt:lpstr>
      <vt:lpstr>试题解析</vt:lpstr>
      <vt:lpstr>PowerPoint 演示文稿</vt:lpstr>
      <vt:lpstr>PowerPoint 演示文稿</vt:lpstr>
      <vt:lpstr>2.2.3  Gold Coins</vt:lpstr>
      <vt:lpstr>PowerPoint 演示文稿</vt:lpstr>
      <vt:lpstr>PowerPoint 演示文稿</vt:lpstr>
      <vt:lpstr>试题解析</vt:lpstr>
      <vt:lpstr>2.2.4 The Hotel with Infinite Rooms</vt:lpstr>
      <vt:lpstr>PowerPoint 演示文稿</vt:lpstr>
      <vt:lpstr>PowerPoint 演示文稿</vt:lpstr>
      <vt:lpstr>试题解析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编程基础（I）</dc:title>
  <dc:creator>admin</dc:creator>
  <cp:lastModifiedBy>admin</cp:lastModifiedBy>
  <cp:revision>29</cp:revision>
  <dcterms:created xsi:type="dcterms:W3CDTF">2021-09-06T15:01:32Z</dcterms:created>
  <dcterms:modified xsi:type="dcterms:W3CDTF">2021-10-14T13:13:09Z</dcterms:modified>
</cp:coreProperties>
</file>