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26" r:id="rId4"/>
    <p:sldId id="427" r:id="rId5"/>
    <p:sldId id="313" r:id="rId6"/>
    <p:sldId id="314" r:id="rId7"/>
    <p:sldId id="326" r:id="rId8"/>
    <p:sldId id="327" r:id="rId9"/>
    <p:sldId id="403" r:id="rId10"/>
    <p:sldId id="404" r:id="rId11"/>
    <p:sldId id="405" r:id="rId12"/>
    <p:sldId id="406" r:id="rId13"/>
    <p:sldId id="407" r:id="rId14"/>
    <p:sldId id="409" r:id="rId15"/>
    <p:sldId id="410" r:id="rId16"/>
    <p:sldId id="411" r:id="rId17"/>
    <p:sldId id="412" r:id="rId18"/>
    <p:sldId id="413" r:id="rId19"/>
    <p:sldId id="421" r:id="rId20"/>
    <p:sldId id="422" r:id="rId21"/>
    <p:sldId id="423" r:id="rId22"/>
    <p:sldId id="424" r:id="rId23"/>
    <p:sldId id="374" r:id="rId24"/>
    <p:sldId id="428" r:id="rId25"/>
    <p:sldId id="429" r:id="rId26"/>
    <p:sldId id="430" r:id="rId27"/>
    <p:sldId id="431" r:id="rId28"/>
    <p:sldId id="432" r:id="rId29"/>
    <p:sldId id="43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1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0DDF-F692-406B-9D2E-9DD2A1744E1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04673"/>
            <a:ext cx="9144000" cy="16459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程序设计实验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字符串，二维数组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吴永辉</a:t>
            </a:r>
            <a:endParaRPr lang="en-US" altLang="zh-CN" dirty="0" smtClean="0"/>
          </a:p>
          <a:p>
            <a:r>
              <a:rPr lang="zh-CN" altLang="en-US" dirty="0"/>
              <a:t>上海智能信息处理重点实验室，复旦大学计算机学院</a:t>
            </a:r>
            <a:endParaRPr lang="zh-CN" altLang="en-US" dirty="0" smtClean="0"/>
          </a:p>
          <a:p>
            <a:r>
              <a:rPr lang="en-US" altLang="zh-CN" dirty="0" err="1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 : 13817360465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9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校验是一个扫描数据包并返回一个数字的算法。校验的思想是，如果数据包发生变化了，校验值也将随着发生变化，所以校验经常被用于检测传输错误，验证文件的内容，而且在许多其他情况下，用于检测数据的不良变化。</a:t>
            </a:r>
          </a:p>
          <a:p>
            <a:r>
              <a:rPr lang="zh-CN" altLang="zh-CN" dirty="0"/>
              <a:t>本题请您实现一个名为</a:t>
            </a:r>
            <a:r>
              <a:rPr lang="en-US" altLang="zh-CN" i="1" dirty="0" err="1"/>
              <a:t>Quicksum</a:t>
            </a:r>
            <a:r>
              <a:rPr lang="zh-CN" altLang="zh-CN" dirty="0"/>
              <a:t>的校验算法。</a:t>
            </a:r>
            <a:r>
              <a:rPr lang="en-US" altLang="zh-CN" i="1" dirty="0" err="1"/>
              <a:t>Quicksum</a:t>
            </a:r>
            <a:r>
              <a:rPr lang="zh-CN" altLang="zh-CN" dirty="0"/>
              <a:t>的数据包只包含大写字母和空格，以大写字母开始和结束，空格和字母可以以任何的组合出现，可以有连续的空格。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89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/>
              <a:t>Quicksum</a:t>
            </a:r>
            <a:r>
              <a:rPr lang="zh-CN" altLang="zh-CN" dirty="0"/>
              <a:t>计算在数据包中每个字符的位置与字符的对应值的乘积的总和。空格的对应值为</a:t>
            </a:r>
            <a:r>
              <a:rPr lang="en-US" altLang="zh-CN" dirty="0"/>
              <a:t>0</a:t>
            </a:r>
            <a:r>
              <a:rPr lang="zh-CN" altLang="zh-CN" dirty="0"/>
              <a:t>，字母的对应值是它们在字母表中的位置。</a:t>
            </a:r>
            <a:r>
              <a:rPr lang="en-US" altLang="zh-CN" dirty="0"/>
              <a:t>A=1</a:t>
            </a:r>
            <a:r>
              <a:rPr lang="zh-CN" altLang="zh-CN" dirty="0"/>
              <a:t>，</a:t>
            </a:r>
            <a:r>
              <a:rPr lang="en-US" altLang="zh-CN" dirty="0"/>
              <a:t>B=2</a:t>
            </a:r>
            <a:r>
              <a:rPr lang="zh-CN" altLang="zh-CN" dirty="0"/>
              <a:t>，依次类推</a:t>
            </a:r>
            <a:r>
              <a:rPr lang="en-US" altLang="zh-CN" dirty="0"/>
              <a:t>Z=26</a:t>
            </a:r>
            <a:r>
              <a:rPr lang="zh-CN" altLang="zh-CN" dirty="0"/>
              <a:t>。例如</a:t>
            </a:r>
            <a:r>
              <a:rPr lang="en-US" altLang="zh-CN" i="1" dirty="0" err="1"/>
              <a:t>Quicksum</a:t>
            </a:r>
            <a:r>
              <a:rPr lang="zh-CN" altLang="zh-CN" dirty="0"/>
              <a:t>计算数据包</a:t>
            </a:r>
            <a:r>
              <a:rPr lang="en-US" altLang="zh-CN" dirty="0"/>
              <a:t>“ACM”</a:t>
            </a:r>
            <a:r>
              <a:rPr lang="zh-CN" altLang="zh-CN" dirty="0"/>
              <a:t>和</a:t>
            </a:r>
            <a:r>
              <a:rPr lang="en-US" altLang="zh-CN" dirty="0"/>
              <a:t>“MID CENTRAL”</a:t>
            </a:r>
            <a:r>
              <a:rPr lang="zh-CN" altLang="zh-CN" dirty="0"/>
              <a:t>如下：</a:t>
            </a:r>
          </a:p>
          <a:p>
            <a:r>
              <a:rPr lang="en-US" altLang="zh-CN" dirty="0"/>
              <a:t>ACM: 1*1 + 2*3 + 3*13 = 46</a:t>
            </a:r>
            <a:endParaRPr lang="zh-CN" altLang="zh-CN" dirty="0"/>
          </a:p>
          <a:p>
            <a:r>
              <a:rPr lang="en-US" altLang="zh-CN" dirty="0"/>
              <a:t>MID CENTRAL: 1*13 + 2*9 + 3*4 + 4*0 + 5*3 + 6*5 + 7*14 + 8*20 + 9*18 + 10*1 + 11*12 = 650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95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输入由一个或多个测试用例（数据包）组成，输入最后给出仅包含</a:t>
            </a:r>
            <a:r>
              <a:rPr lang="en-US" altLang="zh-CN" dirty="0"/>
              <a:t>#</a:t>
            </a:r>
            <a:r>
              <a:rPr lang="zh-CN" altLang="zh-CN" dirty="0"/>
              <a:t>的一行表示输入结束。每个测试用例一行，开始和结束没有空格，包含了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255</a:t>
            </a:r>
            <a:r>
              <a:rPr lang="zh-CN" altLang="zh-CN" dirty="0"/>
              <a:t>个字符。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对每个测试用例（数据包），在一行中输出其</a:t>
            </a:r>
            <a:r>
              <a:rPr lang="en-US" altLang="zh-CN" i="1" dirty="0" err="1"/>
              <a:t>Quicksum</a:t>
            </a:r>
            <a:r>
              <a:rPr lang="zh-CN" altLang="zh-CN" dirty="0"/>
              <a:t>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6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整个计算过程为一个循环，每次循环输入当前测试用例字符串</a:t>
            </a:r>
            <a:r>
              <a:rPr lang="en-US" altLang="zh-CN" i="1" dirty="0"/>
              <a:t>s</a:t>
            </a:r>
            <a:r>
              <a:rPr lang="zh-CN" altLang="zh-CN" dirty="0"/>
              <a:t>并计算和输出其</a:t>
            </a:r>
            <a:r>
              <a:rPr lang="en-US" altLang="zh-CN" i="1" dirty="0" err="1"/>
              <a:t>Quicksum</a:t>
            </a:r>
            <a:r>
              <a:rPr lang="zh-CN" altLang="zh-CN" dirty="0"/>
              <a:t>值：</a:t>
            </a:r>
          </a:p>
          <a:p>
            <a:r>
              <a:rPr lang="en-US" altLang="zh-CN" i="1" dirty="0" err="1"/>
              <a:t>Quicksum</a:t>
            </a:r>
            <a:r>
              <a:rPr lang="zh-CN" altLang="zh-CN" dirty="0"/>
              <a:t>值初始化为</a:t>
            </a:r>
            <a:r>
              <a:rPr lang="en-US" altLang="zh-CN" dirty="0"/>
              <a:t>0</a:t>
            </a:r>
            <a:r>
              <a:rPr lang="zh-CN" altLang="zh-CN" dirty="0"/>
              <a:t>，将当前测试用例所对应的字符串</a:t>
            </a:r>
            <a:r>
              <a:rPr lang="en-US" altLang="zh-CN" i="1" dirty="0"/>
              <a:t>s</a:t>
            </a:r>
            <a:r>
              <a:rPr lang="zh-CN" altLang="zh-CN" dirty="0"/>
              <a:t>作为字符数组，按字符串长度逐个处理字符，若字符</a:t>
            </a:r>
            <a:r>
              <a:rPr lang="en-US" altLang="zh-CN" i="1" dirty="0"/>
              <a:t>s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为一个大写字母（</a:t>
            </a:r>
            <a:r>
              <a:rPr lang="en-US" altLang="zh-CN" i="1" dirty="0"/>
              <a:t>s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]&gt;='A'&amp;&amp;</a:t>
            </a:r>
            <a:r>
              <a:rPr lang="en-US" altLang="zh-CN" i="1" dirty="0"/>
              <a:t>s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]&lt;='Z'</a:t>
            </a:r>
            <a:r>
              <a:rPr lang="zh-CN" altLang="zh-CN" dirty="0"/>
              <a:t>），则计算该字符对应值</a:t>
            </a:r>
            <a:r>
              <a:rPr lang="en-US" altLang="zh-CN" i="1" dirty="0"/>
              <a:t>s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]-'</a:t>
            </a:r>
            <a:r>
              <a:rPr lang="en-US" altLang="zh-CN" dirty="0" err="1"/>
              <a:t>A'+1</a:t>
            </a:r>
            <a:r>
              <a:rPr lang="zh-CN" altLang="zh-CN" dirty="0"/>
              <a:t>；并计算字符串</a:t>
            </a:r>
            <a:r>
              <a:rPr lang="en-US" altLang="zh-CN" i="1" dirty="0"/>
              <a:t>s</a:t>
            </a:r>
            <a:r>
              <a:rPr lang="zh-CN" altLang="zh-CN" dirty="0"/>
              <a:t>的</a:t>
            </a:r>
            <a:r>
              <a:rPr lang="en-US" altLang="zh-CN" i="1" dirty="0" err="1"/>
              <a:t>Quicksum</a:t>
            </a:r>
            <a:r>
              <a:rPr lang="zh-CN" altLang="zh-CN" dirty="0"/>
              <a:t>值，即</a:t>
            </a:r>
            <a:r>
              <a:rPr lang="en-US" altLang="zh-CN" i="1" dirty="0" err="1"/>
              <a:t>Quicksum</a:t>
            </a:r>
            <a:r>
              <a:rPr lang="en-US" altLang="zh-CN" i="1" dirty="0"/>
              <a:t> </a:t>
            </a:r>
            <a:r>
              <a:rPr lang="en-US" altLang="zh-CN" dirty="0"/>
              <a:t>+=(</a:t>
            </a:r>
            <a:r>
              <a:rPr lang="en-US" altLang="zh-CN" i="1" dirty="0"/>
              <a:t> s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]-'</a:t>
            </a:r>
            <a:r>
              <a:rPr lang="en-US" altLang="zh-CN" dirty="0" err="1"/>
              <a:t>A'+1</a:t>
            </a:r>
            <a:r>
              <a:rPr lang="en-US" altLang="zh-CN" dirty="0"/>
              <a:t>)*(</a:t>
            </a:r>
            <a:r>
              <a:rPr lang="en-US" altLang="zh-CN" i="1" dirty="0" err="1"/>
              <a:t>i</a:t>
            </a:r>
            <a:r>
              <a:rPr lang="en-US" altLang="zh-CN" dirty="0" err="1"/>
              <a:t>+1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若</a:t>
            </a:r>
            <a:r>
              <a:rPr lang="en-US" altLang="zh-CN" i="1" dirty="0"/>
              <a:t>s</a:t>
            </a:r>
            <a:r>
              <a:rPr lang="zh-CN" altLang="zh-CN" dirty="0"/>
              <a:t>为输入结束符</a:t>
            </a:r>
            <a:r>
              <a:rPr lang="en-US" altLang="zh-CN" dirty="0"/>
              <a:t>‘#’</a:t>
            </a:r>
            <a:r>
              <a:rPr lang="zh-CN" altLang="zh-CN" dirty="0"/>
              <a:t>，则退出程序。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6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zh-CN" dirty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二维数组是以数组作为数组元素的数组，或者说，是“数组的数组”。二维数组定义的一般形式为：类型说明符 数组名</a:t>
            </a:r>
            <a:r>
              <a:rPr lang="en-US" altLang="zh-CN" dirty="0"/>
              <a:t>[</a:t>
            </a:r>
            <a:r>
              <a:rPr lang="zh-CN" altLang="zh-CN" dirty="0"/>
              <a:t>常量表达式</a:t>
            </a:r>
            <a:r>
              <a:rPr lang="en-US" altLang="zh-CN" dirty="0"/>
              <a:t>][</a:t>
            </a:r>
            <a:r>
              <a:rPr lang="zh-CN" altLang="zh-CN" dirty="0"/>
              <a:t>常量表达式</a:t>
            </a:r>
            <a:r>
              <a:rPr lang="en-US" altLang="zh-CN" dirty="0"/>
              <a:t>]</a:t>
            </a:r>
            <a:r>
              <a:rPr lang="zh-CN" altLang="zh-CN" dirty="0"/>
              <a:t>；例如，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[3][4]</a:t>
            </a:r>
            <a:r>
              <a:rPr lang="zh-CN" altLang="zh-CN" dirty="0"/>
              <a:t>；表示一个由</a:t>
            </a:r>
            <a:r>
              <a:rPr lang="en-US" altLang="zh-CN" dirty="0"/>
              <a:t>3</a:t>
            </a:r>
            <a:r>
              <a:rPr lang="zh-CN" altLang="zh-CN" dirty="0"/>
              <a:t>行</a:t>
            </a:r>
            <a:r>
              <a:rPr lang="en-US" altLang="zh-CN" dirty="0"/>
              <a:t>4</a:t>
            </a:r>
            <a:r>
              <a:rPr lang="zh-CN" altLang="zh-CN" dirty="0"/>
              <a:t>列的整数组成的二维数组。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 C/C++</a:t>
            </a:r>
            <a:r>
              <a:rPr lang="zh-CN" altLang="zh-CN" dirty="0"/>
              <a:t>中，二维数组中元素排列的顺序是按行存放的；也就是说，在内存中先顺序存放第一行的元素，再存放第二行的元素，</a:t>
            </a:r>
            <a:r>
              <a:rPr lang="en-US" altLang="zh-CN" dirty="0"/>
              <a:t>……</a:t>
            </a:r>
            <a:r>
              <a:rPr lang="zh-CN" altLang="zh-CN" dirty="0"/>
              <a:t>，这样依次存放。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2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2.5.1 Pascal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试题来源：</a:t>
            </a:r>
            <a:r>
              <a:rPr lang="en-US" altLang="zh-CN" b="1" dirty="0"/>
              <a:t>ACM South America 2005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2864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3470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52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Pascal</a:t>
            </a:r>
            <a:r>
              <a:rPr lang="zh-CN" altLang="zh-CN" dirty="0"/>
              <a:t>大学是国家最古老的大学之一。</a:t>
            </a:r>
            <a:r>
              <a:rPr lang="en-US" altLang="zh-CN" dirty="0"/>
              <a:t>Pascal</a:t>
            </a:r>
            <a:r>
              <a:rPr lang="zh-CN" altLang="zh-CN" dirty="0"/>
              <a:t>大学要翻新图书馆大楼，因为经历了几个世纪后，图书馆开始出现无法承受馆藏的巨大数量的书籍的重量的迹象。</a:t>
            </a:r>
          </a:p>
          <a:p>
            <a:r>
              <a:rPr lang="zh-CN" altLang="zh-CN" dirty="0"/>
              <a:t>为了帮助重建，大学校友会决定举办一系列的筹款晚宴，邀请所有的校友参加。在过去几年举办了几次筹款晚宴，这样的做法已经被证明是非常成功的。成功的原因之一是经过</a:t>
            </a:r>
            <a:r>
              <a:rPr lang="en-US" altLang="zh-CN" dirty="0"/>
              <a:t>Pascal</a:t>
            </a:r>
            <a:r>
              <a:rPr lang="zh-CN" altLang="zh-CN" dirty="0"/>
              <a:t>教育体系的学生对他们的学生时代有着美好的回忆，并希望看到一个重修后的</a:t>
            </a:r>
            <a:r>
              <a:rPr lang="en-US" altLang="zh-CN" dirty="0"/>
              <a:t>Pascal</a:t>
            </a:r>
            <a:r>
              <a:rPr lang="zh-CN" altLang="zh-CN" dirty="0"/>
              <a:t>图书馆。</a:t>
            </a:r>
          </a:p>
          <a:p>
            <a:r>
              <a:rPr lang="zh-CN" altLang="zh-CN" dirty="0"/>
              <a:t>组织者保留了电子表格，表明每一场晚宴有哪些校友参加了。现在，他们希望您帮助他们确定是否有校友参加了所有的晚宴。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15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输入</a:t>
            </a:r>
            <a:endParaRPr lang="zh-CN" altLang="zh-CN" dirty="0"/>
          </a:p>
          <a:p>
            <a:pPr latinLnBrk="1"/>
            <a:r>
              <a:rPr lang="zh-CN" altLang="zh-CN" dirty="0"/>
              <a:t>输入包含若干测试用例。一个测试用例的第一行给出两个整数</a:t>
            </a:r>
            <a:r>
              <a:rPr lang="en-US" altLang="zh-CN" i="1" dirty="0"/>
              <a:t>n</a:t>
            </a:r>
            <a:r>
              <a:rPr lang="zh-CN" altLang="zh-CN" dirty="0"/>
              <a:t>和</a:t>
            </a:r>
            <a:r>
              <a:rPr lang="en-US" altLang="zh-CN" i="1" dirty="0"/>
              <a:t>d</a:t>
            </a:r>
            <a:r>
              <a:rPr lang="zh-CN" altLang="zh-CN" dirty="0"/>
              <a:t>，分别给出校友的数目和组织晚宴的场数</a:t>
            </a:r>
            <a:r>
              <a:rPr lang="en-US" altLang="zh-CN" dirty="0"/>
              <a:t> (</a:t>
            </a:r>
            <a:r>
              <a:rPr lang="en-US" altLang="zh-CN" dirty="0" err="1"/>
              <a:t>1≤</a:t>
            </a:r>
            <a:r>
              <a:rPr lang="en-US" altLang="zh-CN" i="1" dirty="0" err="1"/>
              <a:t>n</a:t>
            </a:r>
            <a:r>
              <a:rPr lang="en-US" altLang="zh-CN" dirty="0" err="1"/>
              <a:t>≤100</a:t>
            </a:r>
            <a:r>
              <a:rPr lang="zh-CN" altLang="zh-CN" dirty="0"/>
              <a:t>，并且</a:t>
            </a:r>
            <a:r>
              <a:rPr lang="en-US" altLang="zh-CN" dirty="0" err="1"/>
              <a:t>1≤</a:t>
            </a:r>
            <a:r>
              <a:rPr lang="en-US" altLang="zh-CN" i="1" dirty="0" err="1"/>
              <a:t>d</a:t>
            </a:r>
            <a:r>
              <a:rPr lang="en-US" altLang="zh-CN" dirty="0" err="1"/>
              <a:t>≤500</a:t>
            </a:r>
            <a:r>
              <a:rPr lang="en-US" altLang="zh-CN" dirty="0"/>
              <a:t>)</a:t>
            </a:r>
            <a:r>
              <a:rPr lang="zh-CN" altLang="zh-CN" dirty="0"/>
              <a:t>。校友编号从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i="1" dirty="0"/>
              <a:t>n</a:t>
            </a:r>
            <a:r>
              <a:rPr lang="zh-CN" altLang="zh-CN" dirty="0"/>
              <a:t>。后面的</a:t>
            </a:r>
            <a:r>
              <a:rPr lang="en-US" altLang="zh-CN" i="1" dirty="0"/>
              <a:t>d</a:t>
            </a:r>
            <a:r>
              <a:rPr lang="zh-CN" altLang="zh-CN" dirty="0"/>
              <a:t>行每行表示一场晚宴的参加情况，给出</a:t>
            </a:r>
            <a:r>
              <a:rPr lang="en-US" altLang="zh-CN" i="1" dirty="0"/>
              <a:t>n</a:t>
            </a:r>
            <a:r>
              <a:rPr lang="zh-CN" altLang="zh-CN" dirty="0"/>
              <a:t>个整数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zh-CN" dirty="0"/>
              <a:t>，如果校友</a:t>
            </a:r>
            <a:r>
              <a:rPr lang="en-US" altLang="zh-CN" i="1" dirty="0" err="1"/>
              <a:t>i</a:t>
            </a:r>
            <a:r>
              <a:rPr lang="zh-CN" altLang="zh-CN" dirty="0"/>
              <a:t>参加了晚宴，则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1</a:t>
            </a:r>
            <a:r>
              <a:rPr lang="zh-CN" altLang="zh-CN" dirty="0"/>
              <a:t>，否则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0</a:t>
            </a:r>
            <a:r>
              <a:rPr lang="zh-CN" altLang="zh-CN" dirty="0"/>
              <a:t>。用</a:t>
            </a:r>
            <a:r>
              <a:rPr lang="en-US" altLang="zh-CN" i="1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d</a:t>
            </a:r>
            <a:r>
              <a:rPr lang="en-US" altLang="zh-CN" dirty="0"/>
              <a:t> = 0</a:t>
            </a:r>
            <a:r>
              <a:rPr lang="zh-CN" altLang="zh-CN" dirty="0"/>
              <a:t>作为输入结束。</a:t>
            </a:r>
          </a:p>
          <a:p>
            <a:pPr latinLnBrk="1"/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对于输入中的每个测试用例，你的程序产生一行，如果至少有一个校友参加了所有的晚宴，则输出“</a:t>
            </a:r>
            <a:r>
              <a:rPr lang="en-US" altLang="zh-CN" dirty="0"/>
              <a:t>yes</a:t>
            </a:r>
            <a:r>
              <a:rPr lang="zh-CN" altLang="zh-CN" dirty="0"/>
              <a:t>”，否则输出“</a:t>
            </a:r>
            <a:r>
              <a:rPr lang="en-US" altLang="zh-CN" dirty="0"/>
              <a:t>no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88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校友的出席筹款晚宴的情况用二维数组</a:t>
            </a:r>
            <a:r>
              <a:rPr lang="en-US" altLang="zh-CN" i="1" dirty="0" err="1"/>
              <a:t>att</a:t>
            </a:r>
            <a:r>
              <a:rPr lang="zh-CN" altLang="zh-CN" dirty="0"/>
              <a:t>表示，其中</a:t>
            </a:r>
            <a:r>
              <a:rPr lang="en-US" altLang="zh-CN" i="1" dirty="0" err="1"/>
              <a:t>att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zh-CN" dirty="0"/>
              <a:t>表示在第</a:t>
            </a:r>
            <a:r>
              <a:rPr lang="en-US" altLang="zh-CN" i="1" dirty="0" err="1"/>
              <a:t>i</a:t>
            </a:r>
            <a:r>
              <a:rPr lang="en-US" altLang="zh-CN" i="1" dirty="0"/>
              <a:t>-</a:t>
            </a:r>
            <a:r>
              <a:rPr lang="en-US" altLang="zh-CN" dirty="0"/>
              <a:t>1</a:t>
            </a:r>
            <a:r>
              <a:rPr lang="zh-CN" altLang="zh-CN" dirty="0"/>
              <a:t>场筹款晚宴上第</a:t>
            </a:r>
            <a:r>
              <a:rPr lang="en-US" altLang="zh-CN" i="1" dirty="0"/>
              <a:t>j</a:t>
            </a:r>
            <a:r>
              <a:rPr lang="en-US" altLang="zh-CN" dirty="0"/>
              <a:t>-1</a:t>
            </a:r>
            <a:r>
              <a:rPr lang="zh-CN" altLang="zh-CN" dirty="0"/>
              <a:t>个校友是否出席，</a:t>
            </a:r>
            <a:r>
              <a:rPr lang="en-US" altLang="zh-CN" i="1" dirty="0" err="1"/>
              <a:t>att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][</a:t>
            </a:r>
            <a:r>
              <a:rPr lang="en-US" altLang="zh-CN" i="1" dirty="0"/>
              <a:t>j</a:t>
            </a:r>
            <a:r>
              <a:rPr lang="en-US" altLang="zh-CN" dirty="0"/>
              <a:t>]=1</a:t>
            </a:r>
            <a:r>
              <a:rPr lang="zh-CN" altLang="zh-CN" dirty="0"/>
              <a:t>表示出席，</a:t>
            </a:r>
            <a:r>
              <a:rPr lang="en-US" altLang="zh-CN" i="1" dirty="0" err="1"/>
              <a:t>att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][</a:t>
            </a:r>
            <a:r>
              <a:rPr lang="en-US" altLang="zh-CN" i="1" dirty="0"/>
              <a:t>j</a:t>
            </a:r>
            <a:r>
              <a:rPr lang="en-US" altLang="zh-CN" dirty="0"/>
              <a:t>]=0</a:t>
            </a:r>
            <a:r>
              <a:rPr lang="zh-CN" altLang="zh-CN" dirty="0"/>
              <a:t>表示没有出席；在输入时对</a:t>
            </a:r>
            <a:r>
              <a:rPr lang="en-US" altLang="zh-CN" i="1" dirty="0" err="1"/>
              <a:t>att</a:t>
            </a:r>
            <a:r>
              <a:rPr lang="zh-CN" altLang="zh-CN" dirty="0"/>
              <a:t>进行赋值。</a:t>
            </a:r>
          </a:p>
          <a:p>
            <a:r>
              <a:rPr lang="zh-CN" altLang="zh-CN" dirty="0"/>
              <a:t>然后，对每个校友出席筹款晚宴的场数进行计算，设</a:t>
            </a:r>
            <a:r>
              <a:rPr lang="en-US" altLang="zh-CN" i="1" dirty="0"/>
              <a:t>flag</a:t>
            </a:r>
            <a:r>
              <a:rPr lang="zh-CN" altLang="zh-CN" dirty="0"/>
              <a:t>为校友出席筹款晚宴的场数。如果有校友参加了所有的晚宴，则输出“</a:t>
            </a:r>
            <a:r>
              <a:rPr lang="en-US" altLang="zh-CN" dirty="0"/>
              <a:t>yes</a:t>
            </a:r>
            <a:r>
              <a:rPr lang="zh-CN" altLang="zh-CN" dirty="0"/>
              <a:t>”；否则输出“</a:t>
            </a:r>
            <a:r>
              <a:rPr lang="en-US" altLang="zh-CN" dirty="0"/>
              <a:t>no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36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5.1.2 </a:t>
            </a:r>
            <a:r>
              <a:rPr lang="en-US" altLang="zh-CN" b="1" dirty="0"/>
              <a:t>Train Swapping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North Western European Regional Contest 1994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299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18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编程基础（</a:t>
            </a:r>
            <a:r>
              <a:rPr lang="en-US" altLang="zh-CN" dirty="0"/>
              <a:t>I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zh-CN" dirty="0"/>
              <a:t>选择结构</a:t>
            </a:r>
          </a:p>
          <a:p>
            <a:r>
              <a:rPr lang="en-US" altLang="zh-CN" dirty="0"/>
              <a:t>2.2  </a:t>
            </a:r>
            <a:r>
              <a:rPr lang="zh-CN" altLang="zh-CN" dirty="0"/>
              <a:t>循环结构</a:t>
            </a:r>
          </a:p>
          <a:p>
            <a:r>
              <a:rPr lang="en-US" altLang="zh-CN" dirty="0"/>
              <a:t>2.3  </a:t>
            </a:r>
            <a:r>
              <a:rPr lang="zh-CN" altLang="zh-CN" dirty="0"/>
              <a:t>嵌套结构</a:t>
            </a:r>
          </a:p>
          <a:p>
            <a:r>
              <a:rPr lang="en-US" altLang="zh-CN" dirty="0"/>
              <a:t>2.4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2.4.1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2.4.2  </a:t>
            </a:r>
            <a:r>
              <a:rPr lang="zh-CN" altLang="zh-CN" dirty="0"/>
              <a:t>离线计算</a:t>
            </a:r>
          </a:p>
          <a:p>
            <a:pPr lvl="1"/>
            <a:r>
              <a:rPr lang="en-US" altLang="zh-CN" dirty="0"/>
              <a:t>2.4.3  </a:t>
            </a:r>
            <a:r>
              <a:rPr lang="zh-CN" altLang="zh-CN" dirty="0"/>
              <a:t>序列</a:t>
            </a:r>
          </a:p>
          <a:p>
            <a:r>
              <a:rPr lang="en-US" altLang="zh-CN" dirty="0"/>
              <a:t>2.5  </a:t>
            </a:r>
            <a:r>
              <a:rPr lang="zh-CN" altLang="zh-CN" dirty="0"/>
              <a:t>二维数组</a:t>
            </a:r>
          </a:p>
          <a:p>
            <a:r>
              <a:rPr lang="en-US" altLang="zh-CN" dirty="0"/>
              <a:t>2.6  </a:t>
            </a:r>
            <a:r>
              <a:rPr lang="zh-CN" altLang="zh-CN" dirty="0"/>
              <a:t>字符和字符串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2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561"/>
            <a:ext cx="10515600" cy="46735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840" y="792480"/>
            <a:ext cx="11379200" cy="5943600"/>
          </a:xfrm>
        </p:spPr>
        <p:txBody>
          <a:bodyPr>
            <a:normAutofit/>
          </a:bodyPr>
          <a:lstStyle/>
          <a:p>
            <a:r>
              <a:rPr lang="zh-CN" altLang="zh-CN" dirty="0"/>
              <a:t>在老旧的火车站，您可能还会遇到</a:t>
            </a:r>
            <a:r>
              <a:rPr lang="en-US" altLang="zh-CN" dirty="0"/>
              <a:t>“</a:t>
            </a:r>
            <a:r>
              <a:rPr lang="zh-CN" altLang="zh-CN" dirty="0"/>
              <a:t>列车交换员</a:t>
            </a:r>
            <a:r>
              <a:rPr lang="en-US" altLang="zh-CN" dirty="0"/>
              <a:t>”</a:t>
            </a:r>
            <a:r>
              <a:rPr lang="zh-CN" altLang="zh-CN" dirty="0"/>
              <a:t>。列车交换员是铁路的一个工种，其工作是对列车车厢重新进行安排。</a:t>
            </a:r>
          </a:p>
          <a:p>
            <a:r>
              <a:rPr lang="zh-CN" altLang="zh-CN" dirty="0"/>
              <a:t>一旦车厢要以最佳的序列被安排，列车司机要将车厢一节接一节地将它们在要卸货的车站留下。</a:t>
            </a:r>
          </a:p>
          <a:p>
            <a:r>
              <a:rPr lang="en-US" altLang="zh-CN" dirty="0"/>
              <a:t>“</a:t>
            </a:r>
            <a:r>
              <a:rPr lang="zh-CN" altLang="zh-CN" dirty="0"/>
              <a:t>列车交换员</a:t>
            </a:r>
            <a:r>
              <a:rPr lang="en-US" altLang="zh-CN" dirty="0"/>
              <a:t>” </a:t>
            </a:r>
            <a:r>
              <a:rPr lang="zh-CN" altLang="zh-CN" dirty="0"/>
              <a:t>是一个在靠近铁路桥的车站执行这一任务的人，不是将桥垂直吊起，而是将桥围绕着河中心的桥墩进行旋转。将桥旋转了</a:t>
            </a:r>
            <a:r>
              <a:rPr lang="en-US" altLang="zh-CN" dirty="0"/>
              <a:t>90</a:t>
            </a:r>
            <a:r>
              <a:rPr lang="zh-CN" altLang="zh-CN" dirty="0"/>
              <a:t>度后，船可以从桥墩的左边或者右边通过。</a:t>
            </a:r>
          </a:p>
          <a:p>
            <a:r>
              <a:rPr lang="zh-CN" altLang="zh-CN" dirty="0"/>
              <a:t>一个列车交换员在桥上有两节车厢的时候也可以旋转。将桥旋转</a:t>
            </a:r>
            <a:r>
              <a:rPr lang="en-US" altLang="zh-CN" dirty="0"/>
              <a:t>180</a:t>
            </a:r>
            <a:r>
              <a:rPr lang="zh-CN" altLang="zh-CN" dirty="0"/>
              <a:t>度，车厢可以转换位置，使得他可以对车厢进行重新排列。</a:t>
            </a:r>
            <a:r>
              <a:rPr lang="en-US" altLang="zh-CN" dirty="0"/>
              <a:t>(</a:t>
            </a:r>
            <a:r>
              <a:rPr lang="zh-CN" altLang="zh-CN" dirty="0"/>
              <a:t>车厢也将掉转方向，但车厢两个方向都可以移动，所以这一情况不用考虑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现在几乎所有的列车交换员已经故去，铁路公司要将他们的操作自动化。要开发部分的程序的功能是对一列给定的列车按给定次序排列，要确定两个相邻车厢的最少的交换次数，请您编写程序。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49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输入的第一行给出测试用例的数目（</a:t>
            </a:r>
            <a:r>
              <a:rPr lang="en-US" altLang="zh-CN" i="1" dirty="0"/>
              <a:t>N</a:t>
            </a:r>
            <a:r>
              <a:rPr lang="zh-CN" altLang="zh-CN" dirty="0"/>
              <a:t>）。每个测试用例有两行，第一行给出整数</a:t>
            </a:r>
            <a:r>
              <a:rPr lang="en-US" altLang="zh-CN" i="1" dirty="0"/>
              <a:t>L</a:t>
            </a:r>
            <a:r>
              <a:rPr lang="zh-CN" altLang="zh-CN" dirty="0"/>
              <a:t>，表示列车车厢的数量</a:t>
            </a:r>
            <a:r>
              <a:rPr lang="en-US" altLang="zh-CN" dirty="0"/>
              <a:t>(</a:t>
            </a:r>
            <a:r>
              <a:rPr lang="en-US" altLang="zh-CN" dirty="0" err="1"/>
              <a:t>0≤</a:t>
            </a:r>
            <a:r>
              <a:rPr lang="en-US" altLang="zh-CN" i="1" dirty="0" err="1"/>
              <a:t>L</a:t>
            </a:r>
            <a:r>
              <a:rPr lang="en-US" altLang="zh-CN" dirty="0" err="1"/>
              <a:t>≤50</a:t>
            </a:r>
            <a:r>
              <a:rPr lang="en-US" altLang="zh-CN" dirty="0"/>
              <a:t>)</a:t>
            </a:r>
            <a:r>
              <a:rPr lang="zh-CN" altLang="zh-CN" dirty="0"/>
              <a:t>，第二行给出一个从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i="1" dirty="0"/>
              <a:t>L</a:t>
            </a:r>
            <a:r>
              <a:rPr lang="zh-CN" altLang="zh-CN" dirty="0"/>
              <a:t>的排列，给出车厢的当前排列次序。要按数字的升序重新排列这些车厢：先是</a:t>
            </a:r>
            <a:r>
              <a:rPr lang="en-US" altLang="zh-CN" dirty="0"/>
              <a:t>1</a:t>
            </a:r>
            <a:r>
              <a:rPr lang="zh-CN" altLang="zh-CN" dirty="0"/>
              <a:t>，再是</a:t>
            </a:r>
            <a:r>
              <a:rPr lang="en-US" altLang="zh-CN" dirty="0"/>
              <a:t>2</a:t>
            </a:r>
            <a:r>
              <a:rPr lang="zh-CN" altLang="zh-CN" dirty="0"/>
              <a:t>，等等，最后是</a:t>
            </a:r>
            <a:r>
              <a:rPr lang="en-US" altLang="zh-CN" i="1" dirty="0"/>
              <a:t>L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对每个测试用例输出一句句子：</a:t>
            </a:r>
            <a:r>
              <a:rPr lang="en-US" altLang="zh-CN" dirty="0"/>
              <a:t>‘Optimal train swapping takes </a:t>
            </a:r>
            <a:r>
              <a:rPr lang="en-US" altLang="zh-CN" i="1" dirty="0"/>
              <a:t>S</a:t>
            </a:r>
            <a:r>
              <a:rPr lang="en-US" altLang="zh-CN" dirty="0"/>
              <a:t> swaps.’</a:t>
            </a:r>
            <a:r>
              <a:rPr lang="zh-CN" altLang="zh-CN" dirty="0"/>
              <a:t>，其中</a:t>
            </a:r>
            <a:r>
              <a:rPr lang="en-US" altLang="zh-CN" i="1" dirty="0"/>
              <a:t>S</a:t>
            </a:r>
            <a:r>
              <a:rPr lang="zh-CN" altLang="zh-CN" dirty="0"/>
              <a:t>是一个整数。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26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输入列车的排列次序</a:t>
            </a:r>
            <a:r>
              <a:rPr lang="en-US" altLang="zh-CN" sz="3600" i="1" dirty="0"/>
              <a:t>a</a:t>
            </a:r>
            <a:r>
              <a:rPr lang="en-US" altLang="zh-CN" sz="3600" dirty="0"/>
              <a:t>[1]‥</a:t>
            </a:r>
            <a:r>
              <a:rPr lang="en-US" altLang="zh-CN" sz="3600" i="1" dirty="0"/>
              <a:t>a</a:t>
            </a:r>
            <a:r>
              <a:rPr lang="en-US" altLang="zh-CN" sz="3600" dirty="0"/>
              <a:t>[</a:t>
            </a:r>
            <a:r>
              <a:rPr lang="en-US" altLang="zh-CN" sz="3600" i="1" dirty="0"/>
              <a:t>m</a:t>
            </a:r>
            <a:r>
              <a:rPr lang="en-US" altLang="zh-CN" sz="3600" dirty="0"/>
              <a:t>]</a:t>
            </a:r>
            <a:r>
              <a:rPr lang="zh-CN" altLang="zh-CN" sz="3600" dirty="0"/>
              <a:t>后，对</a:t>
            </a:r>
            <a:r>
              <a:rPr lang="en-US" altLang="zh-CN" sz="3600" i="1" dirty="0"/>
              <a:t>a</a:t>
            </a:r>
            <a:r>
              <a:rPr lang="en-US" altLang="zh-CN" sz="3600" dirty="0"/>
              <a:t>[ ]</a:t>
            </a:r>
            <a:r>
              <a:rPr lang="zh-CN" altLang="zh-CN" sz="3600" dirty="0"/>
              <a:t>进行递增排序，在排序过程中数据互换的次数即为问题解。由于</a:t>
            </a:r>
            <a:r>
              <a:rPr lang="en-US" altLang="zh-CN" sz="3600" i="1" dirty="0"/>
              <a:t>m</a:t>
            </a:r>
            <a:r>
              <a:rPr lang="zh-CN" altLang="zh-CN" sz="3600" dirty="0"/>
              <a:t>的上限仅为</a:t>
            </a:r>
            <a:r>
              <a:rPr lang="en-US" altLang="zh-CN" sz="3600" dirty="0"/>
              <a:t>50</a:t>
            </a:r>
            <a:r>
              <a:rPr lang="zh-CN" altLang="zh-CN" sz="3600" dirty="0"/>
              <a:t>，因此使用冒泡排序亦满足时效要求。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0884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使用筛法生成素数的实验范例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1825625"/>
            <a:ext cx="11267440" cy="435133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3600" dirty="0"/>
              <a:t>计算整数区间</a:t>
            </a:r>
            <a:r>
              <a:rPr lang="en-US" altLang="zh-CN" sz="3600" dirty="0"/>
              <a:t>[2</a:t>
            </a:r>
            <a:r>
              <a:rPr lang="zh-CN" altLang="zh-CN" sz="3600" dirty="0"/>
              <a:t>，</a:t>
            </a:r>
            <a:r>
              <a:rPr lang="en-US" altLang="zh-CN" sz="3600" i="1" dirty="0"/>
              <a:t>n</a:t>
            </a:r>
            <a:r>
              <a:rPr lang="en-US" altLang="zh-CN" sz="3600" dirty="0"/>
              <a:t>]</a:t>
            </a:r>
            <a:r>
              <a:rPr lang="zh-CN" altLang="zh-CN" sz="3600" dirty="0"/>
              <a:t>中的所有素数的最为简便的筛法——埃拉托斯特尼筛法（</a:t>
            </a:r>
            <a:r>
              <a:rPr lang="en-US" altLang="zh-CN" sz="3600" dirty="0"/>
              <a:t>The Sieve of Eratosthenes</a:t>
            </a:r>
            <a:r>
              <a:rPr lang="zh-CN" altLang="zh-CN" sz="3600" dirty="0"/>
              <a:t>）：</a:t>
            </a:r>
          </a:p>
          <a:p>
            <a:pPr lvl="1" latinLnBrk="1"/>
            <a:r>
              <a:rPr lang="zh-CN" altLang="zh-CN" sz="3200" dirty="0"/>
              <a:t>设</a:t>
            </a:r>
            <a:r>
              <a:rPr lang="en-US" altLang="zh-CN" sz="3200" i="1" dirty="0"/>
              <a:t>u</a:t>
            </a:r>
            <a:r>
              <a:rPr lang="en-US" altLang="zh-CN" sz="3200" dirty="0"/>
              <a:t>[]</a:t>
            </a:r>
            <a:r>
              <a:rPr lang="zh-CN" altLang="zh-CN" sz="3200" dirty="0"/>
              <a:t>为筛子，初始时区间中的所有数在筛子</a:t>
            </a:r>
            <a:r>
              <a:rPr lang="en-US" altLang="zh-CN" sz="3200" i="1" dirty="0"/>
              <a:t>u</a:t>
            </a:r>
            <a:r>
              <a:rPr lang="en-US" altLang="zh-CN" sz="3200" dirty="0"/>
              <a:t>[]</a:t>
            </a:r>
            <a:r>
              <a:rPr lang="zh-CN" altLang="zh-CN" sz="3200" dirty="0"/>
              <a:t>中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lvl="1" latinLnBrk="1"/>
            <a:r>
              <a:rPr lang="zh-CN" altLang="zh-CN" sz="3200" dirty="0" smtClean="0"/>
              <a:t>按</a:t>
            </a:r>
            <a:r>
              <a:rPr lang="zh-CN" altLang="zh-CN" sz="3200" dirty="0"/>
              <a:t>递增顺序搜索</a:t>
            </a:r>
            <a:r>
              <a:rPr lang="en-US" altLang="zh-CN" sz="3200" i="1" dirty="0"/>
              <a:t>u</a:t>
            </a:r>
            <a:r>
              <a:rPr lang="en-US" altLang="zh-CN" sz="3200" dirty="0"/>
              <a:t>[]</a:t>
            </a:r>
            <a:r>
              <a:rPr lang="zh-CN" altLang="zh-CN" sz="3200" dirty="0"/>
              <a:t>中的最小数，将其倍数从</a:t>
            </a:r>
            <a:r>
              <a:rPr lang="en-US" altLang="zh-CN" sz="3200" i="1" dirty="0"/>
              <a:t>u</a:t>
            </a:r>
            <a:r>
              <a:rPr lang="en-US" altLang="zh-CN" sz="3200" dirty="0"/>
              <a:t>[]</a:t>
            </a:r>
            <a:r>
              <a:rPr lang="zh-CN" altLang="zh-CN" sz="3200" dirty="0"/>
              <a:t>中筛去，最终筛中留下的数即为素数</a:t>
            </a:r>
            <a:r>
              <a:rPr lang="zh-CN" altLang="zh-CN" sz="3200" dirty="0" smtClean="0"/>
              <a:t>。</a:t>
            </a:r>
            <a:r>
              <a:rPr lang="en-US" altLang="zh-CN" sz="3200" dirty="0" smtClean="0"/>
              <a:t>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479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埃拉托斯特尼筛法（</a:t>
            </a:r>
            <a:r>
              <a:rPr lang="en-US" altLang="zh-CN" dirty="0"/>
              <a:t>The Sieve of Eratosthenes</a:t>
            </a:r>
            <a:r>
              <a:rPr lang="zh-CN" altLang="zh-CN" dirty="0" smtClean="0"/>
              <a:t>）</a:t>
            </a:r>
            <a:r>
              <a:rPr lang="zh-CN" altLang="en-US" dirty="0" smtClean="0"/>
              <a:t>程序段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;</a:t>
            </a:r>
            <a:endParaRPr lang="zh-CN" altLang="zh-CN" dirty="0"/>
          </a:p>
          <a:p>
            <a:pPr latinLnBrk="1"/>
            <a:r>
              <a:rPr lang="en-US" altLang="zh-CN" dirty="0"/>
              <a:t>    for (</a:t>
            </a:r>
            <a:r>
              <a:rPr lang="en-US" altLang="zh-CN" i="1" dirty="0" err="1"/>
              <a:t>i</a:t>
            </a:r>
            <a:r>
              <a:rPr lang="en-US" altLang="zh-CN" dirty="0"/>
              <a:t>=2; 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n</a:t>
            </a:r>
            <a:r>
              <a:rPr lang="en-US" altLang="zh-CN" dirty="0"/>
              <a:t>; </a:t>
            </a:r>
            <a:r>
              <a:rPr lang="en-US" altLang="zh-CN" i="1" dirty="0" err="1"/>
              <a:t>i</a:t>
            </a:r>
            <a:r>
              <a:rPr lang="en-US" altLang="zh-CN" dirty="0"/>
              <a:t>++) </a:t>
            </a:r>
            <a:r>
              <a:rPr lang="en-US" altLang="zh-CN" i="1" dirty="0"/>
              <a:t>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]=true;   //</a:t>
            </a:r>
            <a:r>
              <a:rPr lang="zh-CN" altLang="zh-CN" dirty="0"/>
              <a:t>初始时所有数在筛中</a:t>
            </a:r>
          </a:p>
          <a:p>
            <a:pPr latinLnBrk="1"/>
            <a:r>
              <a:rPr lang="en-US" altLang="zh-CN" dirty="0"/>
              <a:t>    for (</a:t>
            </a:r>
            <a:r>
              <a:rPr lang="en-US" altLang="zh-CN" i="1" dirty="0" err="1"/>
              <a:t>i</a:t>
            </a:r>
            <a:r>
              <a:rPr lang="en-US" altLang="zh-CN" dirty="0"/>
              <a:t>=2; 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n</a:t>
            </a:r>
            <a:r>
              <a:rPr lang="en-US" altLang="zh-CN" dirty="0"/>
              <a:t>; </a:t>
            </a:r>
            <a:r>
              <a:rPr lang="en-US" altLang="zh-CN" i="1" dirty="0" err="1"/>
              <a:t>i</a:t>
            </a:r>
            <a:r>
              <a:rPr lang="en-US" altLang="zh-CN" dirty="0"/>
              <a:t>++)           //</a:t>
            </a:r>
            <a:r>
              <a:rPr lang="zh-CN" altLang="zh-CN" dirty="0"/>
              <a:t>顺序搜索筛中的最小数</a:t>
            </a:r>
          </a:p>
          <a:p>
            <a:pPr latinLnBrk="1"/>
            <a:r>
              <a:rPr lang="en-US" altLang="zh-CN" dirty="0"/>
              <a:t>    if (</a:t>
            </a:r>
            <a:r>
              <a:rPr lang="en-US" altLang="zh-CN" i="1" dirty="0"/>
              <a:t>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]) {</a:t>
            </a:r>
            <a:endParaRPr lang="zh-CN" altLang="zh-CN" dirty="0"/>
          </a:p>
          <a:p>
            <a:pPr latinLnBrk="1"/>
            <a:r>
              <a:rPr lang="en-US" altLang="zh-CN" dirty="0"/>
              <a:t>        for (</a:t>
            </a:r>
            <a:r>
              <a:rPr lang="en-US" altLang="zh-CN" i="1" dirty="0"/>
              <a:t>j</a:t>
            </a:r>
            <a:r>
              <a:rPr lang="en-US" altLang="zh-CN" dirty="0"/>
              <a:t>=2; </a:t>
            </a:r>
            <a:r>
              <a:rPr lang="en-US" altLang="zh-CN" i="1" dirty="0"/>
              <a:t>j*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n</a:t>
            </a:r>
            <a:r>
              <a:rPr lang="en-US" altLang="zh-CN" dirty="0"/>
              <a:t>; </a:t>
            </a:r>
            <a:r>
              <a:rPr lang="en-US" altLang="zh-CN" i="1" dirty="0"/>
              <a:t>j</a:t>
            </a:r>
            <a:r>
              <a:rPr lang="en-US" altLang="zh-CN" dirty="0"/>
              <a:t>++)     //</a:t>
            </a:r>
            <a:r>
              <a:rPr lang="zh-CN" altLang="zh-CN" dirty="0"/>
              <a:t>将</a:t>
            </a:r>
            <a:r>
              <a:rPr lang="en-US" altLang="zh-CN" i="1" dirty="0" err="1"/>
              <a:t>i</a:t>
            </a:r>
            <a:r>
              <a:rPr lang="zh-CN" altLang="zh-CN" dirty="0"/>
              <a:t>的倍数从筛中筛去</a:t>
            </a:r>
          </a:p>
          <a:p>
            <a:pPr latinLnBrk="1"/>
            <a:r>
              <a:rPr lang="en-US" altLang="zh-CN" dirty="0"/>
              <a:t>            </a:t>
            </a:r>
            <a:r>
              <a:rPr lang="en-US" altLang="zh-CN" i="1" dirty="0"/>
              <a:t>u</a:t>
            </a:r>
            <a:r>
              <a:rPr lang="en-US" altLang="zh-CN" dirty="0"/>
              <a:t>[</a:t>
            </a:r>
            <a:r>
              <a:rPr lang="en-US" altLang="zh-CN" i="1" dirty="0"/>
              <a:t>j*</a:t>
            </a:r>
            <a:r>
              <a:rPr lang="en-US" altLang="zh-CN" i="1" dirty="0" err="1"/>
              <a:t>i</a:t>
            </a:r>
            <a:r>
              <a:rPr lang="en-US" altLang="zh-CN" dirty="0"/>
              <a:t>]=false;</a:t>
            </a:r>
            <a:endParaRPr lang="zh-CN" altLang="zh-CN" dirty="0"/>
          </a:p>
          <a:p>
            <a:pPr latinLnBrk="1"/>
            <a:r>
              <a:rPr lang="en-US" altLang="zh-CN" dirty="0"/>
              <a:t>    }</a:t>
            </a:r>
            <a:endParaRPr lang="zh-CN" altLang="zh-CN" dirty="0"/>
          </a:p>
          <a:p>
            <a:pPr latinLnBrk="1"/>
            <a:r>
              <a:rPr lang="en-US" altLang="zh-CN" dirty="0"/>
              <a:t>    for (</a:t>
            </a:r>
            <a:r>
              <a:rPr lang="en-US" altLang="zh-CN" i="1" dirty="0" err="1"/>
              <a:t>i</a:t>
            </a:r>
            <a:r>
              <a:rPr lang="en-US" altLang="zh-CN" dirty="0"/>
              <a:t>=2; 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n</a:t>
            </a:r>
            <a:r>
              <a:rPr lang="en-US" altLang="zh-CN" dirty="0"/>
              <a:t>; </a:t>
            </a:r>
            <a:r>
              <a:rPr lang="en-US" altLang="zh-CN" i="1" dirty="0" err="1"/>
              <a:t>i</a:t>
            </a:r>
            <a:r>
              <a:rPr lang="en-US" altLang="zh-CN" dirty="0"/>
              <a:t>++) if (</a:t>
            </a:r>
            <a:r>
              <a:rPr lang="en-US" altLang="zh-CN" i="1" dirty="0"/>
              <a:t>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]) {    //</a:t>
            </a:r>
            <a:r>
              <a:rPr lang="zh-CN" altLang="zh-CN" dirty="0"/>
              <a:t>将筛中的所有素数放入</a:t>
            </a:r>
            <a:r>
              <a:rPr lang="en-US" altLang="zh-CN" i="1" dirty="0" err="1"/>
              <a:t>su</a:t>
            </a:r>
            <a:r>
              <a:rPr lang="en-US" altLang="zh-CN" dirty="0"/>
              <a:t>[]</a:t>
            </a:r>
            <a:r>
              <a:rPr lang="zh-CN" altLang="zh-CN" dirty="0"/>
              <a:t>中</a:t>
            </a:r>
          </a:p>
          <a:p>
            <a:pPr latinLnBrk="1"/>
            <a:r>
              <a:rPr lang="en-US" altLang="zh-CN" dirty="0"/>
              <a:t>        </a:t>
            </a:r>
            <a:r>
              <a:rPr lang="en-US" altLang="zh-CN" i="1" dirty="0" err="1"/>
              <a:t>su</a:t>
            </a:r>
            <a:r>
              <a:rPr lang="en-US" altLang="zh-CN" dirty="0"/>
              <a:t>[++</a:t>
            </a:r>
            <a:r>
              <a:rPr lang="en-US" altLang="zh-CN" i="1" dirty="0" err="1"/>
              <a:t>num</a:t>
            </a:r>
            <a:r>
              <a:rPr lang="en-US" altLang="zh-CN" dirty="0"/>
              <a:t>]=</a:t>
            </a:r>
            <a:r>
              <a:rPr lang="en-US" altLang="zh-CN" i="1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43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3.1.1.1 </a:t>
            </a:r>
            <a:r>
              <a:rPr lang="en-US" altLang="zh-CN" b="1" dirty="0" err="1"/>
              <a:t>Goldbach's</a:t>
            </a:r>
            <a:r>
              <a:rPr lang="en-US" altLang="zh-CN" b="1" dirty="0"/>
              <a:t> Conjecture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试题来源：</a:t>
            </a:r>
            <a:r>
              <a:rPr lang="en-US" altLang="zh-CN" b="1" dirty="0"/>
              <a:t>Ulm Local 1998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2262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1951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543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34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在</a:t>
            </a:r>
            <a:r>
              <a:rPr lang="en-US" altLang="zh-CN" dirty="0"/>
              <a:t>1742</a:t>
            </a:r>
            <a:r>
              <a:rPr lang="zh-CN" altLang="zh-CN" dirty="0"/>
              <a:t>年，</a:t>
            </a:r>
            <a:r>
              <a:rPr lang="en-US" altLang="zh-CN" dirty="0"/>
              <a:t>Christian </a:t>
            </a:r>
            <a:r>
              <a:rPr lang="en-US" altLang="zh-CN" dirty="0" err="1"/>
              <a:t>Goldbach</a:t>
            </a:r>
            <a:r>
              <a:rPr lang="zh-CN" altLang="zh-CN" dirty="0"/>
              <a:t>，一个德国的业余数学家，给</a:t>
            </a:r>
            <a:r>
              <a:rPr lang="en-US" altLang="zh-CN" dirty="0"/>
              <a:t>Leonhard Euler</a:t>
            </a:r>
            <a:r>
              <a:rPr lang="zh-CN" altLang="zh-CN" dirty="0"/>
              <a:t>写信，在信中提出如下猜想（哥德巴赫猜想）：</a:t>
            </a:r>
          </a:p>
          <a:p>
            <a:pPr latinLnBrk="1"/>
            <a:r>
              <a:rPr lang="zh-CN" altLang="zh-CN" dirty="0"/>
              <a:t>每个大于</a:t>
            </a:r>
            <a:r>
              <a:rPr lang="en-US" altLang="zh-CN" dirty="0"/>
              <a:t>4</a:t>
            </a:r>
            <a:r>
              <a:rPr lang="zh-CN" altLang="zh-CN" dirty="0"/>
              <a:t>的偶数可以写成两个奇素数的和。例如：</a:t>
            </a:r>
            <a:r>
              <a:rPr lang="en-US" altLang="zh-CN" dirty="0"/>
              <a:t>8=3+5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都是奇素数；而</a:t>
            </a:r>
            <a:r>
              <a:rPr lang="en-US" altLang="zh-CN" dirty="0"/>
              <a:t>20=3+17=7+13</a:t>
            </a:r>
            <a:r>
              <a:rPr lang="zh-CN" altLang="zh-CN" dirty="0"/>
              <a:t>；</a:t>
            </a:r>
            <a:r>
              <a:rPr lang="en-US" altLang="zh-CN" dirty="0"/>
              <a:t>42=5+37=11+31=13+29=19+23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现在哥德巴赫猜想仍然没有被证明是否正确。现在请您证明对所有小于一百万的偶数，哥德巴赫猜想成立。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51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输入</a:t>
            </a:r>
            <a:endParaRPr lang="zh-CN" altLang="zh-CN" dirty="0"/>
          </a:p>
          <a:p>
            <a:pPr latinLnBrk="1"/>
            <a:r>
              <a:rPr lang="zh-CN" altLang="zh-CN" dirty="0"/>
              <a:t>输入包含一个或多个测试用例。每个测试用例给出一个偶整数</a:t>
            </a:r>
            <a:r>
              <a:rPr lang="en-US" altLang="zh-CN" i="1" dirty="0"/>
              <a:t>n</a:t>
            </a:r>
            <a:r>
              <a:rPr lang="zh-CN" altLang="zh-CN" dirty="0"/>
              <a:t>，</a:t>
            </a:r>
            <a:r>
              <a:rPr lang="en-US" altLang="zh-CN" dirty="0" err="1"/>
              <a:t>6≤</a:t>
            </a:r>
            <a:r>
              <a:rPr lang="en-US" altLang="zh-CN" i="1" dirty="0" err="1"/>
              <a:t>n</a:t>
            </a:r>
            <a:r>
              <a:rPr lang="en-US" altLang="zh-CN" dirty="0"/>
              <a:t>&lt;1000000</a:t>
            </a:r>
            <a:r>
              <a:rPr lang="zh-CN" altLang="zh-CN" dirty="0"/>
              <a:t>。输入以</a:t>
            </a:r>
            <a:r>
              <a:rPr lang="en-US" altLang="zh-CN" dirty="0"/>
              <a:t>0</a:t>
            </a:r>
            <a:r>
              <a:rPr lang="zh-CN" altLang="zh-CN" dirty="0"/>
              <a:t>结束。</a:t>
            </a:r>
          </a:p>
          <a:p>
            <a:pPr latinLnBrk="1"/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对每个测试用例，输出形式为</a:t>
            </a:r>
            <a:r>
              <a:rPr lang="en-US" altLang="zh-CN" i="1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zh-CN" altLang="zh-CN" dirty="0"/>
              <a:t>的一行，其中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是奇素数，数字和操作符要用一个空格分开，如样例输出所示。如果有多于一对的奇素数的和加起来为</a:t>
            </a:r>
            <a:r>
              <a:rPr lang="en-US" altLang="zh-CN" i="1" dirty="0"/>
              <a:t>n</a:t>
            </a:r>
            <a:r>
              <a:rPr lang="zh-CN" altLang="zh-CN" dirty="0"/>
              <a:t>，就选择</a:t>
            </a:r>
            <a:r>
              <a:rPr lang="en-US" altLang="zh-CN" i="1" dirty="0"/>
              <a:t>b </a:t>
            </a:r>
            <a:r>
              <a:rPr lang="en-US" altLang="zh-CN" dirty="0"/>
              <a:t>–</a:t>
            </a:r>
            <a:r>
              <a:rPr lang="en-US" altLang="zh-CN" i="1" dirty="0"/>
              <a:t> a</a:t>
            </a:r>
            <a:r>
              <a:rPr lang="zh-CN" altLang="zh-CN" dirty="0"/>
              <a:t>最大的一对。如果没有这样的对，输出</a:t>
            </a:r>
            <a:r>
              <a:rPr lang="en-US" altLang="zh-CN" dirty="0"/>
              <a:t>"</a:t>
            </a:r>
            <a:r>
              <a:rPr lang="en-US" altLang="zh-CN" dirty="0" err="1"/>
              <a:t>Goldbach's</a:t>
            </a:r>
            <a:r>
              <a:rPr lang="en-US" altLang="zh-CN" dirty="0"/>
              <a:t> conjecture is wrong."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1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先离线计算</a:t>
            </a:r>
            <a:r>
              <a:rPr lang="en-US" altLang="zh-CN" dirty="0"/>
              <a:t>[2</a:t>
            </a:r>
            <a:r>
              <a:rPr lang="zh-CN" altLang="zh-CN" dirty="0"/>
              <a:t>，</a:t>
            </a:r>
            <a:r>
              <a:rPr lang="en-US" altLang="zh-CN" dirty="0"/>
              <a:t>1000000]</a:t>
            </a:r>
            <a:r>
              <a:rPr lang="zh-CN" altLang="zh-CN" dirty="0"/>
              <a:t>的素数表</a:t>
            </a:r>
            <a:r>
              <a:rPr lang="en-US" altLang="zh-CN" i="1" dirty="0" err="1"/>
              <a:t>su</a:t>
            </a:r>
            <a:r>
              <a:rPr lang="en-US" altLang="zh-CN" dirty="0"/>
              <a:t>[]</a:t>
            </a:r>
            <a:r>
              <a:rPr lang="zh-CN" altLang="zh-CN" dirty="0"/>
              <a:t>和素数筛</a:t>
            </a:r>
            <a:r>
              <a:rPr lang="en-US" altLang="zh-CN" i="1" dirty="0"/>
              <a:t>u</a:t>
            </a:r>
            <a:r>
              <a:rPr lang="en-US" altLang="zh-CN" dirty="0"/>
              <a:t>[]</a:t>
            </a:r>
            <a:r>
              <a:rPr lang="zh-CN" altLang="zh-CN" dirty="0"/>
              <a:t>。然后每输入一个偶整数</a:t>
            </a:r>
            <a:r>
              <a:rPr lang="en-US" altLang="zh-CN" i="1" dirty="0"/>
              <a:t>n</a:t>
            </a:r>
            <a:r>
              <a:rPr lang="zh-CN" altLang="zh-CN" dirty="0"/>
              <a:t>，顺序搜索</a:t>
            </a:r>
            <a:r>
              <a:rPr lang="en-US" altLang="zh-CN" i="1" dirty="0" err="1"/>
              <a:t>su</a:t>
            </a:r>
            <a:r>
              <a:rPr lang="zh-CN" altLang="zh-CN" dirty="0"/>
              <a:t>中的每个素数</a:t>
            </a:r>
            <a:r>
              <a:rPr lang="en-US" altLang="zh-CN" dirty="0"/>
              <a:t>(2*</a:t>
            </a:r>
            <a:r>
              <a:rPr lang="en-US" altLang="zh-CN" i="1" dirty="0" err="1"/>
              <a:t>su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]≤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：若整数</a:t>
            </a:r>
            <a:r>
              <a:rPr lang="en-US" altLang="zh-CN" i="1" dirty="0"/>
              <a:t>n-</a:t>
            </a:r>
            <a:r>
              <a:rPr lang="en-US" altLang="zh-CN" i="1" dirty="0" err="1"/>
              <a:t>su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亦是素数（</a:t>
            </a:r>
            <a:r>
              <a:rPr lang="en-US" altLang="zh-CN" i="1" dirty="0"/>
              <a:t>u</a:t>
            </a:r>
            <a:r>
              <a:rPr lang="en-US" altLang="zh-CN" dirty="0"/>
              <a:t>[</a:t>
            </a:r>
            <a:r>
              <a:rPr lang="en-US" altLang="zh-CN" i="1" dirty="0"/>
              <a:t>n-</a:t>
            </a:r>
            <a:r>
              <a:rPr lang="en-US" altLang="zh-CN" i="1" dirty="0" err="1"/>
              <a:t>su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]]=true</a:t>
            </a:r>
            <a:r>
              <a:rPr lang="zh-CN" altLang="zh-CN" dirty="0"/>
              <a:t>），则</a:t>
            </a:r>
            <a:r>
              <a:rPr lang="en-US" altLang="zh-CN" i="1" dirty="0" err="1"/>
              <a:t>su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和</a:t>
            </a:r>
            <a:r>
              <a:rPr lang="en-US" altLang="zh-CN" i="1" dirty="0"/>
              <a:t>n-</a:t>
            </a:r>
            <a:r>
              <a:rPr lang="en-US" altLang="zh-CN" i="1" dirty="0" err="1"/>
              <a:t>su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为满足条件的数对。</a:t>
            </a:r>
          </a:p>
          <a:p>
            <a:r>
              <a:rPr lang="zh-CN" altLang="zh-CN" dirty="0"/>
              <a:t>构造素数表和素数筛的算法有埃氏筛法和欧拉筛法。本题分别给出使用这两种算法求解的参考程序。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731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US" altLang="zh-CN" dirty="0"/>
              <a:t>2.6  </a:t>
            </a:r>
            <a:r>
              <a:rPr lang="zh-CN" altLang="zh-CN" dirty="0"/>
              <a:t>字符和字符串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ASCII</a:t>
            </a:r>
            <a:r>
              <a:rPr lang="zh-CN" altLang="zh-CN" dirty="0" smtClean="0"/>
              <a:t>码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American </a:t>
            </a:r>
            <a:r>
              <a:rPr lang="en-US" altLang="zh-CN" sz="2800" dirty="0"/>
              <a:t>Standard Code for Information Interchange</a:t>
            </a:r>
            <a:r>
              <a:rPr lang="zh-CN" altLang="zh-CN" sz="2800" dirty="0"/>
              <a:t>，美国信息交换标准</a:t>
            </a:r>
            <a:r>
              <a:rPr lang="zh-CN" altLang="zh-CN" sz="2800" dirty="0" smtClean="0"/>
              <a:t>代码。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一</a:t>
            </a:r>
            <a:r>
              <a:rPr lang="zh-CN" altLang="zh-CN" sz="2800" dirty="0"/>
              <a:t>种标准的单字节字符编码方案，使用</a:t>
            </a:r>
            <a:r>
              <a:rPr lang="en-US" altLang="zh-CN" sz="2800" dirty="0"/>
              <a:t>7</a:t>
            </a:r>
            <a:r>
              <a:rPr lang="zh-CN" altLang="zh-CN" sz="2800" dirty="0"/>
              <a:t>位二进制数（剩下的</a:t>
            </a:r>
            <a:r>
              <a:rPr lang="en-US" altLang="zh-CN" sz="2800" dirty="0"/>
              <a:t>1</a:t>
            </a:r>
            <a:r>
              <a:rPr lang="zh-CN" altLang="zh-CN" sz="2800" dirty="0"/>
              <a:t>位二进制为</a:t>
            </a:r>
            <a:r>
              <a:rPr lang="en-US" altLang="zh-CN" sz="2800" dirty="0"/>
              <a:t>0</a:t>
            </a:r>
            <a:r>
              <a:rPr lang="zh-CN" altLang="zh-CN" sz="2800" dirty="0"/>
              <a:t>）来表示所有的大写和小写字母，数字</a:t>
            </a:r>
            <a:r>
              <a:rPr lang="en-US" altLang="zh-CN" sz="2800" dirty="0"/>
              <a:t>0</a:t>
            </a:r>
            <a:r>
              <a:rPr lang="zh-CN" altLang="zh-CN" sz="2800" dirty="0"/>
              <a:t>到</a:t>
            </a:r>
            <a:r>
              <a:rPr lang="en-US" altLang="zh-CN" sz="2800" dirty="0"/>
              <a:t>9</a:t>
            </a:r>
            <a:r>
              <a:rPr lang="zh-CN" altLang="zh-CN" sz="2800" dirty="0"/>
              <a:t>，标点符号，以及在美式英语中使用的特殊控制字符，供不同计算机在相互通信时用作共同遵守的西文字符编码标准，后来它被国际标准化组织（</a:t>
            </a:r>
            <a:r>
              <a:rPr lang="en-US" altLang="zh-CN" sz="2800" dirty="0"/>
              <a:t>International Organization for Standardization, ISO</a:t>
            </a:r>
            <a:r>
              <a:rPr lang="zh-CN" altLang="zh-CN" sz="2800" dirty="0"/>
              <a:t>）定为国际标准，共定义了</a:t>
            </a:r>
            <a:r>
              <a:rPr lang="en-US" altLang="zh-CN" sz="2800" dirty="0"/>
              <a:t>128</a:t>
            </a:r>
            <a:r>
              <a:rPr lang="zh-CN" altLang="zh-CN" sz="2800" dirty="0"/>
              <a:t>个字符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zh-CN" sz="2800" dirty="0"/>
              <a:t>字符和对应的</a:t>
            </a:r>
            <a:r>
              <a:rPr lang="en-US" altLang="zh-CN" sz="2800" dirty="0"/>
              <a:t>ASCII</a:t>
            </a:r>
            <a:r>
              <a:rPr lang="zh-CN" altLang="zh-CN" sz="2800" dirty="0"/>
              <a:t>码是等价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512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字符串（</a:t>
            </a:r>
            <a:r>
              <a:rPr lang="en-US" altLang="zh-CN" sz="3200" dirty="0"/>
              <a:t>String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pPr lvl="1"/>
            <a:r>
              <a:rPr lang="zh-CN" altLang="zh-CN" sz="2800" dirty="0" smtClean="0"/>
              <a:t>由</a:t>
            </a:r>
            <a:r>
              <a:rPr lang="zh-CN" altLang="zh-CN" sz="2800" dirty="0"/>
              <a:t>零个或多个字符组成的有限序列。一般记为</a:t>
            </a:r>
            <a:r>
              <a:rPr lang="en-US" altLang="zh-CN" sz="2800" i="1" dirty="0"/>
              <a:t>s</a:t>
            </a:r>
            <a:r>
              <a:rPr lang="en-US" altLang="zh-CN" sz="2800" dirty="0"/>
              <a:t>=”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0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…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en-US" altLang="zh-CN" sz="2800" dirty="0"/>
              <a:t>”</a:t>
            </a:r>
            <a:r>
              <a:rPr lang="zh-CN" altLang="zh-CN" sz="2800" dirty="0"/>
              <a:t>，其中</a:t>
            </a:r>
            <a:r>
              <a:rPr lang="en-US" altLang="zh-CN" sz="2800" i="1" dirty="0"/>
              <a:t>s</a:t>
            </a:r>
            <a:r>
              <a:rPr lang="zh-CN" altLang="zh-CN" sz="2800" dirty="0"/>
              <a:t>是字符串名，用双引号作为分界符括起来的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0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…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zh-CN" sz="2800" dirty="0"/>
              <a:t>称为串值，其中的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zh-CN" altLang="zh-CN" sz="2800" dirty="0"/>
              <a:t>（</a:t>
            </a:r>
            <a:r>
              <a:rPr lang="en-US" altLang="zh-CN" sz="2800" dirty="0" err="1"/>
              <a:t>0</a:t>
            </a:r>
            <a:r>
              <a:rPr lang="en-US" altLang="zh-CN" sz="2800" dirty="0" err="1">
                <a:sym typeface="Symbol" panose="05050102010706020507" pitchFamily="18" charset="2"/>
              </a:rPr>
              <a:t></a:t>
            </a:r>
            <a:r>
              <a:rPr lang="en-US" altLang="zh-CN" sz="2800" i="1" dirty="0" err="1"/>
              <a:t>i</a:t>
            </a:r>
            <a:r>
              <a:rPr lang="en-US" altLang="zh-CN" sz="2800" dirty="0" err="1">
                <a:sym typeface="Symbol" panose="05050102010706020507" pitchFamily="18" charset="2"/>
              </a:rPr>
              <a:t>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-1</a:t>
            </a:r>
            <a:r>
              <a:rPr lang="zh-CN" altLang="zh-CN" sz="2800" dirty="0"/>
              <a:t>）是字符串中的字符。字符串中字符的个数称为字符串的长度。字符串的串结束符</a:t>
            </a:r>
            <a:r>
              <a:rPr lang="en-US" altLang="zh-CN" sz="2800" dirty="0"/>
              <a:t>’\0’</a:t>
            </a:r>
            <a:r>
              <a:rPr lang="zh-CN" altLang="zh-CN" sz="2800" dirty="0"/>
              <a:t>不作为字符串中的字符，也不被计入字符串的长度。双引号间也可以没有任何字符，称这样的字符串为空串。</a:t>
            </a:r>
          </a:p>
          <a:p>
            <a:pPr lvl="1"/>
            <a:r>
              <a:rPr lang="zh-CN" altLang="zh-CN" sz="2800" dirty="0"/>
              <a:t>字符串在存储上同字符数组一样，字符串的每一位字符都是可以提取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190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2.4.1.3  Summing Digits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2007 </a:t>
            </a:r>
            <a:r>
              <a:rPr lang="en-US" altLang="zh-CN" b="1" dirty="0" err="1"/>
              <a:t>ACPC</a:t>
            </a:r>
            <a:r>
              <a:rPr lang="en-US" altLang="zh-CN" b="1" dirty="0"/>
              <a:t> Alberta Collegiate Programming Contest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11332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1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对于正整数</a:t>
            </a:r>
            <a:r>
              <a:rPr lang="en-US" altLang="zh-CN" i="1" dirty="0"/>
              <a:t>n</a:t>
            </a:r>
            <a:r>
              <a:rPr lang="zh-CN" altLang="zh-CN" dirty="0"/>
              <a:t>，设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是十进制数</a:t>
            </a:r>
            <a:r>
              <a:rPr lang="en-US" altLang="zh-CN" i="1" dirty="0"/>
              <a:t>n</a:t>
            </a:r>
            <a:r>
              <a:rPr lang="zh-CN" altLang="zh-CN" dirty="0"/>
              <a:t>的各位数的和。由此产生数列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))), . . .</a:t>
            </a:r>
            <a:r>
              <a:rPr lang="zh-CN" altLang="zh-CN" dirty="0"/>
              <a:t>，最终变成个位数。设该个位数是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例如，</a:t>
            </a:r>
            <a:r>
              <a:rPr lang="en-US" altLang="zh-CN" i="1" dirty="0"/>
              <a:t>n</a:t>
            </a:r>
            <a:r>
              <a:rPr lang="en-US" altLang="zh-CN" dirty="0"/>
              <a:t> = 1234567892</a:t>
            </a:r>
            <a:r>
              <a:rPr lang="zh-CN" altLang="zh-CN" dirty="0"/>
              <a:t>，则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 1+2+3+4+5+6+7+8+9+2 = 47</a:t>
            </a:r>
            <a:r>
              <a:rPr lang="zh-CN" altLang="zh-CN" dirty="0"/>
              <a:t>；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 = 4 + 7 = 11</a:t>
            </a:r>
            <a:r>
              <a:rPr lang="zh-CN" altLang="zh-CN" dirty="0"/>
              <a:t>；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)))= 1 + 1 = 2</a:t>
            </a:r>
            <a:r>
              <a:rPr lang="zh-CN" altLang="zh-CN" dirty="0"/>
              <a:t>；所以，</a:t>
            </a:r>
            <a:r>
              <a:rPr lang="en-US" altLang="zh-CN" i="1" dirty="0"/>
              <a:t>g</a:t>
            </a:r>
            <a:r>
              <a:rPr lang="en-US" altLang="zh-CN" dirty="0"/>
              <a:t>(1234567892) = 2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0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输入每行包含一个正整数</a:t>
            </a:r>
            <a:r>
              <a:rPr lang="en-US" altLang="zh-CN" i="1" dirty="0"/>
              <a:t>n</a:t>
            </a:r>
            <a:r>
              <a:rPr lang="zh-CN" altLang="zh-CN" dirty="0"/>
              <a:t>，最多</a:t>
            </a:r>
            <a:r>
              <a:rPr lang="en-US" altLang="zh-CN" dirty="0"/>
              <a:t>2,000,000,000</a:t>
            </a:r>
            <a:r>
              <a:rPr lang="zh-CN" altLang="zh-CN" dirty="0"/>
              <a:t>。输入以</a:t>
            </a:r>
            <a:r>
              <a:rPr lang="en-US" altLang="zh-CN" i="1" dirty="0"/>
              <a:t>n</a:t>
            </a:r>
            <a:r>
              <a:rPr lang="en-US" altLang="zh-CN" dirty="0"/>
              <a:t>=0</a:t>
            </a:r>
            <a:r>
              <a:rPr lang="zh-CN" altLang="zh-CN" dirty="0"/>
              <a:t>结束，程序不用处理</a:t>
            </a:r>
            <a:r>
              <a:rPr lang="en-US" altLang="zh-CN" i="1" dirty="0"/>
              <a:t>n</a:t>
            </a:r>
            <a:r>
              <a:rPr lang="en-US" altLang="zh-CN" dirty="0"/>
              <a:t>=0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对于每个输入的整数，输出一行，给出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28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本题输入整数按位以字符数组</a:t>
            </a:r>
            <a:r>
              <a:rPr lang="en-US" altLang="zh-CN" i="1" dirty="0"/>
              <a:t>temp</a:t>
            </a:r>
            <a:r>
              <a:rPr lang="zh-CN" altLang="zh-CN" dirty="0"/>
              <a:t>存储，字符数组的每个元素存储整数的一位数。</a:t>
            </a:r>
          </a:p>
          <a:p>
            <a:r>
              <a:rPr lang="zh-CN" altLang="zh-CN" dirty="0"/>
              <a:t>解题程序是一个三层循环，最外层的循环每次循环处理一个测试用例。对于每一个测试用例，如果当前数的各位数的和不是个位数，继续求各位数的和。</a:t>
            </a:r>
          </a:p>
          <a:p>
            <a:r>
              <a:rPr lang="zh-CN" altLang="zh-CN" dirty="0"/>
              <a:t>函数</a:t>
            </a:r>
            <a:r>
              <a:rPr lang="en-US" altLang="zh-CN" dirty="0" err="1"/>
              <a:t>strlen</a:t>
            </a:r>
            <a:r>
              <a:rPr lang="zh-CN" altLang="zh-CN" dirty="0"/>
              <a:t>用来求字符串的长度，在</a:t>
            </a:r>
            <a:r>
              <a:rPr lang="en-US" altLang="zh-CN" dirty="0"/>
              <a:t>C++</a:t>
            </a:r>
            <a:r>
              <a:rPr lang="zh-CN" altLang="zh-CN" dirty="0"/>
              <a:t>中使用</a:t>
            </a:r>
            <a:r>
              <a:rPr lang="en-US" altLang="zh-CN" dirty="0" err="1"/>
              <a:t>strlen</a:t>
            </a:r>
            <a:r>
              <a:rPr lang="zh-CN" altLang="zh-CN" dirty="0"/>
              <a:t>，就要加上</a:t>
            </a:r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  <a:r>
              <a:rPr lang="zh-CN" altLang="zh-CN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2.6.2  </a:t>
            </a:r>
            <a:r>
              <a:rPr lang="en-US" altLang="zh-CN" b="1" dirty="0" err="1"/>
              <a:t>Quicksum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Mid-Central USA 2006</a:t>
            </a:r>
            <a:endParaRPr lang="zh-CN" altLang="zh-CN" dirty="0"/>
          </a:p>
          <a:p>
            <a:r>
              <a:rPr lang="zh-CN" altLang="zh-CN" b="1" dirty="0"/>
              <a:t>在线测试地址：</a:t>
            </a:r>
            <a:r>
              <a:rPr lang="en-US" altLang="zh-CN" b="1" dirty="0" err="1"/>
              <a:t>POJ</a:t>
            </a:r>
            <a:r>
              <a:rPr lang="en-US" altLang="zh-CN" b="1" dirty="0"/>
              <a:t> 3094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2812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3594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74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2383</Words>
  <Application>Microsoft Office PowerPoint</Application>
  <PresentationFormat>宽屏</PresentationFormat>
  <Paragraphs>110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Symbol</vt:lpstr>
      <vt:lpstr>Office 主题</vt:lpstr>
      <vt:lpstr>程序设计实验（7） 字符串，二维数组</vt:lpstr>
      <vt:lpstr>第2章  编程基础（I）</vt:lpstr>
      <vt:lpstr>2.6  字符和字符串</vt:lpstr>
      <vt:lpstr>PowerPoint 演示文稿</vt:lpstr>
      <vt:lpstr>2.4.1.3  Summing Digits</vt:lpstr>
      <vt:lpstr>PowerPoint 演示文稿</vt:lpstr>
      <vt:lpstr>PowerPoint 演示文稿</vt:lpstr>
      <vt:lpstr>试题解析</vt:lpstr>
      <vt:lpstr>2.6.2  Quicksum</vt:lpstr>
      <vt:lpstr>PowerPoint 演示文稿</vt:lpstr>
      <vt:lpstr>PowerPoint 演示文稿</vt:lpstr>
      <vt:lpstr>PowerPoint 演示文稿</vt:lpstr>
      <vt:lpstr>试题解析</vt:lpstr>
      <vt:lpstr>2.5  二维数组</vt:lpstr>
      <vt:lpstr>2.5.1 Pascal Library</vt:lpstr>
      <vt:lpstr>PowerPoint 演示文稿</vt:lpstr>
      <vt:lpstr>PowerPoint 演示文稿</vt:lpstr>
      <vt:lpstr>试题解析</vt:lpstr>
      <vt:lpstr>5.1.2 Train Swapping</vt:lpstr>
      <vt:lpstr>PowerPoint 演示文稿</vt:lpstr>
      <vt:lpstr>PowerPoint 演示文稿</vt:lpstr>
      <vt:lpstr>试题解析</vt:lpstr>
      <vt:lpstr>使用筛法生成素数的实验范例</vt:lpstr>
      <vt:lpstr>埃拉托斯特尼筛法（The Sieve of Eratosthenes）程序段</vt:lpstr>
      <vt:lpstr>3.1.1.1 Goldbach's Conjecture</vt:lpstr>
      <vt:lpstr>PowerPoint 演示文稿</vt:lpstr>
      <vt:lpstr>PowerPoint 演示文稿</vt:lpstr>
      <vt:lpstr>试题解析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编程基础（I）</dc:title>
  <dc:creator>admin</dc:creator>
  <cp:lastModifiedBy>admin</cp:lastModifiedBy>
  <cp:revision>36</cp:revision>
  <dcterms:created xsi:type="dcterms:W3CDTF">2021-09-06T15:01:32Z</dcterms:created>
  <dcterms:modified xsi:type="dcterms:W3CDTF">2021-11-04T10:38:10Z</dcterms:modified>
</cp:coreProperties>
</file>