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9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28" r:id="rId24"/>
    <p:sldId id="31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1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0DDF-F692-406B-9D2E-9DD2A1744E1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gym/10202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2377"/>
            <a:ext cx="9144000" cy="17282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程序设计实验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嵌套结构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吴永辉</a:t>
            </a:r>
          </a:p>
          <a:p>
            <a:r>
              <a:rPr lang="zh-CN" altLang="en-US" u="sng" dirty="0">
                <a:hlinkClick r:id="rId2"/>
              </a:rPr>
              <a:t>上海智能信息处理重点实验室</a:t>
            </a:r>
            <a:r>
              <a:rPr lang="zh-CN" altLang="en-US" u="sng" dirty="0"/>
              <a:t>，</a:t>
            </a:r>
            <a:r>
              <a:rPr lang="zh-CN" altLang="en-US" u="sng" dirty="0">
                <a:hlinkClick r:id="rId2"/>
              </a:rPr>
              <a:t>复旦大学计算机学院</a:t>
            </a:r>
            <a:endParaRPr lang="en-US" altLang="zh-CN" u="sng" dirty="0">
              <a:hlinkClick r:id="rId2"/>
            </a:endParaRPr>
          </a:p>
          <a:p>
            <a:r>
              <a:rPr lang="en-US" altLang="zh-CN" dirty="0" err="1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 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输入的每一行给出两个不超过</a:t>
            </a:r>
            <a:r>
              <a:rPr lang="en-US" altLang="zh-CN" dirty="0"/>
              <a:t>10</a:t>
            </a:r>
            <a:r>
              <a:rPr lang="zh-CN" altLang="zh-CN" dirty="0"/>
              <a:t>位数字的无符号整数。输入的最后一行给出</a:t>
            </a:r>
            <a:r>
              <a:rPr lang="en-US" altLang="zh-CN" dirty="0"/>
              <a:t>0 0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对于除最后一行以外的每一行的输入，计算并输出两个数字相加产生的进位运算的次数，格式如样例输出所示。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9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本题要求计算两个数相加，有多少次的进位运算。</a:t>
            </a:r>
          </a:p>
          <a:p>
            <a:r>
              <a:rPr lang="zh-CN" altLang="zh-CN" dirty="0"/>
              <a:t>本题程序模拟加法过程即可，外循环每次输入和处理一个测试用例，在循环体内，嵌套的内循环实现按位相加，并统计进位次数；嵌套的选择结构输出进位运算次数。根据输入给出的数据范围，相加数的类型为</a:t>
            </a:r>
            <a:r>
              <a:rPr lang="en-US" altLang="zh-CN" dirty="0" err="1"/>
              <a:t>int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本题在编程过程中要注意：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）当前进位有可能导致了下一位数相加的进位，例如，</a:t>
            </a:r>
            <a:r>
              <a:rPr lang="en-US" altLang="zh-CN" dirty="0"/>
              <a:t>999+1</a:t>
            </a:r>
            <a:r>
              <a:rPr lang="zh-CN" altLang="zh-CN" dirty="0"/>
              <a:t>，因此，如果有进位，则把进位</a:t>
            </a:r>
            <a:r>
              <a:rPr lang="en-US" altLang="zh-CN" dirty="0"/>
              <a:t>1</a:t>
            </a:r>
            <a:r>
              <a:rPr lang="zh-CN" altLang="zh-CN" dirty="0"/>
              <a:t>向前加入下一位数的相加。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）注意进位运算次数的单复数，如果是复数，则相应单词应该是“</a:t>
            </a:r>
            <a:r>
              <a:rPr lang="en-US" altLang="zh-CN" dirty="0"/>
              <a:t>operations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2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/>
              <a:t>scanf</a:t>
            </a:r>
            <a:r>
              <a:rPr lang="en-US" altLang="zh-CN" sz="3600" dirty="0"/>
              <a:t>("%</a:t>
            </a:r>
            <a:r>
              <a:rPr lang="en-US" altLang="zh-CN" sz="3600" dirty="0" err="1"/>
              <a:t>d%d</a:t>
            </a:r>
            <a:r>
              <a:rPr lang="en-US" altLang="zh-CN" sz="3600" dirty="0"/>
              <a:t>", &amp;a, &amp;b) == 2 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判断</a:t>
            </a:r>
            <a:r>
              <a:rPr lang="zh-CN" altLang="en-US" sz="3600" dirty="0"/>
              <a:t>是否正确地读入了</a:t>
            </a:r>
            <a:r>
              <a:rPr lang="en-US" altLang="zh-CN" sz="3600" dirty="0"/>
              <a:t>2</a:t>
            </a:r>
            <a:r>
              <a:rPr lang="zh-CN" altLang="en-US" sz="3600" dirty="0"/>
              <a:t>个</a:t>
            </a:r>
            <a:r>
              <a:rPr lang="zh-CN" altLang="en-US" sz="3600" dirty="0" smtClean="0"/>
              <a:t>数字</a:t>
            </a:r>
            <a:endParaRPr lang="en-US" altLang="zh-CN" sz="3600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&amp;a, &amp;b);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都被成功读入，那么</a:t>
            </a:r>
            <a:r>
              <a:rPr lang="en-US" altLang="zh-CN" dirty="0" err="1"/>
              <a:t>scanf</a:t>
            </a:r>
            <a:r>
              <a:rPr lang="zh-CN" altLang="en-US" dirty="0"/>
              <a:t>的返回值就是</a:t>
            </a:r>
            <a:r>
              <a:rPr lang="en-US" altLang="zh-CN" dirty="0"/>
              <a:t>2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如果只有</a:t>
            </a:r>
            <a:r>
              <a:rPr lang="en-US" altLang="zh-CN" dirty="0"/>
              <a:t>a</a:t>
            </a:r>
            <a:r>
              <a:rPr lang="zh-CN" altLang="en-US" dirty="0"/>
              <a:t>被成功读入，返回值为</a:t>
            </a:r>
            <a:r>
              <a:rPr lang="en-US" altLang="zh-CN" dirty="0"/>
              <a:t>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都未被成功读入，返回值为</a:t>
            </a:r>
            <a:r>
              <a:rPr lang="en-US" altLang="zh-CN" dirty="0"/>
              <a:t>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如果遇到错误或遇到</a:t>
            </a:r>
            <a:r>
              <a:rPr lang="en-US" altLang="zh-CN" dirty="0"/>
              <a:t>end of file</a:t>
            </a:r>
            <a:r>
              <a:rPr lang="zh-CN" altLang="en-US" dirty="0"/>
              <a:t>，返回值为</a:t>
            </a:r>
            <a:r>
              <a:rPr lang="en-US" altLang="zh-CN" dirty="0" err="1"/>
              <a:t>EOF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3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Xu </a:t>
            </a:r>
            <a:r>
              <a:rPr lang="en-US" altLang="zh-CN" dirty="0" err="1"/>
              <a:t>Xiake</a:t>
            </a:r>
            <a:r>
              <a:rPr lang="en-US" altLang="zh-CN" dirty="0"/>
              <a:t> in Henan Province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>
                <a:hlinkClick r:id="rId2"/>
              </a:rPr>
              <a:t>2018-2019 ACM-</a:t>
            </a:r>
            <a:r>
              <a:rPr lang="en-US" altLang="zh-CN" b="1" dirty="0" err="1">
                <a:hlinkClick r:id="rId2"/>
              </a:rPr>
              <a:t>ICPC</a:t>
            </a:r>
            <a:r>
              <a:rPr lang="en-US" altLang="zh-CN" b="1" dirty="0">
                <a:hlinkClick r:id="rId2"/>
              </a:rPr>
              <a:t> Asia Jiaozuo Regional Contest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Jisuanke</a:t>
            </a:r>
            <a:r>
              <a:rPr lang="en-US" altLang="zh-CN" b="1" dirty="0"/>
              <a:t> </a:t>
            </a:r>
            <a:r>
              <a:rPr lang="en-US" altLang="zh-CN" b="1" dirty="0" err="1"/>
              <a:t>A2199</a:t>
            </a:r>
            <a:r>
              <a:rPr lang="zh-CN" altLang="zh-CN" b="1" dirty="0"/>
              <a:t>，</a:t>
            </a:r>
            <a:r>
              <a:rPr lang="en-US" altLang="zh-CN" b="1" dirty="0"/>
              <a:t>Gym </a:t>
            </a:r>
            <a:r>
              <a:rPr lang="en-US" altLang="zh-CN" b="1" dirty="0" err="1" smtClean="0"/>
              <a:t>102028A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两层循环嵌套，循环语句包含选择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01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少林寺是一个佛教寺庙，位于河南省登封市。少林寺始建于公元</a:t>
            </a:r>
            <a:r>
              <a:rPr lang="en-US" altLang="zh-CN" dirty="0"/>
              <a:t>5</a:t>
            </a:r>
            <a:r>
              <a:rPr lang="zh-CN" altLang="zh-CN" dirty="0"/>
              <a:t>世纪，至今仍是少林派的主要寺庙。</a:t>
            </a:r>
          </a:p>
          <a:p>
            <a:r>
              <a:rPr lang="zh-CN" altLang="zh-CN" dirty="0"/>
              <a:t>龙门石窟，是中国佛教艺术的景点，位于洛阳以南</a:t>
            </a:r>
            <a:r>
              <a:rPr lang="en-US" altLang="zh-CN" dirty="0"/>
              <a:t>12</a:t>
            </a:r>
            <a:r>
              <a:rPr lang="zh-CN" altLang="zh-CN" dirty="0"/>
              <a:t>公里（</a:t>
            </a:r>
            <a:r>
              <a:rPr lang="en-US" altLang="zh-CN" dirty="0"/>
              <a:t>7.5</a:t>
            </a:r>
            <a:r>
              <a:rPr lang="zh-CN" altLang="zh-CN" dirty="0"/>
              <a:t>英里）处，有数以万计的佛陀和他的弟子们的雕像。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据史料记载，白马寺是中国第一座佛教寺庙，由汉明帝于公元</a:t>
            </a:r>
            <a:r>
              <a:rPr lang="en-US" altLang="zh-CN" dirty="0"/>
              <a:t>68</a:t>
            </a:r>
            <a:r>
              <a:rPr lang="zh-CN" altLang="zh-CN" dirty="0"/>
              <a:t>年建造，位于东汉都城洛阳。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云台山位于河南省焦作市修武县。云台地质公园景区被国家旅游局列为</a:t>
            </a:r>
            <a:r>
              <a:rPr lang="en-US" altLang="zh-CN" dirty="0" err="1"/>
              <a:t>AAAAA</a:t>
            </a:r>
            <a:r>
              <a:rPr lang="zh-CN" altLang="zh-CN" dirty="0"/>
              <a:t>级风景区。云台瀑布位于云台地质公园内，瀑布高</a:t>
            </a:r>
            <a:r>
              <a:rPr lang="en-US" altLang="zh-CN" dirty="0"/>
              <a:t>314</a:t>
            </a:r>
            <a:r>
              <a:rPr lang="zh-CN" altLang="zh-CN" dirty="0"/>
              <a:t>米，号称是中国最高的瀑布。</a:t>
            </a:r>
          </a:p>
          <a:p>
            <a:r>
              <a:rPr lang="zh-CN" altLang="zh-CN" dirty="0"/>
              <a:t>这些都是河南省著名的旅游景点。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9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现在要根据旅行者到过的景点的数量，评定旅行者的级别。</a:t>
            </a:r>
          </a:p>
          <a:p>
            <a:r>
              <a:rPr lang="zh-CN" altLang="zh-CN" dirty="0"/>
              <a:t>一个旅行者游览了上面提到的</a:t>
            </a:r>
            <a:r>
              <a:rPr lang="en-US" altLang="zh-CN" dirty="0"/>
              <a:t>0</a:t>
            </a:r>
            <a:r>
              <a:rPr lang="zh-CN" altLang="zh-CN" dirty="0"/>
              <a:t>个景点，那么他就是</a:t>
            </a:r>
            <a:r>
              <a:rPr lang="en-US" altLang="zh-CN" dirty="0"/>
              <a:t>“Typically Otaku”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一个旅行者游览了上面提到的</a:t>
            </a:r>
            <a:r>
              <a:rPr lang="en-US" altLang="zh-CN" dirty="0"/>
              <a:t>1</a:t>
            </a:r>
            <a:r>
              <a:rPr lang="zh-CN" altLang="zh-CN" dirty="0"/>
              <a:t>个景点，那么他就是</a:t>
            </a:r>
            <a:r>
              <a:rPr lang="en-US" altLang="zh-CN" dirty="0"/>
              <a:t> “Eye-opener”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一个旅行者游览了上面提到的</a:t>
            </a:r>
            <a:r>
              <a:rPr lang="en-US" altLang="zh-CN" dirty="0"/>
              <a:t>2</a:t>
            </a:r>
            <a:r>
              <a:rPr lang="zh-CN" altLang="zh-CN" dirty="0"/>
              <a:t>个景点，那么他就是</a:t>
            </a:r>
            <a:r>
              <a:rPr lang="en-US" altLang="zh-CN" dirty="0"/>
              <a:t>“Young </a:t>
            </a:r>
            <a:r>
              <a:rPr lang="en-US" altLang="zh-CN" dirty="0" err="1"/>
              <a:t>Traveller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一个旅行者游览了上面提到的</a:t>
            </a:r>
            <a:r>
              <a:rPr lang="en-US" altLang="zh-CN" dirty="0"/>
              <a:t>3</a:t>
            </a:r>
            <a:r>
              <a:rPr lang="zh-CN" altLang="zh-CN" dirty="0"/>
              <a:t>个景点，那么他就是</a:t>
            </a:r>
            <a:r>
              <a:rPr lang="en-US" altLang="zh-CN" dirty="0"/>
              <a:t>“Excellent </a:t>
            </a:r>
            <a:r>
              <a:rPr lang="en-US" altLang="zh-CN" dirty="0" err="1"/>
              <a:t>Traveller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一个旅行者游览了上面提到的</a:t>
            </a:r>
            <a:r>
              <a:rPr lang="en-US" altLang="zh-CN" dirty="0"/>
              <a:t>4</a:t>
            </a:r>
            <a:r>
              <a:rPr lang="zh-CN" altLang="zh-CN" dirty="0"/>
              <a:t>个景点，那么他就是</a:t>
            </a:r>
            <a:r>
              <a:rPr lang="en-US" altLang="zh-CN" dirty="0"/>
              <a:t>“Contemporary Xu </a:t>
            </a:r>
            <a:r>
              <a:rPr lang="en-US" altLang="zh-CN" dirty="0" err="1"/>
              <a:t>Xiake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请评定给出的旅行者的级别。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28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输入给出多个测试用例。输入的第一行给出一个正整数</a:t>
            </a:r>
            <a:r>
              <a:rPr lang="en-US" altLang="zh-CN" i="1" dirty="0"/>
              <a:t>t</a:t>
            </a:r>
            <a:r>
              <a:rPr lang="zh-CN" altLang="zh-CN" dirty="0"/>
              <a:t>，表示最多达</a:t>
            </a:r>
            <a:r>
              <a:rPr lang="en-US" altLang="zh-CN" dirty="0"/>
              <a:t>10</a:t>
            </a:r>
            <a:r>
              <a:rPr lang="en-US" altLang="zh-CN" baseline="30000" dirty="0"/>
              <a:t>4</a:t>
            </a:r>
            <a:r>
              <a:rPr lang="zh-CN" altLang="zh-CN" dirty="0"/>
              <a:t>个测试用例的数量。每个测试用例一行，给出四个整数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3</a:t>
            </a:r>
            <a:r>
              <a:rPr lang="zh-CN" altLang="zh-CN" dirty="0"/>
              <a:t>和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4</a:t>
            </a:r>
            <a:r>
              <a:rPr lang="zh-CN" altLang="zh-CN" dirty="0"/>
              <a:t>，其中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zh-CN" dirty="0"/>
              <a:t>是旅行者游览第</a:t>
            </a:r>
            <a:r>
              <a:rPr lang="en-US" altLang="zh-CN" i="1" dirty="0" err="1"/>
              <a:t>i</a:t>
            </a:r>
            <a:r>
              <a:rPr lang="zh-CN" altLang="zh-CN" dirty="0"/>
              <a:t>个景点的次数，</a:t>
            </a:r>
            <a:r>
              <a:rPr lang="en-US" altLang="zh-CN" dirty="0" err="1"/>
              <a:t>0≤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4</a:t>
            </a:r>
            <a:r>
              <a:rPr lang="en-US" altLang="zh-CN" dirty="0" err="1"/>
              <a:t>≤100</a:t>
            </a:r>
            <a:r>
              <a:rPr lang="zh-CN" altLang="zh-CN" dirty="0"/>
              <a:t>。如果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zh-CN" dirty="0"/>
              <a:t>是零，则表示这位旅行者从来没有去过第</a:t>
            </a:r>
            <a:r>
              <a:rPr lang="en-US" altLang="zh-CN" i="1" dirty="0" err="1"/>
              <a:t>i</a:t>
            </a:r>
            <a:r>
              <a:rPr lang="zh-CN" altLang="zh-CN" dirty="0"/>
              <a:t>个景点。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每个测试用例，输出一行，给出一个字符串，表示相应的旅行者的级别，字符串是</a:t>
            </a:r>
            <a:r>
              <a:rPr lang="en-US" altLang="zh-CN" dirty="0"/>
              <a:t>“Typically Otaku”</a:t>
            </a:r>
            <a:r>
              <a:rPr lang="zh-CN" altLang="zh-CN" dirty="0"/>
              <a:t>，</a:t>
            </a:r>
            <a:r>
              <a:rPr lang="en-US" altLang="zh-CN" dirty="0"/>
              <a:t>“Eye-opener”</a:t>
            </a:r>
            <a:r>
              <a:rPr lang="zh-CN" altLang="zh-CN" dirty="0"/>
              <a:t>，</a:t>
            </a:r>
            <a:r>
              <a:rPr lang="en-US" altLang="zh-CN" dirty="0"/>
              <a:t>“Young </a:t>
            </a:r>
            <a:r>
              <a:rPr lang="en-US" altLang="zh-CN" dirty="0" err="1"/>
              <a:t>Traveller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“Excellent </a:t>
            </a:r>
            <a:r>
              <a:rPr lang="en-US" altLang="zh-CN" dirty="0" err="1"/>
              <a:t>Traveller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“Contemporary Xu </a:t>
            </a:r>
            <a:r>
              <a:rPr lang="en-US" altLang="zh-CN" dirty="0" err="1"/>
              <a:t>Xiake</a:t>
            </a:r>
            <a:r>
              <a:rPr lang="en-US" altLang="zh-CN" dirty="0"/>
              <a:t>”</a:t>
            </a:r>
            <a:r>
              <a:rPr lang="zh-CN" altLang="zh-CN" dirty="0"/>
              <a:t>（不加引号）之一。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62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本题要求对于每个测试用例，要记录旅行者到达多少个不同的景点，然后根据到过景点的数量，进行判断，输出判断的结果。</a:t>
            </a:r>
          </a:p>
          <a:p>
            <a:r>
              <a:rPr lang="zh-CN" altLang="zh-CN" dirty="0"/>
              <a:t>所以，本题根据测试用例数，外循环每次输入并处理一个测试用例。在输入一个测试用例时，内循环统计旅行者到过的景点数；然后，根据到过的景点数，或者以多分支</a:t>
            </a:r>
            <a:r>
              <a:rPr lang="en-US" altLang="zh-CN" dirty="0"/>
              <a:t>if else</a:t>
            </a:r>
            <a:r>
              <a:rPr lang="zh-CN" altLang="zh-CN" dirty="0"/>
              <a:t>选择结构，或者以</a:t>
            </a:r>
            <a:r>
              <a:rPr lang="en-US" altLang="zh-CN" dirty="0"/>
              <a:t>switch</a:t>
            </a:r>
            <a:r>
              <a:rPr lang="zh-CN" altLang="zh-CN" dirty="0"/>
              <a:t>选择结构</a:t>
            </a:r>
            <a:r>
              <a:rPr lang="zh-CN" altLang="zh-CN" b="1" dirty="0"/>
              <a:t>，</a:t>
            </a:r>
            <a:r>
              <a:rPr lang="zh-CN" altLang="zh-CN" dirty="0"/>
              <a:t>评定旅行者的级别。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72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2.3.4 The 3</a:t>
            </a:r>
            <a:r>
              <a:rPr lang="zh-CN" altLang="zh-CN" b="1" i="1" dirty="0"/>
              <a:t>n</a:t>
            </a:r>
            <a:r>
              <a:rPr lang="zh-CN" altLang="zh-CN" b="1" dirty="0"/>
              <a:t>+1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试题来源：</a:t>
            </a:r>
            <a:r>
              <a:rPr lang="en-US" altLang="zh-CN" b="1" dirty="0"/>
              <a:t>Duke Internet Programming Contest 1990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1207, 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100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三层循环嵌套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34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zh-CN" altLang="zh-CN" dirty="0"/>
              <a:t>计算机科学的问题通常被列为属于某一特定类的问题（如</a:t>
            </a:r>
            <a:r>
              <a:rPr lang="en-US" altLang="zh-CN" dirty="0"/>
              <a:t>NP</a:t>
            </a:r>
            <a:r>
              <a:rPr lang="zh-CN" altLang="zh-CN" dirty="0"/>
              <a:t>，不可解，递归）。这个问题是请你分析算法的一个特性：算法的分类对所有可能的输入是未知的。</a:t>
            </a:r>
          </a:p>
          <a:p>
            <a:pPr latinLnBrk="1"/>
            <a:r>
              <a:rPr lang="zh-CN" altLang="zh-CN" dirty="0"/>
              <a:t>考虑下述算法：</a:t>
            </a:r>
          </a:p>
          <a:p>
            <a:pPr latinLnBrk="1"/>
            <a:r>
              <a:rPr lang="en-US" altLang="zh-CN" dirty="0"/>
              <a:t>1. input </a:t>
            </a:r>
            <a:r>
              <a:rPr lang="en-US" altLang="zh-CN" i="1" dirty="0"/>
              <a:t>n</a:t>
            </a:r>
            <a:endParaRPr lang="zh-CN" altLang="zh-CN" dirty="0"/>
          </a:p>
          <a:p>
            <a:pPr latinLnBrk="1"/>
            <a:r>
              <a:rPr lang="en-US" altLang="zh-CN" dirty="0"/>
              <a:t>2. print </a:t>
            </a:r>
            <a:r>
              <a:rPr lang="en-US" altLang="zh-CN" i="1" dirty="0"/>
              <a:t>n</a:t>
            </a:r>
            <a:endParaRPr lang="zh-CN" altLang="zh-CN" dirty="0"/>
          </a:p>
          <a:p>
            <a:pPr latinLnBrk="1"/>
            <a:r>
              <a:rPr lang="en-US" altLang="zh-CN" dirty="0"/>
              <a:t>3. if </a:t>
            </a:r>
            <a:r>
              <a:rPr lang="en-US" altLang="zh-CN" i="1" dirty="0"/>
              <a:t>n</a:t>
            </a:r>
            <a:r>
              <a:rPr lang="en-US" altLang="zh-CN" dirty="0"/>
              <a:t> = 1 then STOP</a:t>
            </a:r>
            <a:endParaRPr lang="zh-CN" altLang="zh-CN" dirty="0"/>
          </a:p>
          <a:p>
            <a:pPr latinLnBrk="1"/>
            <a:r>
              <a:rPr lang="en-US" altLang="zh-CN" dirty="0"/>
              <a:t>4. if </a:t>
            </a:r>
            <a:r>
              <a:rPr lang="en-US" altLang="zh-CN" i="1" dirty="0"/>
              <a:t>n</a:t>
            </a:r>
            <a:r>
              <a:rPr lang="en-US" altLang="zh-CN" dirty="0"/>
              <a:t> is odd then </a:t>
            </a:r>
            <a:r>
              <a:rPr lang="en-US" altLang="zh-CN" i="1" dirty="0"/>
              <a:t>n</a:t>
            </a:r>
            <a:r>
              <a:rPr lang="en-US" altLang="zh-CN" dirty="0"/>
              <a:t> &lt;-- </a:t>
            </a:r>
            <a:r>
              <a:rPr lang="en-US" altLang="zh-CN" dirty="0" err="1"/>
              <a:t>3</a:t>
            </a:r>
            <a:r>
              <a:rPr lang="en-US" altLang="zh-CN" i="1" dirty="0" err="1"/>
              <a:t>n</a:t>
            </a:r>
            <a:r>
              <a:rPr lang="en-US" altLang="zh-CN" dirty="0" err="1"/>
              <a:t>+1</a:t>
            </a:r>
            <a:endParaRPr lang="zh-CN" altLang="zh-CN" dirty="0"/>
          </a:p>
          <a:p>
            <a:pPr latinLnBrk="1"/>
            <a:r>
              <a:rPr lang="en-US" altLang="zh-CN" dirty="0"/>
              <a:t>5. else </a:t>
            </a:r>
            <a:r>
              <a:rPr lang="en-US" altLang="zh-CN" i="1" dirty="0"/>
              <a:t>n</a:t>
            </a:r>
            <a:r>
              <a:rPr lang="en-US" altLang="zh-CN" dirty="0"/>
              <a:t> &lt;-- 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endParaRPr lang="zh-CN" altLang="zh-CN" dirty="0"/>
          </a:p>
          <a:p>
            <a:pPr latinLnBrk="1"/>
            <a:r>
              <a:rPr lang="en-US" altLang="zh-CN" dirty="0"/>
              <a:t>6. </a:t>
            </a:r>
            <a:r>
              <a:rPr lang="en-US" altLang="zh-CN" dirty="0" err="1"/>
              <a:t>GOTO</a:t>
            </a:r>
            <a:r>
              <a:rPr lang="en-US" altLang="zh-CN" dirty="0"/>
              <a:t> 2</a:t>
            </a:r>
            <a:endParaRPr lang="zh-CN" altLang="zh-CN" dirty="0"/>
          </a:p>
          <a:p>
            <a:r>
              <a:rPr lang="zh-CN" altLang="zh-CN" dirty="0"/>
              <a:t>输入</a:t>
            </a:r>
            <a:r>
              <a:rPr lang="en-US" altLang="zh-CN" dirty="0"/>
              <a:t>22</a:t>
            </a:r>
            <a:r>
              <a:rPr lang="zh-CN" altLang="zh-CN" dirty="0"/>
              <a:t>，则打印输出数字序列</a:t>
            </a:r>
            <a:r>
              <a:rPr lang="en-US" altLang="zh-CN" dirty="0"/>
              <a:t>22 11 34 17 52 26 13 40 20 10 5 16 8 4 2 1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7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编程基础（</a:t>
            </a:r>
            <a:r>
              <a:rPr lang="en-US" altLang="zh-CN" dirty="0"/>
              <a:t>I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zh-CN" dirty="0"/>
              <a:t>选择结构</a:t>
            </a:r>
          </a:p>
          <a:p>
            <a:r>
              <a:rPr lang="en-US" altLang="zh-CN" dirty="0"/>
              <a:t>2.2  </a:t>
            </a:r>
            <a:r>
              <a:rPr lang="zh-CN" altLang="zh-CN" dirty="0"/>
              <a:t>循环结构</a:t>
            </a:r>
          </a:p>
          <a:p>
            <a:r>
              <a:rPr lang="en-US" altLang="zh-CN" dirty="0"/>
              <a:t>2.3  </a:t>
            </a:r>
            <a:r>
              <a:rPr lang="zh-CN" altLang="zh-CN" dirty="0"/>
              <a:t>嵌套结构</a:t>
            </a:r>
          </a:p>
          <a:p>
            <a:r>
              <a:rPr lang="en-US" altLang="zh-CN" dirty="0"/>
              <a:t>2.4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2.4.1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2.4.2  </a:t>
            </a:r>
            <a:r>
              <a:rPr lang="zh-CN" altLang="zh-CN" dirty="0"/>
              <a:t>离线计算</a:t>
            </a:r>
          </a:p>
          <a:p>
            <a:pPr lvl="1"/>
            <a:r>
              <a:rPr lang="en-US" altLang="zh-CN" dirty="0"/>
              <a:t>2.4.3  </a:t>
            </a:r>
            <a:r>
              <a:rPr lang="zh-CN" altLang="zh-CN" dirty="0"/>
              <a:t>序列</a:t>
            </a:r>
          </a:p>
          <a:p>
            <a:r>
              <a:rPr lang="en-US" altLang="zh-CN" dirty="0"/>
              <a:t>2.5  </a:t>
            </a:r>
            <a:r>
              <a:rPr lang="zh-CN" altLang="zh-CN" dirty="0"/>
              <a:t>二维数组</a:t>
            </a:r>
          </a:p>
          <a:p>
            <a:r>
              <a:rPr lang="en-US" altLang="zh-CN" dirty="0"/>
              <a:t>2.6  </a:t>
            </a:r>
            <a:r>
              <a:rPr lang="zh-CN" altLang="zh-CN" dirty="0"/>
              <a:t>字符和字符串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2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人们推想，对于任何完整的输入值，上述算法将终止（当</a:t>
            </a:r>
            <a:r>
              <a:rPr lang="en-US" altLang="zh-CN" dirty="0"/>
              <a:t>1</a:t>
            </a:r>
            <a:r>
              <a:rPr lang="zh-CN" altLang="zh-CN" dirty="0"/>
              <a:t>被打印时）。尽管这一算法很简单，但还不清楚这一猜想是否是正确的。然而，目前已经验证，对所有的</a:t>
            </a:r>
            <a:r>
              <a:rPr lang="en-US" altLang="zh-CN" dirty="0"/>
              <a:t>0&lt;</a:t>
            </a:r>
            <a:r>
              <a:rPr lang="en-US" altLang="zh-CN" i="1" dirty="0"/>
              <a:t>n</a:t>
            </a:r>
            <a:r>
              <a:rPr lang="en-US" altLang="zh-CN" dirty="0"/>
              <a:t>&lt;1,000,000</a:t>
            </a:r>
            <a:r>
              <a:rPr lang="zh-CN" altLang="zh-CN" dirty="0"/>
              <a:t>的整数，该命题正确。</a:t>
            </a:r>
          </a:p>
          <a:p>
            <a:pPr latinLnBrk="1"/>
            <a:r>
              <a:rPr lang="zh-CN" altLang="zh-CN" dirty="0"/>
              <a:t>给定一个输入</a:t>
            </a:r>
            <a:r>
              <a:rPr lang="en-US" altLang="zh-CN" i="1" dirty="0"/>
              <a:t>n</a:t>
            </a:r>
            <a:r>
              <a:rPr lang="zh-CN" altLang="zh-CN" dirty="0"/>
              <a:t>，确定在</a:t>
            </a:r>
            <a:r>
              <a:rPr lang="en-US" altLang="zh-CN" dirty="0"/>
              <a:t>1</a:t>
            </a:r>
            <a:r>
              <a:rPr lang="zh-CN" altLang="zh-CN" dirty="0"/>
              <a:t>被打印前被打印数字的个数是可能的。这样的个数被称为</a:t>
            </a:r>
            <a:r>
              <a:rPr lang="en-US" altLang="zh-CN" i="1" dirty="0"/>
              <a:t>n</a:t>
            </a:r>
            <a:r>
              <a:rPr lang="zh-CN" altLang="zh-CN" dirty="0"/>
              <a:t>的循环长度。在上述例子中，</a:t>
            </a:r>
            <a:r>
              <a:rPr lang="en-US" altLang="zh-CN" dirty="0"/>
              <a:t>22</a:t>
            </a:r>
            <a:r>
              <a:rPr lang="zh-CN" altLang="zh-CN" dirty="0"/>
              <a:t>的循环长度是</a:t>
            </a:r>
            <a:r>
              <a:rPr lang="en-US" altLang="zh-CN" dirty="0"/>
              <a:t>16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对于任意两个整数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，请你计算在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之间的整数中，循环长度的最大值。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99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b="1" dirty="0"/>
              <a:t>输入</a:t>
            </a:r>
            <a:endParaRPr lang="zh-CN" altLang="zh-CN" dirty="0"/>
          </a:p>
          <a:p>
            <a:pPr latinLnBrk="1"/>
            <a:r>
              <a:rPr lang="zh-CN" altLang="zh-CN" dirty="0"/>
              <a:t>输入是整数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组成的整数对序列，每对一行，所有整数小于</a:t>
            </a:r>
            <a:r>
              <a:rPr lang="en-US" altLang="zh-CN" dirty="0"/>
              <a:t>10,000</a:t>
            </a:r>
            <a:r>
              <a:rPr lang="zh-CN" altLang="zh-CN" dirty="0"/>
              <a:t>，大于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latinLnBrk="1"/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对输入的每对整数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，请输出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zh-CN" altLang="zh-CN" dirty="0"/>
              <a:t>和在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之间（包括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）的所有整数中循环长度的最大值。这三个数字在一行输出，彼此间至少用一个空格分开。在输出中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按输入的次序出现，然后是最大的循环长度</a:t>
            </a:r>
            <a:r>
              <a:rPr lang="en-US" altLang="zh-CN" dirty="0"/>
              <a:t>(</a:t>
            </a:r>
            <a:r>
              <a:rPr lang="zh-CN" altLang="zh-CN" dirty="0"/>
              <a:t>在同一行中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2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zh-CN" dirty="0"/>
              <a:t>本题是一道经典的直叙式模拟题，根据试题描述给出的规则编写程序。在本题的试题描述中，给出了整数循环的计算步骤。</a:t>
            </a:r>
          </a:p>
          <a:p>
            <a:pPr latinLnBrk="1"/>
            <a:r>
              <a:rPr lang="zh-CN" altLang="zh-CN" dirty="0"/>
              <a:t>解答程序的外循环，每次循环处理一个测试用例。</a:t>
            </a:r>
          </a:p>
          <a:p>
            <a:pPr latinLnBrk="1"/>
            <a:r>
              <a:rPr lang="zh-CN" altLang="zh-CN" dirty="0"/>
              <a:t>对于一个测试用例，若输入的整数对为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，则给定的整数区间为</a:t>
            </a:r>
            <a:r>
              <a:rPr lang="en-US" altLang="zh-CN" dirty="0"/>
              <a:t>[min(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max(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)]</a:t>
            </a:r>
            <a:r>
              <a:rPr lang="zh-CN" altLang="zh-CN" dirty="0"/>
              <a:t>。设置两重循环：</a:t>
            </a:r>
          </a:p>
          <a:p>
            <a:pPr lvl="1" latinLnBrk="1"/>
            <a:r>
              <a:rPr lang="zh-CN" altLang="zh-CN" dirty="0"/>
              <a:t>外循环：枚举区间内的每个整数</a:t>
            </a:r>
            <a:r>
              <a:rPr lang="en-US" altLang="zh-CN" i="1" dirty="0"/>
              <a:t>n</a:t>
            </a:r>
            <a:r>
              <a:rPr lang="zh-CN" altLang="zh-CN" i="1" dirty="0"/>
              <a:t>（</a:t>
            </a:r>
            <a:r>
              <a:rPr lang="en-US" altLang="zh-CN" dirty="0"/>
              <a:t>for(</a:t>
            </a:r>
            <a:r>
              <a:rPr lang="en-US" altLang="zh-CN" i="1" dirty="0"/>
              <a:t>n</a:t>
            </a:r>
            <a:r>
              <a:rPr lang="en-US" altLang="zh-CN" dirty="0"/>
              <a:t>=min(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); </a:t>
            </a:r>
            <a:r>
              <a:rPr lang="en-US" altLang="zh-CN" i="1" dirty="0"/>
              <a:t>n&lt;</a:t>
            </a:r>
            <a:r>
              <a:rPr lang="en-US" altLang="zh-CN" dirty="0"/>
              <a:t>=max(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); </a:t>
            </a:r>
            <a:r>
              <a:rPr lang="en-US" altLang="zh-CN" i="1" dirty="0"/>
              <a:t>n</a:t>
            </a:r>
            <a:r>
              <a:rPr lang="en-US" altLang="zh-CN" dirty="0"/>
              <a:t>++)</a:t>
            </a:r>
            <a:r>
              <a:rPr lang="zh-CN" altLang="zh-CN" dirty="0"/>
              <a:t>）；</a:t>
            </a:r>
          </a:p>
          <a:p>
            <a:pPr lvl="1" latinLnBrk="1"/>
            <a:r>
              <a:rPr lang="zh-CN" altLang="zh-CN" dirty="0"/>
              <a:t>内循环：计算出</a:t>
            </a:r>
            <a:r>
              <a:rPr lang="en-US" altLang="zh-CN" i="1" dirty="0"/>
              <a:t>n</a:t>
            </a:r>
            <a:r>
              <a:rPr lang="zh-CN" altLang="zh-CN" dirty="0"/>
              <a:t>的循环长度</a:t>
            </a:r>
            <a:r>
              <a:rPr lang="en-US" altLang="zh-CN" i="1" dirty="0" err="1"/>
              <a:t>i</a:t>
            </a:r>
            <a:r>
              <a:rPr lang="zh-CN" altLang="zh-CN" dirty="0"/>
              <a:t>（</a:t>
            </a:r>
            <a:r>
              <a:rPr lang="en-US" altLang="zh-CN" dirty="0"/>
              <a:t>for (</a:t>
            </a:r>
            <a:r>
              <a:rPr lang="en-US" altLang="zh-CN" i="1" dirty="0" err="1"/>
              <a:t>i</a:t>
            </a:r>
            <a:r>
              <a:rPr lang="en-US" altLang="zh-CN" dirty="0"/>
              <a:t>=1, </a:t>
            </a:r>
            <a:r>
              <a:rPr lang="en-US" altLang="zh-CN" i="1" dirty="0"/>
              <a:t>m=n</a:t>
            </a:r>
            <a:r>
              <a:rPr lang="en-US" altLang="zh-CN" dirty="0"/>
              <a:t>; </a:t>
            </a:r>
            <a:r>
              <a:rPr lang="en-US" altLang="zh-CN" i="1" dirty="0"/>
              <a:t>m</a:t>
            </a:r>
            <a:r>
              <a:rPr lang="en-US" altLang="zh-CN" dirty="0"/>
              <a:t>&gt;1; </a:t>
            </a:r>
            <a:r>
              <a:rPr lang="en-US" altLang="zh-CN" i="1" dirty="0" err="1"/>
              <a:t>i</a:t>
            </a:r>
            <a:r>
              <a:rPr lang="en-US" altLang="zh-CN" dirty="0"/>
              <a:t>++) if (</a:t>
            </a:r>
            <a:r>
              <a:rPr lang="en-US" altLang="zh-CN" i="1" dirty="0"/>
              <a:t>m</a:t>
            </a:r>
            <a:r>
              <a:rPr lang="en-US" altLang="zh-CN" dirty="0"/>
              <a:t> % 2 == 0) </a:t>
            </a:r>
            <a:r>
              <a:rPr lang="en-US" altLang="zh-CN" i="1" dirty="0"/>
              <a:t>m</a:t>
            </a:r>
            <a:r>
              <a:rPr lang="en-US" altLang="zh-CN" dirty="0"/>
              <a:t> /= 2; else </a:t>
            </a:r>
            <a:r>
              <a:rPr lang="en-US" altLang="zh-CN" i="1" dirty="0"/>
              <a:t>m</a:t>
            </a:r>
            <a:r>
              <a:rPr lang="en-US" altLang="zh-CN" dirty="0"/>
              <a:t> = 3*</a:t>
            </a:r>
            <a:r>
              <a:rPr lang="en-US" altLang="zh-CN" i="1" dirty="0" err="1"/>
              <a:t>m</a:t>
            </a:r>
            <a:r>
              <a:rPr lang="en-US" altLang="zh-CN" dirty="0" err="1"/>
              <a:t>+1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显然，在</a:t>
            </a:r>
            <a:r>
              <a:rPr lang="en-US" altLang="zh-CN" dirty="0"/>
              <a:t>[min(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max(</a:t>
            </a:r>
            <a:r>
              <a:rPr lang="en-US" altLang="zh-CN" i="1" dirty="0"/>
              <a:t>a,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)]</a:t>
            </a:r>
            <a:r>
              <a:rPr lang="zh-CN" altLang="zh-CN" dirty="0"/>
              <a:t>内所有整数的循环长度的最大值即为问题解。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75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  嵌套结构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在程序设计中，稍微复杂一些的问题求解都会用到嵌套求解，选择结构、循环结构可以互相嵌套。</a:t>
            </a:r>
          </a:p>
          <a:p>
            <a:r>
              <a:rPr lang="zh-CN" altLang="zh-CN" dirty="0"/>
              <a:t>本节给出嵌套求解的实验。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2.3.1  </a:t>
            </a:r>
            <a:r>
              <a:rPr lang="en-US" altLang="zh-CN" b="1" dirty="0" err="1"/>
              <a:t>Hashmat</a:t>
            </a:r>
            <a:r>
              <a:rPr lang="en-US" altLang="zh-CN" b="1" dirty="0"/>
              <a:t> the Brave Warrior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Bangladesh 2001 Programming Contest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10055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循环语句嵌套选择语句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29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Hashmat</a:t>
            </a:r>
            <a:r>
              <a:rPr lang="zh-CN" altLang="zh-CN" dirty="0"/>
              <a:t>是一个勇敢的战士，他和他的一群年轻的士兵要从一个地方到另一个地方，同敌人进行战斗。在战斗之前，他要计算他的士兵人数和敌方士兵人数的差，由此决定是否和敌人作战。</a:t>
            </a:r>
            <a:r>
              <a:rPr lang="en-US" altLang="zh-CN" dirty="0" err="1"/>
              <a:t>Hashmat</a:t>
            </a:r>
            <a:r>
              <a:rPr lang="zh-CN" altLang="zh-CN" dirty="0"/>
              <a:t>的士兵人数不会超过敌方士兵人数。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70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输入的每行给出两个数字。这两个数字表示</a:t>
            </a:r>
            <a:r>
              <a:rPr lang="en-US" altLang="zh-CN" dirty="0" err="1"/>
              <a:t>Hashmat</a:t>
            </a:r>
            <a:r>
              <a:rPr lang="zh-CN" altLang="zh-CN" dirty="0"/>
              <a:t>的士兵人数和敌方的士兵人数，或者反之亦然。输入数字不大于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zh-CN" dirty="0"/>
              <a:t>。输入以</a:t>
            </a:r>
            <a:r>
              <a:rPr lang="en-US" altLang="zh-CN" dirty="0"/>
              <a:t>“End of File”</a:t>
            </a:r>
            <a:r>
              <a:rPr lang="zh-CN" altLang="zh-CN" dirty="0"/>
              <a:t>终止。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对于每行输入，输出</a:t>
            </a:r>
            <a:r>
              <a:rPr lang="en-US" altLang="zh-CN" dirty="0" err="1"/>
              <a:t>Hashmat</a:t>
            </a:r>
            <a:r>
              <a:rPr lang="zh-CN" altLang="zh-CN" dirty="0"/>
              <a:t>的士兵人数和敌方的士兵人数的差。每个输出单独一行。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6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本题要求计算</a:t>
            </a:r>
            <a:r>
              <a:rPr lang="en-US" altLang="zh-CN" dirty="0" err="1"/>
              <a:t>Hashmat</a:t>
            </a:r>
            <a:r>
              <a:rPr lang="zh-CN" altLang="zh-CN" dirty="0"/>
              <a:t>的士兵人数和敌方的士兵人数的差值的绝对值，并输出。</a:t>
            </a:r>
          </a:p>
          <a:p>
            <a:r>
              <a:rPr lang="zh-CN" altLang="zh-CN" dirty="0"/>
              <a:t>本题以嵌套结构求解：每次循环输入并处理一个测试用例，在循环体内</a:t>
            </a:r>
            <a:r>
              <a:rPr lang="en-US" altLang="zh-CN" dirty="0"/>
              <a:t>if else</a:t>
            </a:r>
            <a:r>
              <a:rPr lang="zh-CN" altLang="zh-CN" dirty="0"/>
              <a:t>结构计算差值的绝对值。</a:t>
            </a:r>
          </a:p>
          <a:p>
            <a:r>
              <a:rPr lang="zh-CN" altLang="zh-CN" dirty="0"/>
              <a:t>对于本题，要注意两点：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）本题给出的输入数据的范围和规模：输入的数字不大于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zh-CN" dirty="0"/>
              <a:t>，因此需要选用</a:t>
            </a:r>
            <a:r>
              <a:rPr lang="en-US" altLang="zh-CN" dirty="0"/>
              <a:t>long long </a:t>
            </a:r>
            <a:r>
              <a:rPr lang="en-US" altLang="zh-CN" dirty="0" err="1"/>
              <a:t>int</a:t>
            </a:r>
            <a:r>
              <a:rPr lang="zh-CN" altLang="zh-CN" dirty="0"/>
              <a:t>作为输入数据的类型（</a:t>
            </a:r>
            <a:r>
              <a:rPr lang="en-US" altLang="zh-CN" dirty="0"/>
              <a:t>8</a:t>
            </a:r>
            <a:r>
              <a:rPr lang="zh-CN" altLang="zh-CN" dirty="0"/>
              <a:t>字节）。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）对于每个测试用例给出的两个数字，前面的数字不一定是</a:t>
            </a:r>
            <a:r>
              <a:rPr lang="en-US" altLang="zh-CN" dirty="0" err="1"/>
              <a:t>Hashmat</a:t>
            </a:r>
            <a:r>
              <a:rPr lang="zh-CN" altLang="zh-CN" dirty="0"/>
              <a:t>的士兵人数，需要对输入的两个数字的大小进行判断，否则结果可能出现负值。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0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2.3.2  Primary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ACM-</a:t>
            </a:r>
            <a:r>
              <a:rPr lang="en-US" altLang="zh-CN" b="1" dirty="0" err="1"/>
              <a:t>ICPC</a:t>
            </a:r>
            <a:r>
              <a:rPr lang="en-US" altLang="zh-CN" b="1" dirty="0"/>
              <a:t> </a:t>
            </a:r>
            <a:r>
              <a:rPr lang="en-US" altLang="zh-CN" b="1" dirty="0" err="1"/>
              <a:t>SWERC</a:t>
            </a:r>
            <a:r>
              <a:rPr lang="en-US" altLang="zh-CN" b="1" dirty="0"/>
              <a:t> 2000 Warm-Up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</a:t>
            </a:r>
            <a:r>
              <a:rPr lang="en-US" altLang="zh-CN" b="1" dirty="0" smtClean="0"/>
              <a:t>10035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两层循环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嵌套，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语句包含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</a:t>
            </a:r>
            <a:r>
              <a:rPr lang="zh-CN" altLang="zh-C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43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小学生学习算术的多位数加法运算，被教导对两个加数从右向左，每次相同位的两个数字相加。对于小学生，“进位”运算是一个很大的挑战，要把一个</a:t>
            </a:r>
            <a:r>
              <a:rPr lang="en-US" altLang="zh-CN" dirty="0"/>
              <a:t>1</a:t>
            </a:r>
            <a:r>
              <a:rPr lang="zh-CN" altLang="zh-CN" dirty="0"/>
              <a:t>从当前位加到下一位。给出一组加法题，请您计算每个加法题的进位运算的次数，以便教育主管人士评估这些题目的难度。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4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1752</Words>
  <Application>Microsoft Office PowerPoint</Application>
  <PresentationFormat>宽屏</PresentationFormat>
  <Paragraphs>123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程序设计实验（5） 嵌套结构</vt:lpstr>
      <vt:lpstr>第2章  编程基础（I）</vt:lpstr>
      <vt:lpstr>2.3  嵌套结构</vt:lpstr>
      <vt:lpstr>2.3.1  Hashmat the Brave Warrior</vt:lpstr>
      <vt:lpstr>PowerPoint 演示文稿</vt:lpstr>
      <vt:lpstr>PowerPoint 演示文稿</vt:lpstr>
      <vt:lpstr>试题解析</vt:lpstr>
      <vt:lpstr>2.3.2  Primary Arithmetic</vt:lpstr>
      <vt:lpstr>PowerPoint 演示文稿</vt:lpstr>
      <vt:lpstr>PowerPoint 演示文稿</vt:lpstr>
      <vt:lpstr>试题解析</vt:lpstr>
      <vt:lpstr>参考程序说明</vt:lpstr>
      <vt:lpstr>2.3.3 Xu Xiake in Henan Province</vt:lpstr>
      <vt:lpstr>PowerPoint 演示文稿</vt:lpstr>
      <vt:lpstr>PowerPoint 演示文稿</vt:lpstr>
      <vt:lpstr>PowerPoint 演示文稿</vt:lpstr>
      <vt:lpstr>试题解析</vt:lpstr>
      <vt:lpstr>2.3.4 The 3n+1 problem</vt:lpstr>
      <vt:lpstr>PowerPoint 演示文稿</vt:lpstr>
      <vt:lpstr>PowerPoint 演示文稿</vt:lpstr>
      <vt:lpstr>PowerPoint 演示文稿</vt:lpstr>
      <vt:lpstr>试题解析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编程基础（I）</dc:title>
  <dc:creator>admin</dc:creator>
  <cp:lastModifiedBy>admin</cp:lastModifiedBy>
  <cp:revision>30</cp:revision>
  <dcterms:created xsi:type="dcterms:W3CDTF">2021-09-06T15:01:32Z</dcterms:created>
  <dcterms:modified xsi:type="dcterms:W3CDTF">2021-10-21T13:21:03Z</dcterms:modified>
</cp:coreProperties>
</file>