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41" r:id="rId19"/>
    <p:sldId id="347" r:id="rId20"/>
    <p:sldId id="348" r:id="rId21"/>
    <p:sldId id="349" r:id="rId22"/>
    <p:sldId id="350" r:id="rId23"/>
    <p:sldId id="351" r:id="rId24"/>
    <p:sldId id="331" r:id="rId25"/>
    <p:sldId id="332" r:id="rId26"/>
    <p:sldId id="333" r:id="rId27"/>
    <p:sldId id="334" r:id="rId28"/>
    <p:sldId id="335" r:id="rId29"/>
    <p:sldId id="340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9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5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5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4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5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2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5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2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9687E-CEFB-4E88-9407-9CC215DE53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5BE8-4339-482D-AC90-487CD5528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4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29769"/>
            <a:ext cx="9144000" cy="16184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程序设计实验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mtClean="0"/>
              <a:t>函数、递归函数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495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吴永辉</a:t>
            </a:r>
          </a:p>
          <a:p>
            <a:r>
              <a:rPr lang="zh-CN" altLang="en-US" dirty="0" smtClean="0">
                <a:hlinkClick r:id="rId2"/>
              </a:rPr>
              <a:t>复旦大学计算机学院，上海智能信息处理重点实验室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err="1" smtClean="0">
                <a:hlinkClick r:id="rId2"/>
              </a:rPr>
              <a:t>yhwu@fudan.edu.cn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WeChat</a:t>
            </a:r>
            <a:r>
              <a:rPr lang="en-US" altLang="zh-CN" dirty="0" smtClean="0"/>
              <a:t> : 13817360465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0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3.1.2 Pig-Latin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University of Notre Dame Local Contest 1995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492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25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您意识到</a:t>
            </a:r>
            <a:r>
              <a:rPr lang="en-US" altLang="zh-CN" sz="3600" dirty="0" err="1"/>
              <a:t>PGP</a:t>
            </a:r>
            <a:r>
              <a:rPr lang="zh-CN" altLang="zh-CN" sz="3600" dirty="0"/>
              <a:t>加密系统还不足够保护您的电子邮件，所以，你决定在使用</a:t>
            </a:r>
            <a:r>
              <a:rPr lang="en-US" altLang="zh-CN" sz="3600" dirty="0" err="1"/>
              <a:t>PGP</a:t>
            </a:r>
            <a:r>
              <a:rPr lang="zh-CN" altLang="zh-CN" sz="3600" dirty="0"/>
              <a:t>加密系统之前，先把您的明文字母转换成</a:t>
            </a:r>
            <a:r>
              <a:rPr lang="en-US" altLang="zh-CN" sz="3600" dirty="0"/>
              <a:t>Pig Latin</a:t>
            </a:r>
            <a:r>
              <a:rPr lang="zh-CN" altLang="zh-CN" sz="3600" dirty="0"/>
              <a:t>（一种隐语），以完善加密。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34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262880"/>
          </a:xfrm>
        </p:spPr>
        <p:txBody>
          <a:bodyPr>
            <a:normAutofit lnSpcReduction="10000"/>
          </a:bodyPr>
          <a:lstStyle/>
          <a:p>
            <a:r>
              <a:rPr lang="zh-CN" altLang="zh-CN" b="1" dirty="0"/>
              <a:t>输入和输出</a:t>
            </a:r>
            <a:endParaRPr lang="zh-CN" altLang="zh-CN" dirty="0"/>
          </a:p>
          <a:p>
            <a:r>
              <a:rPr lang="zh-CN" altLang="zh-CN" dirty="0"/>
              <a:t>请您编写一个程序，输入任意数量行的文本，并以</a:t>
            </a:r>
            <a:r>
              <a:rPr lang="en-US" altLang="zh-CN" dirty="0"/>
              <a:t>Pig Latin</a:t>
            </a:r>
            <a:r>
              <a:rPr lang="zh-CN" altLang="zh-CN" dirty="0"/>
              <a:t>输出。每行文本将包含一个或多个单词。一个“单词”被定义为一个连续的字母序列（大写字母和</a:t>
            </a:r>
            <a:r>
              <a:rPr lang="en-US" altLang="zh-CN" dirty="0"/>
              <a:t>/</a:t>
            </a:r>
            <a:r>
              <a:rPr lang="zh-CN" altLang="zh-CN" dirty="0"/>
              <a:t>或小写字母）。单词根据以下的规则转换为</a:t>
            </a:r>
            <a:r>
              <a:rPr lang="en-US" altLang="zh-CN" dirty="0"/>
              <a:t>Pig Latin</a:t>
            </a:r>
            <a:r>
              <a:rPr lang="zh-CN" altLang="zh-CN" dirty="0"/>
              <a:t>，非单词的字符在输出时则和输入中出现的完全一样：</a:t>
            </a:r>
          </a:p>
          <a:p>
            <a:r>
              <a:rPr lang="en-US" altLang="zh-CN" dirty="0"/>
              <a:t>[1] </a:t>
            </a:r>
            <a:r>
              <a:rPr lang="zh-CN" altLang="zh-CN" dirty="0"/>
              <a:t>以元音字母（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zh-CN" altLang="zh-CN" dirty="0"/>
              <a:t>、</a:t>
            </a:r>
            <a:r>
              <a:rPr lang="en-US" altLang="zh-CN" dirty="0" err="1"/>
              <a:t>i</a:t>
            </a:r>
            <a:r>
              <a:rPr lang="zh-CN" altLang="zh-CN" dirty="0"/>
              <a:t>、</a:t>
            </a:r>
            <a:r>
              <a:rPr lang="en-US" altLang="zh-CN" dirty="0"/>
              <a:t>o</a:t>
            </a:r>
            <a:r>
              <a:rPr lang="zh-CN" altLang="zh-CN" dirty="0"/>
              <a:t>或</a:t>
            </a:r>
            <a:r>
              <a:rPr lang="en-US" altLang="zh-CN" dirty="0"/>
              <a:t>u</a:t>
            </a:r>
            <a:r>
              <a:rPr lang="zh-CN" altLang="zh-CN" dirty="0"/>
              <a:t>，以及这些字母的大写形式）开头的单词，要在其后面附加字符串“</a:t>
            </a:r>
            <a:r>
              <a:rPr lang="en-US" altLang="zh-CN" dirty="0"/>
              <a:t>ay</a:t>
            </a:r>
            <a:r>
              <a:rPr lang="zh-CN" altLang="zh-CN" dirty="0"/>
              <a:t>”（不包括双引号）。例如，“</a:t>
            </a:r>
            <a:r>
              <a:rPr lang="en-US" altLang="zh-CN" dirty="0"/>
              <a:t>apple</a:t>
            </a:r>
            <a:r>
              <a:rPr lang="zh-CN" altLang="zh-CN" dirty="0"/>
              <a:t>”变成“</a:t>
            </a:r>
            <a:r>
              <a:rPr lang="en-US" altLang="zh-CN" dirty="0" err="1"/>
              <a:t>appleay</a:t>
            </a:r>
            <a:r>
              <a:rPr lang="zh-CN" altLang="zh-CN" dirty="0"/>
              <a:t>”。</a:t>
            </a:r>
          </a:p>
          <a:p>
            <a:r>
              <a:rPr lang="en-US" altLang="zh-CN" dirty="0"/>
              <a:t>[2] </a:t>
            </a:r>
            <a:r>
              <a:rPr lang="zh-CN" altLang="zh-CN" dirty="0"/>
              <a:t>以辅音字母（不是</a:t>
            </a:r>
            <a:r>
              <a:rPr lang="en-US" altLang="zh-CN" dirty="0"/>
              <a:t>A, a, E, e, I, </a:t>
            </a:r>
            <a:r>
              <a:rPr lang="en-US" altLang="zh-CN" dirty="0" err="1"/>
              <a:t>i</a:t>
            </a:r>
            <a:r>
              <a:rPr lang="en-US" altLang="zh-CN" dirty="0"/>
              <a:t>, O, o, U </a:t>
            </a:r>
            <a:r>
              <a:rPr lang="zh-CN" altLang="zh-CN" dirty="0"/>
              <a:t>或</a:t>
            </a:r>
            <a:r>
              <a:rPr lang="en-US" altLang="zh-CN" dirty="0"/>
              <a:t> u</a:t>
            </a:r>
            <a:r>
              <a:rPr lang="zh-CN" altLang="zh-CN" dirty="0"/>
              <a:t>的任何字母）开头的单词，要去掉第一个辅音字母，并将之附加在单词的末尾，然后再在单词的末尾加上“</a:t>
            </a:r>
            <a:r>
              <a:rPr lang="en-US" altLang="zh-CN" dirty="0"/>
              <a:t>ay</a:t>
            </a:r>
            <a:r>
              <a:rPr lang="zh-CN" altLang="zh-CN" dirty="0"/>
              <a:t>”。例如，“</a:t>
            </a:r>
            <a:r>
              <a:rPr lang="en-US" altLang="zh-CN" dirty="0"/>
              <a:t>hello</a:t>
            </a:r>
            <a:r>
              <a:rPr lang="zh-CN" altLang="zh-CN" dirty="0"/>
              <a:t>”变成“</a:t>
            </a:r>
            <a:r>
              <a:rPr lang="en-US" altLang="zh-CN" dirty="0" err="1"/>
              <a:t>ellohay</a:t>
            </a:r>
            <a:r>
              <a:rPr lang="zh-CN" altLang="zh-CN" dirty="0"/>
              <a:t>”。</a:t>
            </a:r>
          </a:p>
          <a:p>
            <a:r>
              <a:rPr lang="en-US" altLang="zh-CN" dirty="0"/>
              <a:t>[3] </a:t>
            </a:r>
            <a:r>
              <a:rPr lang="zh-CN" altLang="zh-CN" dirty="0"/>
              <a:t>不要改变任何字母的大小写。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56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首先，设计两个函数</a:t>
            </a:r>
            <a:r>
              <a:rPr lang="en-US" altLang="zh-CN" sz="3600" i="1" dirty="0" err="1"/>
              <a:t>isab</a:t>
            </a:r>
            <a:r>
              <a:rPr lang="en-US" altLang="zh-CN" sz="3600" dirty="0"/>
              <a:t>( char </a:t>
            </a:r>
            <a:r>
              <a:rPr lang="en-US" altLang="zh-CN" sz="3600" i="1" dirty="0"/>
              <a:t>c</a:t>
            </a:r>
            <a:r>
              <a:rPr lang="en-US" altLang="zh-CN" sz="3600" dirty="0"/>
              <a:t> )</a:t>
            </a:r>
            <a:r>
              <a:rPr lang="zh-CN" altLang="zh-CN" sz="3600" dirty="0"/>
              <a:t>和</a:t>
            </a:r>
            <a:r>
              <a:rPr lang="en-US" altLang="zh-CN" sz="3600" i="1" dirty="0"/>
              <a:t>vowel</a:t>
            </a:r>
            <a:r>
              <a:rPr lang="en-US" altLang="zh-CN" sz="3600" dirty="0"/>
              <a:t>( char </a:t>
            </a:r>
            <a:r>
              <a:rPr lang="en-US" altLang="zh-CN" sz="3600" i="1" dirty="0"/>
              <a:t>c </a:t>
            </a:r>
            <a:r>
              <a:rPr lang="en-US" altLang="zh-CN" sz="3600" dirty="0"/>
              <a:t>)</a:t>
            </a:r>
            <a:r>
              <a:rPr lang="zh-CN" altLang="zh-CN" sz="3600" dirty="0"/>
              <a:t>，分别判断字符</a:t>
            </a:r>
            <a:r>
              <a:rPr lang="en-US" altLang="zh-CN" sz="3600" i="1" dirty="0"/>
              <a:t>c</a:t>
            </a:r>
            <a:r>
              <a:rPr lang="zh-CN" altLang="zh-CN" sz="3600" dirty="0"/>
              <a:t>是否是字母，以及是否是元音字母。</a:t>
            </a:r>
          </a:p>
          <a:p>
            <a:r>
              <a:rPr lang="zh-CN" altLang="zh-CN" sz="3600" dirty="0"/>
              <a:t>在主程序中，在输入文本后，根据试题描述中给出的规则进行处理：非字母的字符，直接输出；如果是单词（一个连续的字母序列），则如果单词是辅音字母开头，则把该辅音字母放到单词的最后；然后，所有的单词后加上“</a:t>
            </a:r>
            <a:r>
              <a:rPr lang="en-US" altLang="zh-CN" sz="3600" dirty="0"/>
              <a:t>ay</a:t>
            </a:r>
            <a:r>
              <a:rPr lang="zh-CN" altLang="zh-CN" sz="3600" dirty="0"/>
              <a:t>”。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940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3.1.3 Tic Tac Toe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2361</a:t>
            </a:r>
            <a:r>
              <a:rPr lang="zh-CN" altLang="zh-CN" b="1" dirty="0"/>
              <a:t>，</a:t>
            </a:r>
            <a:r>
              <a:rPr lang="en-US" altLang="zh-CN" b="1" dirty="0" err="1"/>
              <a:t>ZOJ</a:t>
            </a:r>
            <a:r>
              <a:rPr lang="en-US" altLang="zh-CN" b="1" dirty="0"/>
              <a:t> 1908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10363</a:t>
            </a:r>
            <a:endParaRPr lang="zh-CN" altLang="zh-CN" dirty="0"/>
          </a:p>
          <a:p>
            <a:r>
              <a:rPr lang="zh-CN" altLang="zh-CN" b="1" dirty="0"/>
              <a:t>试题来源：</a:t>
            </a:r>
            <a:r>
              <a:rPr lang="en-US" altLang="zh-CN" b="1" dirty="0"/>
              <a:t>Waterloo local 2002.09.21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2241"/>
            <a:ext cx="10515600" cy="46735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4238"/>
            <a:ext cx="10515600" cy="5781924"/>
          </a:xfrm>
        </p:spPr>
      </p:pic>
    </p:spTree>
    <p:extLst>
      <p:ext uri="{BB962C8B-B14F-4D97-AF65-F5344CB8AC3E}">
        <p14:creationId xmlns:p14="http://schemas.microsoft.com/office/powerpoint/2010/main" val="207085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b="1" dirty="0"/>
              <a:t>输入</a:t>
            </a:r>
            <a:endParaRPr lang="zh-CN" altLang="zh-CN" sz="3200" dirty="0"/>
          </a:p>
          <a:p>
            <a:r>
              <a:rPr lang="zh-CN" altLang="zh-CN" sz="3200" dirty="0"/>
              <a:t>输入的第一行给出</a:t>
            </a:r>
            <a:r>
              <a:rPr lang="en-US" altLang="zh-CN" sz="3200" i="1" dirty="0"/>
              <a:t>N</a:t>
            </a:r>
            <a:r>
              <a:rPr lang="zh-CN" altLang="zh-CN" sz="3200" dirty="0"/>
              <a:t>，表示测试用例的数目。然后给出</a:t>
            </a:r>
            <a:r>
              <a:rPr lang="en-US" altLang="zh-CN" sz="3200" dirty="0" err="1"/>
              <a:t>4</a:t>
            </a:r>
            <a:r>
              <a:rPr lang="en-US" altLang="zh-CN" sz="3200" i="1" dirty="0" err="1"/>
              <a:t>N</a:t>
            </a:r>
            <a:r>
              <a:rPr lang="en-US" altLang="zh-CN" sz="3200" dirty="0"/>
              <a:t>-1</a:t>
            </a:r>
            <a:r>
              <a:rPr lang="zh-CN" altLang="zh-CN" sz="3200" dirty="0"/>
              <a:t>行，说明</a:t>
            </a:r>
            <a:r>
              <a:rPr lang="en-US" altLang="zh-CN" sz="3200" i="1" dirty="0"/>
              <a:t>N</a:t>
            </a:r>
            <a:r>
              <a:rPr lang="zh-CN" altLang="zh-CN" sz="3200" dirty="0"/>
              <a:t>个用空行分隔的网格图。</a:t>
            </a:r>
          </a:p>
          <a:p>
            <a:r>
              <a:rPr lang="zh-CN" altLang="zh-CN" sz="3200" b="1" dirty="0"/>
              <a:t>输出</a:t>
            </a:r>
            <a:endParaRPr lang="zh-CN" altLang="zh-CN" sz="3200" dirty="0"/>
          </a:p>
          <a:p>
            <a:r>
              <a:rPr lang="zh-CN" altLang="zh-CN" sz="3200" dirty="0"/>
              <a:t>对于每个测试用例，在一行中输出</a:t>
            </a:r>
            <a:r>
              <a:rPr lang="en-US" altLang="zh-CN" sz="3200" dirty="0"/>
              <a:t>"yes"</a:t>
            </a:r>
            <a:r>
              <a:rPr lang="zh-CN" altLang="zh-CN" sz="3200" dirty="0"/>
              <a:t>或</a:t>
            </a:r>
            <a:r>
              <a:rPr lang="en-US" altLang="zh-CN" sz="3200" dirty="0"/>
              <a:t>"no"</a:t>
            </a:r>
            <a:r>
              <a:rPr lang="zh-CN" altLang="zh-CN" sz="3200" dirty="0"/>
              <a:t>，表示该网格图是否是有效的三连棋游戏的一个步骤。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078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209040"/>
            <a:ext cx="10800080" cy="5537199"/>
          </a:xfrm>
        </p:spPr>
      </p:pic>
    </p:spTree>
    <p:extLst>
      <p:ext uri="{BB962C8B-B14F-4D97-AF65-F5344CB8AC3E}">
        <p14:creationId xmlns:p14="http://schemas.microsoft.com/office/powerpoint/2010/main" val="264670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递归函数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117601"/>
            <a:ext cx="11236960" cy="5642728"/>
          </a:xfrm>
        </p:spPr>
      </p:pic>
    </p:spTree>
    <p:extLst>
      <p:ext uri="{BB962C8B-B14F-4D97-AF65-F5344CB8AC3E}">
        <p14:creationId xmlns:p14="http://schemas.microsoft.com/office/powerpoint/2010/main" val="141002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3.1.1 </a:t>
            </a:r>
            <a:r>
              <a:rPr lang="zh-CN" altLang="zh-CN" b="1" dirty="0"/>
              <a:t>放苹果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试题</a:t>
            </a:r>
            <a:r>
              <a:rPr lang="zh-CN" altLang="zh-CN" b="1" dirty="0"/>
              <a:t>来源：</a:t>
            </a:r>
            <a:r>
              <a:rPr lang="en-US" altLang="zh-CN" b="1" dirty="0" err="1"/>
              <a:t>lwx@POJ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1664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8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3</a:t>
            </a:r>
            <a:r>
              <a:rPr lang="zh-CN" altLang="zh-CN" dirty="0" smtClean="0"/>
              <a:t>章</a:t>
            </a:r>
            <a:r>
              <a:rPr lang="en-US" altLang="zh-CN" dirty="0" smtClean="0"/>
              <a:t>  </a:t>
            </a:r>
            <a:r>
              <a:rPr lang="zh-CN" altLang="zh-CN" dirty="0"/>
              <a:t>编程基础（</a:t>
            </a:r>
            <a:r>
              <a:rPr lang="en-US" altLang="zh-CN" dirty="0" smtClean="0"/>
              <a:t>II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3.1  </a:t>
            </a:r>
            <a:r>
              <a:rPr lang="zh-CN" altLang="zh-CN" sz="3600" dirty="0"/>
              <a:t>函数</a:t>
            </a:r>
          </a:p>
          <a:p>
            <a:r>
              <a:rPr lang="en-US" altLang="zh-CN" sz="3600" dirty="0"/>
              <a:t>3.2  </a:t>
            </a:r>
            <a:r>
              <a:rPr lang="zh-CN" altLang="zh-CN" sz="3600" dirty="0"/>
              <a:t>递归函数</a:t>
            </a:r>
          </a:p>
          <a:p>
            <a:r>
              <a:rPr lang="en-US" altLang="zh-CN" sz="3600" dirty="0"/>
              <a:t>3.3  </a:t>
            </a:r>
            <a:r>
              <a:rPr lang="zh-CN" altLang="zh-CN" sz="3600" dirty="0"/>
              <a:t>结构体</a:t>
            </a:r>
          </a:p>
          <a:p>
            <a:r>
              <a:rPr lang="en-US" altLang="zh-CN" sz="3600" dirty="0"/>
              <a:t>3.4  </a:t>
            </a:r>
            <a:r>
              <a:rPr lang="zh-CN" altLang="zh-CN" sz="3600" dirty="0"/>
              <a:t>指针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6865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400" dirty="0"/>
              <a:t>把</a:t>
            </a:r>
            <a:r>
              <a:rPr lang="en-US" altLang="zh-CN" sz="4400" i="1" dirty="0"/>
              <a:t>m</a:t>
            </a:r>
            <a:r>
              <a:rPr lang="zh-CN" altLang="zh-CN" sz="4400" dirty="0"/>
              <a:t>个同样的苹果放在</a:t>
            </a:r>
            <a:r>
              <a:rPr lang="en-US" altLang="zh-CN" sz="4400" i="1" dirty="0"/>
              <a:t>n</a:t>
            </a:r>
            <a:r>
              <a:rPr lang="zh-CN" altLang="zh-CN" sz="4400" dirty="0"/>
              <a:t>个同样的盘子里，允许有的盘子空着不放，问共有多少种不同的分法？（用</a:t>
            </a:r>
            <a:r>
              <a:rPr lang="en-US" altLang="zh-CN" sz="4400" i="1" dirty="0"/>
              <a:t>k</a:t>
            </a:r>
            <a:r>
              <a:rPr lang="zh-CN" altLang="zh-CN" sz="4400" dirty="0"/>
              <a:t>表示）</a:t>
            </a:r>
            <a:r>
              <a:rPr lang="en-US" altLang="zh-CN" sz="4400" dirty="0"/>
              <a:t>5</a:t>
            </a:r>
            <a:r>
              <a:rPr lang="zh-CN" altLang="zh-CN" sz="4400" dirty="0"/>
              <a:t>，</a:t>
            </a:r>
            <a:r>
              <a:rPr lang="en-US" altLang="zh-CN" sz="4400" dirty="0"/>
              <a:t>1</a:t>
            </a:r>
            <a:r>
              <a:rPr lang="zh-CN" altLang="zh-CN" sz="4400" dirty="0"/>
              <a:t>，</a:t>
            </a:r>
            <a:r>
              <a:rPr lang="en-US" altLang="zh-CN" sz="4400" dirty="0"/>
              <a:t>1</a:t>
            </a:r>
            <a:r>
              <a:rPr lang="zh-CN" altLang="zh-CN" sz="4400" dirty="0"/>
              <a:t>和</a:t>
            </a:r>
            <a:r>
              <a:rPr lang="en-US" altLang="zh-CN" sz="4400" dirty="0"/>
              <a:t>1</a:t>
            </a:r>
            <a:r>
              <a:rPr lang="zh-CN" altLang="zh-CN" sz="4400" dirty="0"/>
              <a:t>，</a:t>
            </a:r>
            <a:r>
              <a:rPr lang="en-US" altLang="zh-CN" sz="4400" dirty="0"/>
              <a:t>5</a:t>
            </a:r>
            <a:r>
              <a:rPr lang="zh-CN" altLang="zh-CN" sz="4400" dirty="0"/>
              <a:t>，</a:t>
            </a:r>
            <a:r>
              <a:rPr lang="en-US" altLang="zh-CN" sz="4400" dirty="0"/>
              <a:t>1 </a:t>
            </a:r>
            <a:r>
              <a:rPr lang="zh-CN" altLang="zh-CN" sz="4400" dirty="0"/>
              <a:t>是同一种分法。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1370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输入</a:t>
            </a:r>
            <a:endParaRPr lang="zh-CN" altLang="zh-CN" sz="4000" dirty="0"/>
          </a:p>
          <a:p>
            <a:r>
              <a:rPr lang="zh-CN" altLang="zh-CN" sz="4000" dirty="0"/>
              <a:t>第一行是测试用例的数目</a:t>
            </a:r>
            <a:r>
              <a:rPr lang="en-US" altLang="zh-CN" sz="4000" i="1" dirty="0"/>
              <a:t>t</a:t>
            </a:r>
            <a:r>
              <a:rPr lang="zh-CN" altLang="zh-CN" sz="4000" dirty="0"/>
              <a:t>（</a:t>
            </a:r>
            <a:r>
              <a:rPr lang="en-US" altLang="zh-CN" sz="4000" dirty="0" err="1"/>
              <a:t>0</a:t>
            </a:r>
            <a:r>
              <a:rPr lang="en-US" altLang="zh-CN" sz="4000" dirty="0" err="1">
                <a:sym typeface="Symbol" panose="05050102010706020507" pitchFamily="18" charset="2"/>
              </a:rPr>
              <a:t></a:t>
            </a:r>
            <a:r>
              <a:rPr lang="en-US" altLang="zh-CN" sz="4000" i="1" dirty="0" err="1"/>
              <a:t>t</a:t>
            </a:r>
            <a:r>
              <a:rPr lang="en-US" altLang="zh-CN" sz="4000" dirty="0" err="1">
                <a:sym typeface="Symbol" panose="05050102010706020507" pitchFamily="18" charset="2"/>
              </a:rPr>
              <a:t></a:t>
            </a:r>
            <a:r>
              <a:rPr lang="en-US" altLang="zh-CN" sz="4000" dirty="0" err="1"/>
              <a:t>20</a:t>
            </a:r>
            <a:r>
              <a:rPr lang="zh-CN" altLang="zh-CN" sz="4000" dirty="0"/>
              <a:t>）。以下每行均包含二个整数</a:t>
            </a:r>
            <a:r>
              <a:rPr lang="en-US" altLang="zh-CN" sz="4000" i="1" dirty="0"/>
              <a:t>m</a:t>
            </a:r>
            <a:r>
              <a:rPr lang="zh-CN" altLang="zh-CN" sz="4000" dirty="0"/>
              <a:t>和</a:t>
            </a:r>
            <a:r>
              <a:rPr lang="en-US" altLang="zh-CN" sz="4000" i="1" dirty="0"/>
              <a:t>n</a:t>
            </a:r>
            <a:r>
              <a:rPr lang="zh-CN" altLang="zh-CN" sz="4000" dirty="0"/>
              <a:t>，以空格分开，</a:t>
            </a:r>
            <a:r>
              <a:rPr lang="en-US" altLang="zh-CN" sz="4000" dirty="0" err="1"/>
              <a:t>1</a:t>
            </a:r>
            <a:r>
              <a:rPr lang="en-US" altLang="zh-CN" sz="4000" dirty="0" err="1">
                <a:sym typeface="Symbol" panose="05050102010706020507" pitchFamily="18" charset="2"/>
              </a:rPr>
              <a:t></a:t>
            </a:r>
            <a:r>
              <a:rPr lang="en-US" altLang="zh-CN" sz="4000" i="1" dirty="0" err="1"/>
              <a:t>m</a:t>
            </a:r>
            <a:r>
              <a:rPr lang="en-US" altLang="zh-CN" sz="4000" dirty="0"/>
              <a:t>, </a:t>
            </a:r>
            <a:r>
              <a:rPr lang="en-US" altLang="zh-CN" sz="4000" i="1" dirty="0" err="1"/>
              <a:t>n</a:t>
            </a:r>
            <a:r>
              <a:rPr lang="en-US" altLang="zh-CN" sz="4000" dirty="0" err="1">
                <a:sym typeface="Symbol" panose="05050102010706020507" pitchFamily="18" charset="2"/>
              </a:rPr>
              <a:t></a:t>
            </a:r>
            <a:r>
              <a:rPr lang="en-US" altLang="zh-CN" sz="4000" dirty="0" err="1"/>
              <a:t>10</a:t>
            </a:r>
            <a:r>
              <a:rPr lang="zh-CN" altLang="zh-CN" sz="4000" dirty="0"/>
              <a:t>。</a:t>
            </a:r>
          </a:p>
          <a:p>
            <a:r>
              <a:rPr lang="zh-CN" altLang="zh-CN" sz="4000" b="1" dirty="0"/>
              <a:t>输出</a:t>
            </a:r>
            <a:endParaRPr lang="zh-CN" altLang="zh-CN" sz="4000" dirty="0"/>
          </a:p>
          <a:p>
            <a:r>
              <a:rPr lang="zh-CN" altLang="zh-CN" sz="4000" dirty="0"/>
              <a:t>对输入的每个测试用例</a:t>
            </a:r>
            <a:r>
              <a:rPr lang="en-US" altLang="zh-CN" sz="4000" i="1" dirty="0"/>
              <a:t>m</a:t>
            </a:r>
            <a:r>
              <a:rPr lang="zh-CN" altLang="zh-CN" sz="4000" dirty="0"/>
              <a:t>和</a:t>
            </a:r>
            <a:r>
              <a:rPr lang="en-US" altLang="zh-CN" sz="4000" i="1" dirty="0"/>
              <a:t>n</a:t>
            </a:r>
            <a:r>
              <a:rPr lang="zh-CN" altLang="zh-CN" sz="4000" dirty="0"/>
              <a:t>，用一行输出相应的</a:t>
            </a:r>
            <a:r>
              <a:rPr lang="en-US" altLang="zh-CN" sz="4000" i="1" dirty="0"/>
              <a:t>k</a:t>
            </a:r>
            <a:r>
              <a:rPr lang="zh-CN" altLang="zh-CN" sz="4000" dirty="0"/>
              <a:t>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8847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65776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设</a:t>
            </a:r>
            <a:r>
              <a:rPr lang="en-US" altLang="zh-CN" sz="3200" i="1" dirty="0"/>
              <a:t>f</a:t>
            </a:r>
            <a:r>
              <a:rPr lang="en-US" altLang="zh-CN" sz="3200" dirty="0"/>
              <a:t>(</a:t>
            </a:r>
            <a:r>
              <a:rPr lang="en-US" altLang="zh-CN" sz="3200" i="1" dirty="0"/>
              <a:t>m</a:t>
            </a:r>
            <a:r>
              <a:rPr lang="en-US" altLang="zh-CN" sz="3200" dirty="0"/>
              <a:t>,</a:t>
            </a:r>
            <a:r>
              <a:rPr lang="en-US" altLang="zh-CN" sz="3200" i="1" dirty="0"/>
              <a:t> n</a:t>
            </a:r>
            <a:r>
              <a:rPr lang="en-US" altLang="zh-CN" sz="3200" dirty="0"/>
              <a:t>)</a:t>
            </a:r>
            <a:r>
              <a:rPr lang="zh-CN" altLang="zh-CN" sz="3200" dirty="0"/>
              <a:t>是</a:t>
            </a:r>
            <a:r>
              <a:rPr lang="en-US" altLang="zh-CN" sz="3200" i="1" dirty="0"/>
              <a:t>m</a:t>
            </a:r>
            <a:r>
              <a:rPr lang="zh-CN" altLang="zh-CN" sz="3200" dirty="0"/>
              <a:t>个同样的苹果放在</a:t>
            </a:r>
            <a:r>
              <a:rPr lang="en-US" altLang="zh-CN" sz="3200" i="1" dirty="0"/>
              <a:t>n</a:t>
            </a:r>
            <a:r>
              <a:rPr lang="zh-CN" altLang="zh-CN" sz="3200" dirty="0"/>
              <a:t>个同样的盘子里的分法的数目，对</a:t>
            </a:r>
            <a:r>
              <a:rPr lang="en-US" altLang="zh-CN" sz="3200" i="1" dirty="0"/>
              <a:t>f</a:t>
            </a:r>
            <a:r>
              <a:rPr lang="en-US" altLang="zh-CN" sz="3200" dirty="0"/>
              <a:t>(</a:t>
            </a:r>
            <a:r>
              <a:rPr lang="en-US" altLang="zh-CN" sz="3200" i="1" dirty="0"/>
              <a:t>m</a:t>
            </a:r>
            <a:r>
              <a:rPr lang="en-US" altLang="zh-CN" sz="3200" dirty="0"/>
              <a:t>,</a:t>
            </a:r>
            <a:r>
              <a:rPr lang="en-US" altLang="zh-CN" sz="3200" i="1" dirty="0"/>
              <a:t> n</a:t>
            </a:r>
            <a:r>
              <a:rPr lang="en-US" altLang="zh-CN" sz="3200" dirty="0"/>
              <a:t>)</a:t>
            </a:r>
            <a:r>
              <a:rPr lang="zh-CN" altLang="zh-CN" sz="3200" dirty="0"/>
              <a:t>分析和</a:t>
            </a:r>
            <a:r>
              <a:rPr lang="zh-CN" altLang="zh-C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递归定义</a:t>
            </a:r>
            <a:r>
              <a:rPr lang="zh-CN" altLang="zh-CN" sz="3200" dirty="0"/>
              <a:t>如下：</a:t>
            </a:r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i="1" dirty="0">
                <a:solidFill>
                  <a:srgbClr val="FF0000"/>
                </a:solidFill>
              </a:rPr>
              <a:t>n&gt;m</a:t>
            </a:r>
            <a:r>
              <a:rPr lang="zh-CN" altLang="zh-CN" sz="2800" dirty="0"/>
              <a:t>：则至少有</a:t>
            </a:r>
            <a:r>
              <a:rPr lang="en-US" altLang="zh-CN" sz="2800" i="1" dirty="0"/>
              <a:t>n-m</a:t>
            </a:r>
            <a:r>
              <a:rPr lang="zh-CN" altLang="zh-CN" sz="2800" dirty="0"/>
              <a:t>个盘子会空着，去掉这</a:t>
            </a:r>
            <a:r>
              <a:rPr lang="en-US" altLang="zh-CN" sz="2800" i="1" dirty="0"/>
              <a:t>n-m</a:t>
            </a:r>
            <a:r>
              <a:rPr lang="zh-CN" altLang="zh-CN" sz="2800" dirty="0"/>
              <a:t>个盘子对放苹果方法数不会产生影响；即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,</a:t>
            </a:r>
            <a:r>
              <a:rPr lang="en-US" altLang="zh-CN" sz="2800" i="1" dirty="0"/>
              <a:t> n</a:t>
            </a:r>
            <a:r>
              <a:rPr lang="en-US" altLang="zh-CN" sz="2800" dirty="0"/>
              <a:t>)=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, </a:t>
            </a:r>
            <a:r>
              <a:rPr lang="en-US" altLang="zh-CN" sz="2800" i="1" dirty="0"/>
              <a:t>m</a:t>
            </a:r>
            <a:r>
              <a:rPr lang="en-US" altLang="zh-CN" sz="2800" dirty="0"/>
              <a:t>)</a:t>
            </a:r>
            <a:r>
              <a:rPr lang="zh-CN" altLang="zh-CN" sz="2800" dirty="0"/>
              <a:t>；</a:t>
            </a:r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en-US" altLang="zh-CN" sz="2800" i="1" dirty="0" err="1">
                <a:solidFill>
                  <a:srgbClr val="FF0000"/>
                </a:solidFill>
              </a:rPr>
              <a:t>n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 i="1" dirty="0" err="1">
                <a:solidFill>
                  <a:srgbClr val="FF0000"/>
                </a:solidFill>
              </a:rPr>
              <a:t>m</a:t>
            </a:r>
            <a:r>
              <a:rPr lang="zh-CN" altLang="zh-CN" sz="2800" dirty="0"/>
              <a:t>：不同的放法可以分成两类：</a:t>
            </a:r>
          </a:p>
          <a:p>
            <a:pPr lvl="2"/>
            <a:r>
              <a:rPr lang="zh-CN" altLang="zh-CN" sz="2400" dirty="0"/>
              <a:t>至少有一个盘子没有放苹果，即，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,</a:t>
            </a:r>
            <a:r>
              <a:rPr lang="en-US" altLang="zh-CN" sz="2400" i="1" dirty="0"/>
              <a:t> n</a:t>
            </a:r>
            <a:r>
              <a:rPr lang="en-US" altLang="zh-CN" sz="2400" dirty="0"/>
              <a:t>)=</a:t>
            </a:r>
            <a:r>
              <a:rPr lang="en-US" altLang="zh-CN" sz="2400" i="1" dirty="0"/>
              <a:t> f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,</a:t>
            </a:r>
            <a:r>
              <a:rPr lang="en-US" altLang="zh-CN" sz="2400" i="1" dirty="0"/>
              <a:t> n</a:t>
            </a:r>
            <a:r>
              <a:rPr lang="en-US" altLang="zh-CN" sz="2400" dirty="0"/>
              <a:t>-1)</a:t>
            </a:r>
            <a:r>
              <a:rPr lang="zh-CN" altLang="zh-CN" sz="2400" dirty="0"/>
              <a:t>；</a:t>
            </a:r>
          </a:p>
          <a:p>
            <a:pPr lvl="2"/>
            <a:r>
              <a:rPr lang="zh-CN" altLang="zh-CN" sz="2400" dirty="0"/>
              <a:t>所有盘子里都有苹果，如果从每个盘子里拿走一个苹果，不会影响分法的数目，即，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,</a:t>
            </a:r>
            <a:r>
              <a:rPr lang="en-US" altLang="zh-CN" sz="2400" i="1" dirty="0"/>
              <a:t> n</a:t>
            </a:r>
            <a:r>
              <a:rPr lang="en-US" altLang="zh-CN" sz="2400" dirty="0"/>
              <a:t>)=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m-n</a:t>
            </a:r>
            <a:r>
              <a:rPr lang="en-US" altLang="zh-CN" sz="2400" dirty="0"/>
              <a:t>,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zh-CN" sz="2400" dirty="0"/>
              <a:t>；</a:t>
            </a:r>
          </a:p>
          <a:p>
            <a:pPr lvl="1"/>
            <a:r>
              <a:rPr lang="zh-CN" altLang="zh-CN" sz="2800" dirty="0"/>
              <a:t>所以，当</a:t>
            </a:r>
            <a:r>
              <a:rPr lang="en-US" altLang="zh-CN" sz="2800" i="1" dirty="0" err="1"/>
              <a:t>n</a:t>
            </a:r>
            <a:r>
              <a:rPr lang="en-US" altLang="zh-CN" sz="2800" i="1" dirty="0" err="1">
                <a:sym typeface="Symbol" panose="05050102010706020507" pitchFamily="18" charset="2"/>
              </a:rPr>
              <a:t></a:t>
            </a:r>
            <a:r>
              <a:rPr lang="en-US" altLang="zh-CN" sz="2800" i="1" dirty="0" err="1"/>
              <a:t>m</a:t>
            </a:r>
            <a:r>
              <a:rPr lang="zh-CN" altLang="zh-CN" sz="2800" dirty="0"/>
              <a:t>时，根据</a:t>
            </a:r>
            <a:r>
              <a:rPr lang="zh-CN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加法原理</a:t>
            </a:r>
            <a:r>
              <a:rPr lang="zh-CN" altLang="zh-CN" sz="2800" dirty="0"/>
              <a:t>，放苹果的分法数目等于上述两者的和，即，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,</a:t>
            </a:r>
            <a:r>
              <a:rPr lang="en-US" altLang="zh-CN" sz="2800" i="1" dirty="0"/>
              <a:t> n</a:t>
            </a:r>
            <a:r>
              <a:rPr lang="en-US" altLang="zh-CN" sz="2800" dirty="0"/>
              <a:t>)=</a:t>
            </a:r>
            <a:r>
              <a:rPr lang="en-US" altLang="zh-CN" sz="2800" i="1" dirty="0"/>
              <a:t> f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,</a:t>
            </a:r>
            <a:r>
              <a:rPr lang="en-US" altLang="zh-CN" sz="2800" i="1" dirty="0"/>
              <a:t> n</a:t>
            </a:r>
            <a:r>
              <a:rPr lang="en-US" altLang="zh-CN" sz="2800" dirty="0"/>
              <a:t>-1)+</a:t>
            </a:r>
            <a:r>
              <a:rPr lang="en-US" altLang="zh-CN" sz="2800" i="1" dirty="0"/>
              <a:t> f</a:t>
            </a:r>
            <a:r>
              <a:rPr lang="en-US" altLang="zh-CN" sz="2800" dirty="0"/>
              <a:t>(</a:t>
            </a:r>
            <a:r>
              <a:rPr lang="en-US" altLang="zh-CN" sz="2800" i="1" dirty="0"/>
              <a:t>m-n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2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561523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对</a:t>
            </a:r>
            <a:r>
              <a:rPr lang="en-US" altLang="zh-CN" sz="3200" i="1" dirty="0"/>
              <a:t>f</a:t>
            </a:r>
            <a:r>
              <a:rPr lang="en-US" altLang="zh-CN" sz="3200" dirty="0"/>
              <a:t>(</a:t>
            </a:r>
            <a:r>
              <a:rPr lang="en-US" altLang="zh-CN" sz="3200" i="1" dirty="0"/>
              <a:t>m</a:t>
            </a:r>
            <a:r>
              <a:rPr lang="en-US" altLang="zh-CN" sz="3200" dirty="0"/>
              <a:t>,</a:t>
            </a:r>
            <a:r>
              <a:rPr lang="en-US" altLang="zh-CN" sz="3200" i="1" dirty="0"/>
              <a:t> n</a:t>
            </a:r>
            <a:r>
              <a:rPr lang="en-US" altLang="zh-CN" sz="3200" dirty="0"/>
              <a:t>)</a:t>
            </a:r>
            <a:r>
              <a:rPr lang="zh-CN" altLang="zh-CN" sz="3200" dirty="0"/>
              <a:t>的</a:t>
            </a:r>
            <a:r>
              <a:rPr lang="zh-CN" altLang="zh-C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递归边界</a:t>
            </a:r>
            <a:r>
              <a:rPr lang="zh-CN" altLang="zh-CN" sz="3200" dirty="0"/>
              <a:t>分析如下：</a:t>
            </a:r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i="1" dirty="0"/>
              <a:t>n==</a:t>
            </a:r>
            <a:r>
              <a:rPr lang="en-US" altLang="zh-CN" sz="2800" dirty="0"/>
              <a:t>1</a:t>
            </a:r>
            <a:r>
              <a:rPr lang="zh-CN" altLang="zh-CN" sz="2800" dirty="0"/>
              <a:t>时，所有苹果就都必须放在一个盘子里，所以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,</a:t>
            </a:r>
            <a:r>
              <a:rPr lang="en-US" altLang="zh-CN" sz="2800" i="1" dirty="0"/>
              <a:t> n</a:t>
            </a:r>
            <a:r>
              <a:rPr lang="en-US" altLang="zh-CN" sz="2800" dirty="0"/>
              <a:t>)</a:t>
            </a:r>
            <a:r>
              <a:rPr lang="zh-CN" altLang="zh-CN" sz="2800" dirty="0"/>
              <a:t>返回１；</a:t>
            </a:r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）当</a:t>
            </a:r>
            <a:r>
              <a:rPr lang="en-US" altLang="zh-CN" sz="2800" i="1" dirty="0"/>
              <a:t>m==</a:t>
            </a:r>
            <a:r>
              <a:rPr lang="en-US" altLang="zh-CN" sz="2800" dirty="0"/>
              <a:t>0</a:t>
            </a:r>
            <a:r>
              <a:rPr lang="zh-CN" altLang="zh-CN" sz="2800" dirty="0"/>
              <a:t>时，没有苹果可放，定义为１种放法，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,</a:t>
            </a:r>
            <a:r>
              <a:rPr lang="en-US" altLang="zh-CN" sz="2800" i="1" dirty="0"/>
              <a:t> n</a:t>
            </a:r>
            <a:r>
              <a:rPr lang="en-US" altLang="zh-CN" sz="2800" dirty="0"/>
              <a:t>)</a:t>
            </a:r>
            <a:r>
              <a:rPr lang="zh-CN" altLang="zh-CN" sz="2800" dirty="0"/>
              <a:t>返回１；</a:t>
            </a:r>
          </a:p>
          <a:p>
            <a:r>
              <a:rPr lang="zh-CN" altLang="zh-CN" sz="3200" dirty="0"/>
              <a:t>递归过程，或者是</a:t>
            </a:r>
            <a:r>
              <a:rPr lang="en-US" altLang="zh-CN" sz="3200" i="1" dirty="0"/>
              <a:t>n</a:t>
            </a:r>
            <a:r>
              <a:rPr lang="zh-CN" altLang="zh-CN" sz="3200" dirty="0"/>
              <a:t>减少，向递归边界逼近，最终到达递归边界</a:t>
            </a:r>
            <a:r>
              <a:rPr lang="en-US" altLang="zh-CN" sz="3200" i="1" dirty="0"/>
              <a:t>n==</a:t>
            </a:r>
            <a:r>
              <a:rPr lang="en-US" altLang="zh-CN" sz="3200" dirty="0"/>
              <a:t>1</a:t>
            </a:r>
            <a:r>
              <a:rPr lang="zh-CN" altLang="zh-CN" sz="3200" dirty="0"/>
              <a:t>；或者是</a:t>
            </a:r>
            <a:r>
              <a:rPr lang="en-US" altLang="zh-CN" sz="3200" i="1" dirty="0"/>
              <a:t>m</a:t>
            </a:r>
            <a:r>
              <a:rPr lang="zh-CN" altLang="zh-CN" sz="3200" dirty="0"/>
              <a:t>减少，当</a:t>
            </a:r>
            <a:r>
              <a:rPr lang="en-US" altLang="zh-CN" sz="3200" i="1" dirty="0"/>
              <a:t>n&gt;m</a:t>
            </a:r>
            <a:r>
              <a:rPr lang="zh-CN" altLang="zh-CN" sz="3200" dirty="0"/>
              <a:t>时，</a:t>
            </a:r>
            <a:r>
              <a:rPr lang="en-US" altLang="zh-CN" sz="3200" i="1" dirty="0"/>
              <a:t>f</a:t>
            </a:r>
            <a:r>
              <a:rPr lang="en-US" altLang="zh-CN" sz="3200" dirty="0"/>
              <a:t>(</a:t>
            </a:r>
            <a:r>
              <a:rPr lang="en-US" altLang="zh-CN" sz="3200" i="1" dirty="0"/>
              <a:t>m</a:t>
            </a:r>
            <a:r>
              <a:rPr lang="en-US" altLang="zh-CN" sz="3200" dirty="0"/>
              <a:t>,</a:t>
            </a:r>
            <a:r>
              <a:rPr lang="en-US" altLang="zh-CN" sz="3200" i="1" dirty="0"/>
              <a:t> n</a:t>
            </a:r>
            <a:r>
              <a:rPr lang="en-US" altLang="zh-CN" sz="3200" dirty="0"/>
              <a:t>)</a:t>
            </a:r>
            <a:r>
              <a:rPr lang="zh-CN" altLang="zh-CN" sz="3200" dirty="0"/>
              <a:t>返回</a:t>
            </a:r>
            <a:r>
              <a:rPr lang="en-US" altLang="zh-CN" sz="3200" i="1" dirty="0"/>
              <a:t>f</a:t>
            </a:r>
            <a:r>
              <a:rPr lang="en-US" altLang="zh-CN" sz="3200" dirty="0"/>
              <a:t>(</a:t>
            </a:r>
            <a:r>
              <a:rPr lang="en-US" altLang="zh-CN" sz="3200" i="1" dirty="0"/>
              <a:t>m</a:t>
            </a:r>
            <a:r>
              <a:rPr lang="en-US" altLang="zh-CN" sz="3200" dirty="0"/>
              <a:t>, </a:t>
            </a:r>
            <a:r>
              <a:rPr lang="en-US" altLang="zh-CN" sz="3200" i="1" dirty="0"/>
              <a:t>m</a:t>
            </a:r>
            <a:r>
              <a:rPr lang="en-US" altLang="zh-CN" sz="3200" dirty="0"/>
              <a:t>)</a:t>
            </a:r>
            <a:r>
              <a:rPr lang="zh-CN" altLang="zh-CN" sz="3200" dirty="0"/>
              <a:t>，最终到达递归边界</a:t>
            </a:r>
            <a:r>
              <a:rPr lang="en-US" altLang="zh-CN" sz="3200" i="1" dirty="0"/>
              <a:t>m==</a:t>
            </a:r>
            <a:r>
              <a:rPr lang="en-US" altLang="zh-CN" sz="3200" dirty="0"/>
              <a:t>0</a:t>
            </a:r>
            <a:r>
              <a:rPr lang="zh-CN" altLang="zh-CN" sz="3200" dirty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2887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4.1.1.1 Calendar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b="1" dirty="0"/>
              <a:t>试题来源：</a:t>
            </a:r>
            <a:r>
              <a:rPr lang="en-US" altLang="zh-CN" b="1" dirty="0"/>
              <a:t>ACM Shanghai 2004 Preliminary</a:t>
            </a:r>
            <a:endParaRPr lang="zh-CN" altLang="zh-CN" dirty="0"/>
          </a:p>
          <a:p>
            <a:r>
              <a:rPr lang="zh-CN" altLang="zh-CN" b="1" dirty="0"/>
              <a:t>在线测试地址：</a:t>
            </a:r>
            <a:r>
              <a:rPr lang="en-US" altLang="zh-CN" b="1" dirty="0" err="1"/>
              <a:t>POJ</a:t>
            </a:r>
            <a:r>
              <a:rPr lang="en-US" altLang="zh-CN" b="1" dirty="0"/>
              <a:t> 2080</a:t>
            </a:r>
            <a:r>
              <a:rPr lang="zh-CN" altLang="zh-CN" b="1" dirty="0"/>
              <a:t>，</a:t>
            </a:r>
            <a:r>
              <a:rPr lang="en-US" altLang="zh-CN" b="1" dirty="0" err="1"/>
              <a:t>ZOJ</a:t>
            </a:r>
            <a:r>
              <a:rPr lang="en-US" altLang="zh-CN" b="1" dirty="0"/>
              <a:t> 2420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341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dirty="0"/>
              <a:t>日历是用于表述时间的系统，从小时到分钟，从月到日，最后从年份到世纪。术语小时、日、月、年、世纪都是日历系统表述时间的单位。</a:t>
            </a:r>
          </a:p>
          <a:p>
            <a:r>
              <a:rPr lang="zh-CN" altLang="zh-CN" dirty="0"/>
              <a:t>按照目前国内使用的阳历，闰年被定义为能被</a:t>
            </a:r>
            <a:r>
              <a:rPr lang="en-US" altLang="zh-CN" dirty="0"/>
              <a:t>4</a:t>
            </a:r>
            <a:r>
              <a:rPr lang="zh-CN" altLang="zh-CN" dirty="0"/>
              <a:t>整除的年份，但是能被</a:t>
            </a:r>
            <a:r>
              <a:rPr lang="en-US" altLang="zh-CN" dirty="0"/>
              <a:t>100</a:t>
            </a:r>
            <a:r>
              <a:rPr lang="zh-CN" altLang="zh-CN" dirty="0"/>
              <a:t>整除而不能被</a:t>
            </a:r>
            <a:r>
              <a:rPr lang="en-US" altLang="zh-CN" dirty="0"/>
              <a:t>400</a:t>
            </a:r>
            <a:r>
              <a:rPr lang="zh-CN" altLang="zh-CN" dirty="0"/>
              <a:t>整除的年是例外，它们不是闰年。例如：</a:t>
            </a:r>
            <a:r>
              <a:rPr lang="en-US" altLang="zh-CN" dirty="0"/>
              <a:t>1700, 1800, 1900 </a:t>
            </a:r>
            <a:r>
              <a:rPr lang="zh-CN" altLang="zh-CN" dirty="0"/>
              <a:t>和</a:t>
            </a:r>
            <a:r>
              <a:rPr lang="en-US" altLang="zh-CN" dirty="0"/>
              <a:t> 2100 </a:t>
            </a:r>
            <a:r>
              <a:rPr lang="zh-CN" altLang="zh-CN" dirty="0"/>
              <a:t>不是闰年，而</a:t>
            </a:r>
            <a:r>
              <a:rPr lang="en-US" altLang="zh-CN" dirty="0"/>
              <a:t> 1600, 2000 </a:t>
            </a:r>
            <a:r>
              <a:rPr lang="zh-CN" altLang="zh-CN" dirty="0"/>
              <a:t>和</a:t>
            </a:r>
            <a:r>
              <a:rPr lang="en-US" altLang="zh-CN" dirty="0"/>
              <a:t> 2400</a:t>
            </a:r>
            <a:r>
              <a:rPr lang="zh-CN" altLang="zh-CN" dirty="0"/>
              <a:t>是闰年。 给定公元</a:t>
            </a:r>
            <a:r>
              <a:rPr lang="en-US" altLang="zh-CN" dirty="0"/>
              <a:t>2000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日后的天数，请您计算这一天是哪年哪月哪日星期几。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97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b="1" dirty="0"/>
              <a:t>输入</a:t>
            </a:r>
            <a:endParaRPr lang="zh-CN" altLang="zh-CN" dirty="0"/>
          </a:p>
          <a:p>
            <a:pPr latinLnBrk="1"/>
            <a:r>
              <a:rPr lang="zh-CN" altLang="zh-CN" dirty="0"/>
              <a:t>输入包含若干行，每行包含一个正整数，表示</a:t>
            </a:r>
            <a:r>
              <a:rPr lang="en-US" altLang="zh-CN" dirty="0"/>
              <a:t>2000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日后的天数。输入最后一行是</a:t>
            </a:r>
            <a:r>
              <a:rPr lang="en-US" altLang="zh-CN" dirty="0"/>
              <a:t>−1, </a:t>
            </a:r>
            <a:r>
              <a:rPr lang="zh-CN" altLang="zh-CN" dirty="0"/>
              <a:t>程序不必处理。可以假设输出的年份不会超过</a:t>
            </a:r>
            <a:r>
              <a:rPr lang="en-US" altLang="zh-CN" dirty="0"/>
              <a:t>9999</a:t>
            </a:r>
            <a:r>
              <a:rPr lang="zh-CN" altLang="zh-CN" dirty="0"/>
              <a:t>。</a:t>
            </a:r>
          </a:p>
          <a:p>
            <a:pPr latinLnBrk="1"/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对每个测试用例，输出一行，该行给出对应的日期和星期几。格式为“</a:t>
            </a:r>
            <a:r>
              <a:rPr lang="en-US" altLang="zh-CN" dirty="0" err="1"/>
              <a:t>YYYY</a:t>
            </a:r>
            <a:r>
              <a:rPr lang="en-US" altLang="zh-CN" dirty="0"/>
              <a:t>-MM-DD </a:t>
            </a:r>
            <a:r>
              <a:rPr lang="en-US" altLang="zh-CN" dirty="0" err="1"/>
              <a:t>DayOfWeek</a:t>
            </a:r>
            <a:r>
              <a:rPr lang="zh-CN" altLang="zh-CN" dirty="0"/>
              <a:t>”</a:t>
            </a:r>
            <a:r>
              <a:rPr lang="en-US" altLang="zh-CN" dirty="0"/>
              <a:t>, </a:t>
            </a:r>
            <a:r>
              <a:rPr lang="zh-CN" altLang="zh-CN" dirty="0"/>
              <a:t>其中 “</a:t>
            </a:r>
            <a:r>
              <a:rPr lang="en-US" altLang="zh-CN" dirty="0" err="1"/>
              <a:t>DayOfWeek</a:t>
            </a:r>
            <a:r>
              <a:rPr lang="zh-CN" altLang="zh-CN" dirty="0"/>
              <a:t>”必须是下面中的一个：“</a:t>
            </a:r>
            <a:r>
              <a:rPr lang="en-US" altLang="zh-CN" dirty="0"/>
              <a:t>Sunday</a:t>
            </a:r>
            <a:r>
              <a:rPr lang="zh-CN" altLang="zh-CN" dirty="0"/>
              <a:t>”，“</a:t>
            </a:r>
            <a:r>
              <a:rPr lang="en-US" altLang="zh-CN" dirty="0"/>
              <a:t>Monday</a:t>
            </a:r>
            <a:r>
              <a:rPr lang="zh-CN" altLang="zh-CN" dirty="0"/>
              <a:t>”，“</a:t>
            </a:r>
            <a:r>
              <a:rPr lang="en-US" altLang="zh-CN" dirty="0"/>
              <a:t>Tuesday</a:t>
            </a:r>
            <a:r>
              <a:rPr lang="zh-CN" altLang="zh-CN" dirty="0"/>
              <a:t>”，“</a:t>
            </a:r>
            <a:r>
              <a:rPr lang="en-US" altLang="zh-CN" dirty="0"/>
              <a:t>Wednesday</a:t>
            </a:r>
            <a:r>
              <a:rPr lang="zh-CN" altLang="zh-CN" dirty="0"/>
              <a:t>”，“</a:t>
            </a:r>
            <a:r>
              <a:rPr lang="en-US" altLang="zh-CN" dirty="0"/>
              <a:t>Thursday</a:t>
            </a:r>
            <a:r>
              <a:rPr lang="zh-CN" altLang="zh-CN" dirty="0"/>
              <a:t>”，“</a:t>
            </a:r>
            <a:r>
              <a:rPr lang="en-US" altLang="zh-CN" dirty="0"/>
              <a:t>Friday</a:t>
            </a:r>
            <a:r>
              <a:rPr lang="zh-CN" altLang="zh-CN" dirty="0"/>
              <a:t>”或“</a:t>
            </a:r>
            <a:r>
              <a:rPr lang="en-US" altLang="zh-CN" dirty="0"/>
              <a:t>Saturday</a:t>
            </a:r>
            <a:r>
              <a:rPr lang="zh-CN" altLang="zh-CN" dirty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073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sz="3600" dirty="0"/>
              <a:t>首先设计两个函数：</a:t>
            </a:r>
          </a:p>
          <a:p>
            <a:pPr lvl="1"/>
            <a:r>
              <a:rPr lang="en-US" altLang="zh-CN" sz="2800" i="1" dirty="0" err="1"/>
              <a:t>days_of_year</a:t>
            </a:r>
            <a:r>
              <a:rPr lang="en-US" altLang="zh-CN" sz="2800" dirty="0"/>
              <a:t>(</a:t>
            </a:r>
            <a:r>
              <a:rPr lang="en-US" altLang="zh-CN" sz="2800" i="1" dirty="0"/>
              <a:t>year</a:t>
            </a:r>
            <a:r>
              <a:rPr lang="en-US" altLang="zh-CN" sz="2800" dirty="0"/>
              <a:t>)</a:t>
            </a:r>
            <a:r>
              <a:rPr lang="zh-CN" altLang="zh-CN" sz="2800" dirty="0"/>
              <a:t>：计算</a:t>
            </a:r>
            <a:r>
              <a:rPr lang="en-US" altLang="zh-CN" sz="2800" i="1" dirty="0"/>
              <a:t>year</a:t>
            </a:r>
            <a:r>
              <a:rPr lang="zh-CN" altLang="zh-CN" sz="2800" dirty="0"/>
              <a:t>年的天数。若</a:t>
            </a:r>
            <a:r>
              <a:rPr lang="en-US" altLang="zh-CN" sz="2800" i="1" dirty="0"/>
              <a:t>year</a:t>
            </a:r>
            <a:r>
              <a:rPr lang="zh-CN" altLang="zh-CN" sz="2800" dirty="0"/>
              <a:t>能被</a:t>
            </a:r>
            <a:r>
              <a:rPr lang="en-US" altLang="zh-CN" sz="2800" dirty="0"/>
              <a:t>4</a:t>
            </a:r>
            <a:r>
              <a:rPr lang="zh-CN" altLang="zh-CN" sz="2800" dirty="0"/>
              <a:t>整除、但不能被</a:t>
            </a:r>
            <a:r>
              <a:rPr lang="en-US" altLang="zh-CN" sz="2800" dirty="0"/>
              <a:t>100</a:t>
            </a:r>
            <a:r>
              <a:rPr lang="zh-CN" altLang="zh-CN" sz="2800" dirty="0"/>
              <a:t>整除，或者</a:t>
            </a:r>
            <a:r>
              <a:rPr lang="en-US" altLang="zh-CN" sz="2800" i="1" dirty="0"/>
              <a:t>year</a:t>
            </a:r>
            <a:r>
              <a:rPr lang="zh-CN" altLang="zh-CN" sz="2800" dirty="0"/>
              <a:t>能被</a:t>
            </a:r>
            <a:r>
              <a:rPr lang="en-US" altLang="zh-CN" sz="2800" dirty="0"/>
              <a:t>400</a:t>
            </a:r>
            <a:r>
              <a:rPr lang="zh-CN" altLang="zh-CN" sz="2800" dirty="0"/>
              <a:t>整除，则</a:t>
            </a:r>
            <a:r>
              <a:rPr lang="en-US" altLang="zh-CN" sz="2800" i="1" dirty="0"/>
              <a:t>year</a:t>
            </a:r>
            <a:r>
              <a:rPr lang="zh-CN" altLang="zh-CN" sz="2800" dirty="0"/>
              <a:t>年是闰年，全年</a:t>
            </a:r>
            <a:r>
              <a:rPr lang="en-US" altLang="zh-CN" sz="2800" dirty="0"/>
              <a:t>366</a:t>
            </a:r>
            <a:r>
              <a:rPr lang="zh-CN" altLang="zh-CN" sz="2800" dirty="0"/>
              <a:t>天；否则</a:t>
            </a:r>
            <a:r>
              <a:rPr lang="en-US" altLang="zh-CN" sz="2800" i="1" dirty="0"/>
              <a:t>year</a:t>
            </a:r>
            <a:r>
              <a:rPr lang="zh-CN" altLang="zh-CN" sz="2800" dirty="0"/>
              <a:t>年是平年，全年</a:t>
            </a:r>
            <a:r>
              <a:rPr lang="en-US" altLang="zh-CN" sz="2800" dirty="0"/>
              <a:t>365</a:t>
            </a:r>
            <a:r>
              <a:rPr lang="zh-CN" altLang="zh-CN" sz="2800" dirty="0"/>
              <a:t>天。</a:t>
            </a:r>
          </a:p>
          <a:p>
            <a:pPr lvl="1"/>
            <a:r>
              <a:rPr lang="en-US" altLang="zh-CN" sz="2800" i="1" dirty="0" err="1"/>
              <a:t>days_of_month</a:t>
            </a:r>
            <a:r>
              <a:rPr lang="en-US" altLang="zh-CN" sz="2800" dirty="0"/>
              <a:t>(</a:t>
            </a:r>
            <a:r>
              <a:rPr lang="en-US" altLang="zh-CN" sz="2800" i="1" dirty="0"/>
              <a:t>month</a:t>
            </a:r>
            <a:r>
              <a:rPr lang="en-US" altLang="zh-CN" sz="2800" dirty="0"/>
              <a:t>, </a:t>
            </a:r>
            <a:r>
              <a:rPr lang="en-US" altLang="zh-CN" sz="2800" i="1" dirty="0"/>
              <a:t>year</a:t>
            </a:r>
            <a:r>
              <a:rPr lang="en-US" altLang="zh-CN" sz="2800" dirty="0"/>
              <a:t>)</a:t>
            </a:r>
            <a:r>
              <a:rPr lang="zh-CN" altLang="zh-CN" sz="2800" dirty="0"/>
              <a:t>：计算</a:t>
            </a:r>
            <a:r>
              <a:rPr lang="en-US" altLang="zh-CN" sz="2800" i="1" dirty="0"/>
              <a:t>year</a:t>
            </a:r>
            <a:r>
              <a:rPr lang="zh-CN" altLang="zh-CN" sz="2800" dirty="0"/>
              <a:t>年</a:t>
            </a:r>
            <a:r>
              <a:rPr lang="en-US" altLang="zh-CN" sz="2800" i="1" dirty="0"/>
              <a:t>month</a:t>
            </a:r>
            <a:r>
              <a:rPr lang="zh-CN" altLang="zh-CN" sz="2800" dirty="0"/>
              <a:t>月的天数。在</a:t>
            </a:r>
            <a:r>
              <a:rPr lang="en-US" altLang="zh-CN" sz="2800" i="1" dirty="0"/>
              <a:t>month==</a:t>
            </a:r>
            <a:r>
              <a:rPr lang="en-US" altLang="zh-CN" sz="2800" dirty="0"/>
              <a:t>2</a:t>
            </a:r>
            <a:r>
              <a:rPr lang="zh-CN" altLang="zh-CN" sz="2800" dirty="0"/>
              <a:t>的情况下，若</a:t>
            </a:r>
            <a:r>
              <a:rPr lang="en-US" altLang="zh-CN" sz="2800" i="1" dirty="0"/>
              <a:t>year</a:t>
            </a:r>
            <a:r>
              <a:rPr lang="zh-CN" altLang="zh-CN" sz="2800" dirty="0"/>
              <a:t>年是闰年，则该月天数为</a:t>
            </a:r>
            <a:r>
              <a:rPr lang="en-US" altLang="zh-CN" sz="2800" dirty="0"/>
              <a:t>29</a:t>
            </a:r>
            <a:r>
              <a:rPr lang="zh-CN" altLang="zh-CN" sz="2800" dirty="0"/>
              <a:t>天，否则，</a:t>
            </a:r>
            <a:r>
              <a:rPr lang="en-US" altLang="zh-CN" sz="2800" i="1" dirty="0"/>
              <a:t>year</a:t>
            </a:r>
            <a:r>
              <a:rPr lang="zh-CN" altLang="zh-CN" sz="2800" dirty="0"/>
              <a:t>年是平年，该月天数为</a:t>
            </a:r>
            <a:r>
              <a:rPr lang="en-US" altLang="zh-CN" sz="2800" dirty="0"/>
              <a:t>28</a:t>
            </a:r>
            <a:r>
              <a:rPr lang="zh-CN" altLang="zh-CN" sz="2800" dirty="0"/>
              <a:t>天；在</a:t>
            </a:r>
            <a:r>
              <a:rPr lang="en-US" altLang="zh-CN" sz="2800" i="1" dirty="0"/>
              <a:t>month==</a:t>
            </a:r>
            <a:r>
              <a:rPr lang="en-US" altLang="zh-CN" sz="2800" dirty="0"/>
              <a:t>1</a:t>
            </a:r>
            <a:r>
              <a:rPr lang="zh-CN" altLang="zh-CN" sz="2800" dirty="0"/>
              <a:t>，</a:t>
            </a:r>
            <a:r>
              <a:rPr lang="en-US" altLang="zh-CN" sz="2800" dirty="0"/>
              <a:t>3</a:t>
            </a:r>
            <a:r>
              <a:rPr lang="zh-CN" altLang="zh-CN" sz="2800" dirty="0"/>
              <a:t>，</a:t>
            </a:r>
            <a:r>
              <a:rPr lang="en-US" altLang="zh-CN" sz="2800" dirty="0"/>
              <a:t>5</a:t>
            </a:r>
            <a:r>
              <a:rPr lang="zh-CN" altLang="zh-CN" sz="2800" dirty="0"/>
              <a:t>，</a:t>
            </a:r>
            <a:r>
              <a:rPr lang="en-US" altLang="zh-CN" sz="2800" dirty="0"/>
              <a:t>7</a:t>
            </a:r>
            <a:r>
              <a:rPr lang="zh-CN" altLang="zh-CN" sz="2800" dirty="0"/>
              <a:t>，</a:t>
            </a:r>
            <a:r>
              <a:rPr lang="en-US" altLang="zh-CN" sz="2800" dirty="0"/>
              <a:t>8</a:t>
            </a:r>
            <a:r>
              <a:rPr lang="zh-CN" altLang="zh-CN" sz="2800" dirty="0"/>
              <a:t>，</a:t>
            </a:r>
            <a:r>
              <a:rPr lang="en-US" altLang="zh-CN" sz="2800" dirty="0"/>
              <a:t>10</a:t>
            </a:r>
            <a:r>
              <a:rPr lang="zh-CN" altLang="zh-CN" sz="2800" dirty="0"/>
              <a:t>，</a:t>
            </a:r>
            <a:r>
              <a:rPr lang="en-US" altLang="zh-CN" sz="2800" dirty="0"/>
              <a:t>12</a:t>
            </a:r>
            <a:r>
              <a:rPr lang="zh-CN" altLang="zh-CN" sz="2800" dirty="0"/>
              <a:t>的情况下，该月天数为</a:t>
            </a:r>
            <a:r>
              <a:rPr lang="en-US" altLang="zh-CN" sz="2800" dirty="0"/>
              <a:t>31</a:t>
            </a:r>
            <a:r>
              <a:rPr lang="zh-CN" altLang="zh-CN" sz="2800" dirty="0"/>
              <a:t>天；在</a:t>
            </a:r>
            <a:r>
              <a:rPr lang="en-US" altLang="zh-CN" sz="2800" i="1" dirty="0"/>
              <a:t>month==</a:t>
            </a:r>
            <a:r>
              <a:rPr lang="en-US" altLang="zh-CN" sz="2800" dirty="0"/>
              <a:t>4</a:t>
            </a:r>
            <a:r>
              <a:rPr lang="zh-CN" altLang="zh-CN" sz="2800" dirty="0"/>
              <a:t>，</a:t>
            </a:r>
            <a:r>
              <a:rPr lang="en-US" altLang="zh-CN" sz="2800" dirty="0"/>
              <a:t>6</a:t>
            </a:r>
            <a:r>
              <a:rPr lang="zh-CN" altLang="zh-CN" sz="2800" dirty="0"/>
              <a:t>，</a:t>
            </a:r>
            <a:r>
              <a:rPr lang="en-US" altLang="zh-CN" sz="2800" dirty="0"/>
              <a:t>9</a:t>
            </a:r>
            <a:r>
              <a:rPr lang="zh-CN" altLang="zh-CN" sz="2800" dirty="0"/>
              <a:t>，</a:t>
            </a:r>
            <a:r>
              <a:rPr lang="en-US" altLang="zh-CN" sz="2800" dirty="0"/>
              <a:t>11</a:t>
            </a:r>
            <a:r>
              <a:rPr lang="zh-CN" altLang="zh-CN" sz="2800" dirty="0"/>
              <a:t>的情况下，该月天数为</a:t>
            </a:r>
            <a:r>
              <a:rPr lang="en-US" altLang="zh-CN" sz="2800" dirty="0"/>
              <a:t>30</a:t>
            </a:r>
            <a:r>
              <a:rPr lang="zh-CN" altLang="zh-CN" sz="2800" dirty="0"/>
              <a:t>天。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0766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5349239"/>
          </a:xfrm>
        </p:spPr>
        <p:txBody>
          <a:bodyPr>
            <a:normAutofit lnSpcReduction="10000"/>
          </a:bodyPr>
          <a:lstStyle/>
          <a:p>
            <a:pPr latinLnBrk="1"/>
            <a:r>
              <a:rPr lang="zh-CN" altLang="zh-CN" dirty="0"/>
              <a:t>我们以</a:t>
            </a:r>
            <a:r>
              <a:rPr lang="en-US" altLang="zh-CN" dirty="0"/>
              <a:t>2000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日（星期六）为基准，按照如下方法计算</a:t>
            </a:r>
            <a:r>
              <a:rPr lang="en-US" altLang="zh-CN" i="1" dirty="0"/>
              <a:t>n</a:t>
            </a:r>
            <a:r>
              <a:rPr lang="zh-CN" altLang="zh-CN" dirty="0"/>
              <a:t>天后的年</a:t>
            </a:r>
            <a:r>
              <a:rPr lang="en-US" altLang="zh-CN" dirty="0"/>
              <a:t>-</a:t>
            </a:r>
            <a:r>
              <a:rPr lang="zh-CN" altLang="zh-CN" dirty="0"/>
              <a:t>月</a:t>
            </a:r>
            <a:r>
              <a:rPr lang="en-US" altLang="zh-CN" dirty="0"/>
              <a:t>-</a:t>
            </a:r>
            <a:r>
              <a:rPr lang="zh-CN" altLang="zh-CN" dirty="0"/>
              <a:t>日和星期的信息：</a:t>
            </a:r>
          </a:p>
          <a:p>
            <a:r>
              <a:rPr lang="zh-CN" altLang="zh-CN" dirty="0"/>
              <a:t>设</a:t>
            </a:r>
            <a:r>
              <a:rPr lang="en-US" altLang="zh-CN" i="1" dirty="0"/>
              <a:t>year</a:t>
            </a:r>
            <a:r>
              <a:rPr lang="zh-CN" altLang="zh-CN" dirty="0"/>
              <a:t>、</a:t>
            </a:r>
            <a:r>
              <a:rPr lang="en-US" altLang="zh-CN" i="1" dirty="0"/>
              <a:t>month</a:t>
            </a:r>
            <a:r>
              <a:rPr lang="zh-CN" altLang="zh-CN" dirty="0"/>
              <a:t>、</a:t>
            </a:r>
            <a:r>
              <a:rPr lang="en-US" altLang="zh-CN" i="1" dirty="0"/>
              <a:t>day</a:t>
            </a:r>
            <a:r>
              <a:rPr lang="zh-CN" altLang="zh-CN" dirty="0"/>
              <a:t>为表示年、月、日变量，</a:t>
            </a:r>
            <a:r>
              <a:rPr lang="en-US" altLang="zh-CN" i="1" dirty="0" err="1"/>
              <a:t>wstr</a:t>
            </a:r>
            <a:r>
              <a:rPr lang="zh-CN" altLang="zh-CN" dirty="0"/>
              <a:t>为星期几的字符串常量。初始时</a:t>
            </a:r>
            <a:r>
              <a:rPr lang="en-US" altLang="zh-CN" i="1" dirty="0"/>
              <a:t>year</a:t>
            </a:r>
            <a:r>
              <a:rPr lang="en-US" altLang="zh-CN" dirty="0"/>
              <a:t>=2000</a:t>
            </a:r>
            <a:r>
              <a:rPr lang="zh-CN" altLang="zh-CN" dirty="0"/>
              <a:t>，</a:t>
            </a:r>
            <a:r>
              <a:rPr lang="en-US" altLang="zh-CN" i="1" dirty="0"/>
              <a:t>month</a:t>
            </a:r>
            <a:r>
              <a:rPr lang="en-US" altLang="zh-CN" dirty="0"/>
              <a:t>=1</a:t>
            </a:r>
            <a:r>
              <a:rPr lang="zh-CN" altLang="zh-CN" dirty="0"/>
              <a:t>，</a:t>
            </a:r>
            <a:r>
              <a:rPr lang="en-US" altLang="zh-CN" i="1" dirty="0"/>
              <a:t>day</a:t>
            </a:r>
            <a:r>
              <a:rPr lang="en-US" altLang="zh-CN" dirty="0"/>
              <a:t>=1</a:t>
            </a:r>
            <a:r>
              <a:rPr lang="zh-CN" altLang="zh-CN" dirty="0"/>
              <a:t>。设</a:t>
            </a:r>
            <a:r>
              <a:rPr lang="en-US" altLang="zh-CN" i="1" dirty="0"/>
              <a:t>n</a:t>
            </a:r>
            <a:r>
              <a:rPr lang="zh-CN" altLang="zh-CN" dirty="0"/>
              <a:t>是</a:t>
            </a:r>
            <a:r>
              <a:rPr lang="en-US" altLang="zh-CN" dirty="0"/>
              <a:t>2000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日后的天数。</a:t>
            </a:r>
          </a:p>
          <a:p>
            <a:pPr lvl="1"/>
            <a:r>
              <a:rPr lang="zh-CN" altLang="zh-CN" dirty="0"/>
              <a:t>首先计算星期几：以</a:t>
            </a:r>
            <a:r>
              <a:rPr lang="en-US" altLang="zh-CN" dirty="0"/>
              <a:t>2000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日的星期六为每周周期的开始，即</a:t>
            </a:r>
            <a:r>
              <a:rPr lang="en-US" altLang="zh-CN" i="1" dirty="0" err="1"/>
              <a:t>wstr</a:t>
            </a:r>
            <a:r>
              <a:rPr lang="en-US" altLang="zh-CN" dirty="0"/>
              <a:t>[0</a:t>
            </a:r>
            <a:r>
              <a:rPr lang="zh-CN" altLang="zh-CN" dirty="0"/>
              <a:t>‥</a:t>
            </a:r>
            <a:r>
              <a:rPr lang="en-US" altLang="zh-CN" dirty="0"/>
              <a:t>6]={"Saturday", "Sunday", "Monday", "Tuesday", "Wednesday", "Thursday", "Friday"}</a:t>
            </a:r>
            <a:r>
              <a:rPr lang="zh-CN" altLang="zh-CN" dirty="0"/>
              <a:t>。显然</a:t>
            </a:r>
            <a:r>
              <a:rPr lang="en-US" altLang="zh-CN" i="1" dirty="0" err="1"/>
              <a:t>wstr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 % 7]</a:t>
            </a:r>
            <a:r>
              <a:rPr lang="zh-CN" altLang="zh-CN" dirty="0"/>
              <a:t>即为</a:t>
            </a:r>
            <a:r>
              <a:rPr lang="en-US" altLang="zh-CN" dirty="0"/>
              <a:t>2000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日的</a:t>
            </a:r>
            <a:r>
              <a:rPr lang="en-US" altLang="zh-CN" i="1" dirty="0"/>
              <a:t>n</a:t>
            </a:r>
            <a:r>
              <a:rPr lang="zh-CN" altLang="zh-CN" dirty="0"/>
              <a:t>天后的星期几信息。</a:t>
            </a:r>
          </a:p>
          <a:p>
            <a:pPr lvl="1" latinLnBrk="1"/>
            <a:r>
              <a:rPr lang="zh-CN" altLang="zh-CN" dirty="0"/>
              <a:t>接下来计算</a:t>
            </a:r>
            <a:r>
              <a:rPr lang="en-US" altLang="zh-CN" i="1" dirty="0"/>
              <a:t>year</a:t>
            </a:r>
            <a:r>
              <a:rPr lang="zh-CN" altLang="zh-CN" dirty="0"/>
              <a:t>：在</a:t>
            </a:r>
            <a:r>
              <a:rPr lang="en-US" altLang="zh-CN" i="1" dirty="0"/>
              <a:t>n</a:t>
            </a:r>
            <a:r>
              <a:rPr lang="en-US" altLang="zh-CN" dirty="0"/>
              <a:t>&gt;0</a:t>
            </a:r>
            <a:r>
              <a:rPr lang="zh-CN" altLang="zh-CN" dirty="0"/>
              <a:t>的情况下，若</a:t>
            </a:r>
            <a:r>
              <a:rPr lang="en-US" altLang="zh-CN" i="1" dirty="0" err="1"/>
              <a:t>n≥days_of_year</a:t>
            </a:r>
            <a:r>
              <a:rPr lang="en-US" altLang="zh-CN" dirty="0"/>
              <a:t>(</a:t>
            </a:r>
            <a:r>
              <a:rPr lang="en-US" altLang="zh-CN" i="1" dirty="0"/>
              <a:t>year</a:t>
            </a:r>
            <a:r>
              <a:rPr lang="en-US" altLang="zh-CN" dirty="0"/>
              <a:t>)</a:t>
            </a:r>
            <a:r>
              <a:rPr lang="zh-CN" altLang="zh-CN" dirty="0"/>
              <a:t>，则</a:t>
            </a:r>
            <a:r>
              <a:rPr lang="en-US" altLang="zh-CN" i="1" dirty="0"/>
              <a:t>n-=</a:t>
            </a:r>
            <a:r>
              <a:rPr lang="en-US" altLang="zh-CN" i="1" dirty="0" err="1"/>
              <a:t>days_of_year</a:t>
            </a:r>
            <a:r>
              <a:rPr lang="en-US" altLang="zh-CN" dirty="0"/>
              <a:t>(</a:t>
            </a:r>
            <a:r>
              <a:rPr lang="en-US" altLang="zh-CN" i="1" dirty="0"/>
              <a:t>year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++</a:t>
            </a:r>
            <a:r>
              <a:rPr lang="en-US" altLang="zh-CN" i="1" dirty="0"/>
              <a:t>year</a:t>
            </a:r>
            <a:r>
              <a:rPr lang="zh-CN" altLang="zh-CN" dirty="0"/>
              <a:t>，直至</a:t>
            </a:r>
            <a:r>
              <a:rPr lang="en-US" altLang="zh-CN" i="1" dirty="0" err="1"/>
              <a:t>days_of_year</a:t>
            </a:r>
            <a:r>
              <a:rPr lang="en-US" altLang="zh-CN" dirty="0"/>
              <a:t>(</a:t>
            </a:r>
            <a:r>
              <a:rPr lang="en-US" altLang="zh-CN" i="1" dirty="0"/>
              <a:t>year</a:t>
            </a:r>
            <a:r>
              <a:rPr lang="en-US" altLang="zh-CN" dirty="0"/>
              <a:t>)</a:t>
            </a:r>
            <a:r>
              <a:rPr lang="zh-CN" altLang="zh-CN" dirty="0"/>
              <a:t>大于</a:t>
            </a:r>
            <a:r>
              <a:rPr lang="en-US" altLang="zh-CN" i="1" dirty="0"/>
              <a:t>n</a:t>
            </a:r>
            <a:r>
              <a:rPr lang="zh-CN" altLang="zh-CN" dirty="0"/>
              <a:t>为止，此时的</a:t>
            </a:r>
            <a:r>
              <a:rPr lang="en-US" altLang="zh-CN" i="1" dirty="0"/>
              <a:t>n</a:t>
            </a:r>
            <a:r>
              <a:rPr lang="zh-CN" altLang="zh-CN" dirty="0"/>
              <a:t>为</a:t>
            </a:r>
            <a:r>
              <a:rPr lang="en-US" altLang="zh-CN" i="1" dirty="0"/>
              <a:t>year</a:t>
            </a:r>
            <a:r>
              <a:rPr lang="zh-CN" altLang="zh-CN" dirty="0"/>
              <a:t>内的天数。</a:t>
            </a:r>
          </a:p>
          <a:p>
            <a:pPr lvl="1"/>
            <a:r>
              <a:rPr lang="zh-CN" altLang="zh-CN" dirty="0"/>
              <a:t>最后计算</a:t>
            </a:r>
            <a:r>
              <a:rPr lang="en-US" altLang="zh-CN" i="1" dirty="0"/>
              <a:t>month</a:t>
            </a:r>
            <a:r>
              <a:rPr lang="zh-CN" altLang="zh-CN" dirty="0"/>
              <a:t>和</a:t>
            </a:r>
            <a:r>
              <a:rPr lang="en-US" altLang="zh-CN" i="1" dirty="0"/>
              <a:t>day</a:t>
            </a:r>
            <a:r>
              <a:rPr lang="zh-CN" altLang="zh-CN" dirty="0"/>
              <a:t>：在</a:t>
            </a:r>
            <a:r>
              <a:rPr lang="en-US" altLang="zh-CN" i="1" dirty="0"/>
              <a:t>n</a:t>
            </a:r>
            <a:r>
              <a:rPr lang="en-US" altLang="zh-CN" dirty="0"/>
              <a:t>&gt;0</a:t>
            </a:r>
            <a:r>
              <a:rPr lang="zh-CN" altLang="zh-CN" dirty="0"/>
              <a:t>的情况下，若</a:t>
            </a:r>
            <a:r>
              <a:rPr lang="en-US" altLang="zh-CN" i="1" dirty="0" err="1"/>
              <a:t>n</a:t>
            </a:r>
            <a:r>
              <a:rPr lang="en-US" altLang="zh-CN" dirty="0" err="1"/>
              <a:t>≥</a:t>
            </a:r>
            <a:r>
              <a:rPr lang="en-US" altLang="zh-CN" i="1" dirty="0" err="1"/>
              <a:t>days_of_month</a:t>
            </a:r>
            <a:r>
              <a:rPr lang="en-US" altLang="zh-CN" dirty="0"/>
              <a:t>(</a:t>
            </a:r>
            <a:r>
              <a:rPr lang="en-US" altLang="zh-CN" i="1" dirty="0"/>
              <a:t>month</a:t>
            </a:r>
            <a:r>
              <a:rPr lang="en-US" altLang="zh-CN" dirty="0"/>
              <a:t>, </a:t>
            </a:r>
            <a:r>
              <a:rPr lang="en-US" altLang="zh-CN" i="1" dirty="0"/>
              <a:t>year</a:t>
            </a:r>
            <a:r>
              <a:rPr lang="en-US" altLang="zh-CN" dirty="0"/>
              <a:t>)</a:t>
            </a:r>
            <a:r>
              <a:rPr lang="zh-CN" altLang="zh-CN" dirty="0"/>
              <a:t>，则</a:t>
            </a:r>
            <a:r>
              <a:rPr lang="en-US" altLang="zh-CN" i="1" dirty="0"/>
              <a:t>n-= </a:t>
            </a:r>
            <a:r>
              <a:rPr lang="en-US" altLang="zh-CN" i="1" dirty="0" err="1"/>
              <a:t>days_of_month</a:t>
            </a:r>
            <a:r>
              <a:rPr lang="en-US" altLang="zh-CN" dirty="0"/>
              <a:t>(</a:t>
            </a:r>
            <a:r>
              <a:rPr lang="en-US" altLang="zh-CN" i="1" dirty="0"/>
              <a:t>month</a:t>
            </a:r>
            <a:r>
              <a:rPr lang="en-US" altLang="zh-CN" dirty="0"/>
              <a:t>, </a:t>
            </a:r>
            <a:r>
              <a:rPr lang="en-US" altLang="zh-CN" i="1" dirty="0"/>
              <a:t>year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++</a:t>
            </a:r>
            <a:r>
              <a:rPr lang="en-US" altLang="zh-CN" i="1" dirty="0"/>
              <a:t>month</a:t>
            </a:r>
            <a:r>
              <a:rPr lang="zh-CN" altLang="zh-CN" dirty="0"/>
              <a:t>，直至</a:t>
            </a:r>
            <a:r>
              <a:rPr lang="en-US" altLang="zh-CN" i="1" dirty="0"/>
              <a:t>year</a:t>
            </a:r>
            <a:r>
              <a:rPr lang="zh-CN" altLang="zh-CN" dirty="0"/>
              <a:t>年</a:t>
            </a:r>
            <a:r>
              <a:rPr lang="en-US" altLang="zh-CN" i="1" dirty="0"/>
              <a:t>month</a:t>
            </a:r>
            <a:r>
              <a:rPr lang="zh-CN" altLang="zh-CN" dirty="0"/>
              <a:t>月的天数大于</a:t>
            </a:r>
            <a:r>
              <a:rPr lang="en-US" altLang="zh-CN" i="1" dirty="0"/>
              <a:t>n</a:t>
            </a:r>
            <a:r>
              <a:rPr lang="zh-CN" altLang="zh-CN" dirty="0"/>
              <a:t>为止，此时的</a:t>
            </a:r>
            <a:r>
              <a:rPr lang="en-US" altLang="zh-CN" i="1" dirty="0"/>
              <a:t>n</a:t>
            </a:r>
            <a:r>
              <a:rPr lang="zh-CN" altLang="zh-CN" dirty="0"/>
              <a:t>为</a:t>
            </a:r>
            <a:r>
              <a:rPr lang="en-US" altLang="zh-CN" i="1" dirty="0"/>
              <a:t>year</a:t>
            </a:r>
            <a:r>
              <a:rPr lang="zh-CN" altLang="zh-CN" dirty="0"/>
              <a:t>年</a:t>
            </a:r>
            <a:r>
              <a:rPr lang="en-US" altLang="zh-CN" i="1" dirty="0"/>
              <a:t>month</a:t>
            </a:r>
            <a:r>
              <a:rPr lang="zh-CN" altLang="zh-CN" dirty="0"/>
              <a:t>月内的天数。显然</a:t>
            </a:r>
            <a:r>
              <a:rPr lang="en-US" altLang="zh-CN" i="1" dirty="0"/>
              <a:t>day=</a:t>
            </a:r>
            <a:r>
              <a:rPr lang="en-US" altLang="zh-CN" i="1" dirty="0" err="1"/>
              <a:t>n+day</a:t>
            </a:r>
            <a:r>
              <a:rPr lang="zh-CN" altLang="zh-CN" dirty="0"/>
              <a:t>，</a:t>
            </a:r>
            <a:r>
              <a:rPr lang="en-US" altLang="zh-CN" i="1" dirty="0"/>
              <a:t>n</a:t>
            </a:r>
            <a:r>
              <a:rPr lang="en-US" altLang="zh-CN" dirty="0"/>
              <a:t>=0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82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3.1 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结构化</a:t>
            </a:r>
            <a:r>
              <a:rPr lang="zh-CN" altLang="zh-CN" sz="3200" dirty="0" smtClean="0"/>
              <a:t>思想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自顶向下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逐步求精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功能分解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99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函数，英语是</a:t>
            </a:r>
            <a:r>
              <a:rPr lang="en-US" altLang="zh-CN" dirty="0"/>
              <a:t>“Function”</a:t>
            </a:r>
            <a:r>
              <a:rPr lang="zh-CN" altLang="zh-CN" dirty="0"/>
              <a:t>，还有一个含义：功能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个函数的本质是在程序设计中，按模块化的原则，实现某一项功能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程序</a:t>
            </a:r>
            <a:r>
              <a:rPr lang="zh-CN" altLang="zh-CN" dirty="0"/>
              <a:t>是由一个主函数和若干个函数构成，主函数调用其他函数，其他函数之间也可以互相调用，并且一个函数可以被其他函数调用多次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zh-CN" dirty="0">
                <a:solidFill>
                  <a:srgbClr val="FF0000"/>
                </a:solidFill>
              </a:rPr>
              <a:t>实验【</a:t>
            </a:r>
            <a:r>
              <a:rPr lang="zh-CN" altLang="zh-CN" b="1" dirty="0">
                <a:solidFill>
                  <a:srgbClr val="FF0000"/>
                </a:solidFill>
              </a:rPr>
              <a:t>3.1.1 </a:t>
            </a:r>
            <a:r>
              <a:rPr lang="en-US" altLang="zh-CN" b="1" dirty="0">
                <a:solidFill>
                  <a:srgbClr val="FF0000"/>
                </a:solidFill>
              </a:rPr>
              <a:t>Specialized Four-Digit Numbers</a:t>
            </a:r>
            <a:r>
              <a:rPr lang="zh-CN" altLang="zh-CN" dirty="0">
                <a:solidFill>
                  <a:srgbClr val="FF0000"/>
                </a:solidFill>
              </a:rPr>
              <a:t>】，【</a:t>
            </a:r>
            <a:r>
              <a:rPr lang="zh-CN" altLang="zh-CN" b="1" dirty="0">
                <a:solidFill>
                  <a:srgbClr val="FF0000"/>
                </a:solidFill>
              </a:rPr>
              <a:t>3.1.2 Pig-Latin</a:t>
            </a:r>
            <a:r>
              <a:rPr lang="zh-CN" altLang="zh-CN" dirty="0">
                <a:solidFill>
                  <a:srgbClr val="FF0000"/>
                </a:solidFill>
              </a:rPr>
              <a:t>】和【</a:t>
            </a:r>
            <a:r>
              <a:rPr lang="zh-CN" altLang="zh-CN" b="1" dirty="0">
                <a:solidFill>
                  <a:srgbClr val="FF0000"/>
                </a:solidFill>
              </a:rPr>
              <a:t>3.1.3 Tic Tac Toe</a:t>
            </a:r>
            <a:r>
              <a:rPr lang="zh-CN" altLang="zh-CN" dirty="0">
                <a:solidFill>
                  <a:srgbClr val="FF0000"/>
                </a:solidFill>
              </a:rPr>
              <a:t>】给出以函数实现特定</a:t>
            </a:r>
            <a:r>
              <a:rPr lang="zh-CN" altLang="zh-CN" dirty="0" smtClean="0">
                <a:solidFill>
                  <a:srgbClr val="FF0000"/>
                </a:solidFill>
              </a:rPr>
              <a:t>功能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5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 smtClean="0"/>
              <a:t>函数</a:t>
            </a:r>
            <a:r>
              <a:rPr lang="zh-CN" altLang="zh-CN" sz="3600" dirty="0"/>
              <a:t>定义的形式为</a:t>
            </a:r>
            <a:r>
              <a:rPr lang="zh-CN" altLang="zh-CN" sz="3600" dirty="0" smtClean="0"/>
              <a:t>：</a:t>
            </a:r>
            <a:endParaRPr lang="en-US" altLang="zh-CN" sz="3600" dirty="0" smtClean="0"/>
          </a:p>
          <a:p>
            <a:pPr lvl="1"/>
            <a:r>
              <a:rPr lang="en-US" altLang="zh-CN" sz="2800" dirty="0" smtClean="0"/>
              <a:t>“</a:t>
            </a:r>
            <a:r>
              <a:rPr lang="zh-CN" altLang="zh-CN" sz="2800" dirty="0"/>
              <a:t>返回类型 函数名</a:t>
            </a:r>
            <a:r>
              <a:rPr lang="en-US" altLang="zh-CN" sz="2800" dirty="0"/>
              <a:t>(</a:t>
            </a:r>
            <a:r>
              <a:rPr lang="zh-CN" altLang="zh-CN" sz="2800" dirty="0"/>
              <a:t>形参列表</a:t>
            </a:r>
            <a:r>
              <a:rPr lang="en-US" altLang="zh-CN" sz="2800" dirty="0"/>
              <a:t>){</a:t>
            </a:r>
            <a:r>
              <a:rPr lang="zh-CN" altLang="zh-CN" sz="2800" dirty="0"/>
              <a:t>函数体语句</a:t>
            </a:r>
            <a:r>
              <a:rPr lang="en-US" altLang="zh-CN" sz="2800" dirty="0"/>
              <a:t> return </a:t>
            </a:r>
            <a:r>
              <a:rPr lang="zh-CN" altLang="zh-CN" sz="2800" dirty="0"/>
              <a:t>表达式</a:t>
            </a:r>
            <a:r>
              <a:rPr lang="en-US" altLang="zh-CN" sz="2800" dirty="0"/>
              <a:t>;}”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r>
              <a:rPr lang="zh-CN" altLang="zh-CN" sz="3600" dirty="0" smtClean="0"/>
              <a:t>函数</a:t>
            </a:r>
            <a:r>
              <a:rPr lang="zh-CN" altLang="zh-CN" sz="3600" dirty="0"/>
              <a:t>调用的形式为</a:t>
            </a:r>
            <a:r>
              <a:rPr lang="zh-CN" altLang="zh-CN" sz="3600" dirty="0" smtClean="0"/>
              <a:t>：</a:t>
            </a:r>
            <a:endParaRPr lang="en-US" altLang="zh-CN" sz="3600" dirty="0" smtClean="0"/>
          </a:p>
          <a:p>
            <a:pPr lvl="1"/>
            <a:r>
              <a:rPr lang="en-US" altLang="zh-CN" sz="2800" dirty="0" smtClean="0"/>
              <a:t>“</a:t>
            </a:r>
            <a:r>
              <a:rPr lang="zh-CN" altLang="zh-CN" sz="2800" dirty="0"/>
              <a:t>函数名</a:t>
            </a:r>
            <a:r>
              <a:rPr lang="en-US" altLang="zh-CN" sz="2800" dirty="0"/>
              <a:t>(</a:t>
            </a:r>
            <a:r>
              <a:rPr lang="zh-CN" altLang="zh-CN" sz="2800" dirty="0"/>
              <a:t>实参列表</a:t>
            </a:r>
            <a:r>
              <a:rPr lang="en-US" altLang="zh-CN" sz="2800" dirty="0" smtClean="0"/>
              <a:t>);”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262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3.1.1 </a:t>
            </a:r>
            <a:r>
              <a:rPr lang="en-US" altLang="zh-CN" b="1" dirty="0" smtClean="0"/>
              <a:t>Specialized Four-Digit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ACM Pacific Northwest 2004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2196</a:t>
            </a:r>
            <a:r>
              <a:rPr lang="zh-CN" altLang="zh-CN" b="1" dirty="0"/>
              <a:t>，</a:t>
            </a:r>
            <a:r>
              <a:rPr lang="en-US" altLang="zh-CN" b="1" dirty="0" err="1"/>
              <a:t>ZOJ</a:t>
            </a:r>
            <a:r>
              <a:rPr lang="en-US" altLang="zh-CN" b="1" dirty="0"/>
              <a:t> 2405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3199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61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7440"/>
            <a:ext cx="10876280" cy="5628640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找到并列出所有具有这样特性的十进制的</a:t>
            </a:r>
            <a:r>
              <a:rPr lang="en-US" altLang="zh-CN" sz="3200" dirty="0"/>
              <a:t>4</a:t>
            </a:r>
            <a:r>
              <a:rPr lang="zh-CN" altLang="zh-CN" sz="3200" dirty="0"/>
              <a:t>位数字：其</a:t>
            </a:r>
            <a:r>
              <a:rPr lang="en-US" altLang="zh-CN" sz="3200" dirty="0"/>
              <a:t>4</a:t>
            </a:r>
            <a:r>
              <a:rPr lang="zh-CN" altLang="zh-CN" sz="3200" dirty="0"/>
              <a:t>位数字的和等于这个数字以</a:t>
            </a:r>
            <a:r>
              <a:rPr lang="en-US" altLang="zh-CN" sz="3200" dirty="0"/>
              <a:t>16</a:t>
            </a:r>
            <a:r>
              <a:rPr lang="zh-CN" altLang="zh-CN" sz="3200" dirty="0"/>
              <a:t>进制表示时的</a:t>
            </a:r>
            <a:r>
              <a:rPr lang="en-US" altLang="zh-CN" sz="3200" dirty="0"/>
              <a:t>4</a:t>
            </a:r>
            <a:r>
              <a:rPr lang="zh-CN" altLang="zh-CN" sz="3200" dirty="0"/>
              <a:t>位数字的和，也等于这个数字以</a:t>
            </a:r>
            <a:r>
              <a:rPr lang="en-US" altLang="zh-CN" sz="3200" dirty="0"/>
              <a:t>12</a:t>
            </a:r>
            <a:r>
              <a:rPr lang="zh-CN" altLang="zh-CN" sz="3200" dirty="0"/>
              <a:t>进制表示时的</a:t>
            </a:r>
            <a:r>
              <a:rPr lang="en-US" altLang="zh-CN" sz="3200" dirty="0"/>
              <a:t>4</a:t>
            </a:r>
            <a:r>
              <a:rPr lang="zh-CN" altLang="zh-CN" sz="3200" dirty="0"/>
              <a:t>位数字的和。</a:t>
            </a:r>
          </a:p>
          <a:p>
            <a:r>
              <a:rPr lang="zh-CN" altLang="zh-CN" sz="3200" dirty="0"/>
              <a:t>例如，整数</a:t>
            </a:r>
            <a:r>
              <a:rPr lang="en-US" altLang="zh-CN" sz="3200" dirty="0"/>
              <a:t>2991</a:t>
            </a:r>
            <a:r>
              <a:rPr lang="zh-CN" altLang="zh-CN" sz="3200" dirty="0"/>
              <a:t>的（十进制）</a:t>
            </a:r>
            <a:r>
              <a:rPr lang="en-US" altLang="zh-CN" sz="3200" dirty="0"/>
              <a:t>4</a:t>
            </a:r>
            <a:r>
              <a:rPr lang="zh-CN" altLang="zh-CN" sz="3200" dirty="0"/>
              <a:t>位数字之和是</a:t>
            </a:r>
            <a:r>
              <a:rPr lang="en-US" altLang="zh-CN" sz="3200" dirty="0"/>
              <a:t> 2+9+9+1 = 21</a:t>
            </a:r>
            <a:r>
              <a:rPr lang="zh-CN" altLang="zh-CN" sz="3200" dirty="0"/>
              <a:t>，因为</a:t>
            </a:r>
            <a:r>
              <a:rPr lang="en-US" altLang="zh-CN" sz="3200" dirty="0"/>
              <a:t> 2991 = 1*1728 + 8*144 + 9*12 + 3</a:t>
            </a:r>
            <a:r>
              <a:rPr lang="zh-CN" altLang="zh-CN" sz="3200" dirty="0"/>
              <a:t>，所以其</a:t>
            </a:r>
            <a:r>
              <a:rPr lang="en-US" altLang="zh-CN" sz="3200" dirty="0"/>
              <a:t>12</a:t>
            </a:r>
            <a:r>
              <a:rPr lang="zh-CN" altLang="zh-CN" sz="3200" dirty="0"/>
              <a:t>进制表示为</a:t>
            </a:r>
            <a:r>
              <a:rPr lang="en-US" altLang="zh-CN" sz="3200" dirty="0"/>
              <a:t>1893</a:t>
            </a:r>
            <a:r>
              <a:rPr lang="en-US" altLang="zh-CN" sz="3200" baseline="-25000" dirty="0"/>
              <a:t>12</a:t>
            </a:r>
            <a:r>
              <a:rPr lang="zh-CN" altLang="zh-CN" sz="3200" dirty="0"/>
              <a:t>，</a:t>
            </a:r>
            <a:r>
              <a:rPr lang="en-US" altLang="zh-CN" sz="3200" dirty="0"/>
              <a:t>4</a:t>
            </a:r>
            <a:r>
              <a:rPr lang="zh-CN" altLang="zh-CN" sz="3200" dirty="0"/>
              <a:t>位数字之和也是</a:t>
            </a:r>
            <a:r>
              <a:rPr lang="en-US" altLang="zh-CN" sz="3200" dirty="0"/>
              <a:t>21</a:t>
            </a:r>
            <a:r>
              <a:rPr lang="zh-CN" altLang="zh-CN" sz="3200" dirty="0"/>
              <a:t>。但是</a:t>
            </a:r>
            <a:r>
              <a:rPr lang="en-US" altLang="zh-CN" sz="3200" dirty="0"/>
              <a:t>2991</a:t>
            </a:r>
            <a:r>
              <a:rPr lang="zh-CN" altLang="zh-CN" sz="3200" dirty="0"/>
              <a:t>的十六进制表示为</a:t>
            </a:r>
            <a:r>
              <a:rPr lang="en-US" altLang="zh-CN" sz="3200" dirty="0" err="1"/>
              <a:t>BAF</a:t>
            </a:r>
            <a:r>
              <a:rPr lang="en-US" altLang="zh-CN" sz="3200" baseline="-25000" dirty="0" err="1"/>
              <a:t>16</a:t>
            </a:r>
            <a:r>
              <a:rPr lang="zh-CN" altLang="zh-CN" sz="3200" dirty="0"/>
              <a:t>，并且</a:t>
            </a:r>
            <a:r>
              <a:rPr lang="en-US" altLang="zh-CN" sz="3200" dirty="0"/>
              <a:t>11+10+15 = 36</a:t>
            </a:r>
            <a:r>
              <a:rPr lang="zh-CN" altLang="zh-CN" sz="3200" dirty="0"/>
              <a:t>，因此</a:t>
            </a:r>
            <a:r>
              <a:rPr lang="en-US" altLang="zh-CN" sz="3200" dirty="0"/>
              <a:t>2991</a:t>
            </a:r>
            <a:r>
              <a:rPr lang="zh-CN" altLang="zh-CN" sz="3200" dirty="0"/>
              <a:t>被程序排除了。 </a:t>
            </a:r>
          </a:p>
          <a:p>
            <a:r>
              <a:rPr lang="zh-CN" altLang="zh-CN" sz="3200" dirty="0"/>
              <a:t>下一个数是</a:t>
            </a:r>
            <a:r>
              <a:rPr lang="en-US" altLang="zh-CN" sz="3200" dirty="0"/>
              <a:t>2992</a:t>
            </a:r>
            <a:r>
              <a:rPr lang="zh-CN" altLang="zh-CN" sz="3200" dirty="0"/>
              <a:t>，</a:t>
            </a:r>
            <a:r>
              <a:rPr lang="en-US" altLang="zh-CN" sz="3200" dirty="0"/>
              <a:t>3</a:t>
            </a:r>
            <a:r>
              <a:rPr lang="zh-CN" altLang="zh-CN" sz="3200" dirty="0"/>
              <a:t>种表示的各位数字之和都是</a:t>
            </a:r>
            <a:r>
              <a:rPr lang="en-US" altLang="zh-CN" sz="3200" dirty="0"/>
              <a:t>22 (</a:t>
            </a:r>
            <a:r>
              <a:rPr lang="zh-CN" altLang="zh-CN" sz="3200" dirty="0"/>
              <a:t>包括</a:t>
            </a:r>
            <a:r>
              <a:rPr lang="en-US" altLang="zh-CN" sz="3200" dirty="0" err="1"/>
              <a:t>BB0</a:t>
            </a:r>
            <a:r>
              <a:rPr lang="en-US" altLang="zh-CN" sz="3200" baseline="-25000" dirty="0" err="1"/>
              <a:t>16</a:t>
            </a:r>
            <a:r>
              <a:rPr lang="en-US" altLang="zh-CN" sz="3200" dirty="0"/>
              <a:t>)</a:t>
            </a:r>
            <a:r>
              <a:rPr lang="zh-CN" altLang="zh-CN" sz="3200" dirty="0"/>
              <a:t>，因此</a:t>
            </a:r>
            <a:r>
              <a:rPr lang="en-US" altLang="zh-CN" sz="3200" dirty="0"/>
              <a:t>2992</a:t>
            </a:r>
            <a:r>
              <a:rPr lang="zh-CN" altLang="zh-CN" sz="3200" dirty="0"/>
              <a:t>要被列在输出中。（本题不考虑少于</a:t>
            </a:r>
            <a:r>
              <a:rPr lang="en-US" altLang="zh-CN" sz="3200" dirty="0"/>
              <a:t>4</a:t>
            </a:r>
            <a:r>
              <a:rPr lang="zh-CN" altLang="zh-CN" sz="3200" dirty="0"/>
              <a:t>位数字的十进制数</a:t>
            </a:r>
            <a:r>
              <a:rPr lang="en-US" altLang="zh-CN" sz="3200" dirty="0"/>
              <a:t>----</a:t>
            </a:r>
            <a:r>
              <a:rPr lang="zh-CN" altLang="zh-CN" sz="3200" dirty="0"/>
              <a:t>排除了前导零</a:t>
            </a:r>
            <a:r>
              <a:rPr lang="en-US" altLang="zh-CN" sz="3200" dirty="0"/>
              <a:t>----</a:t>
            </a:r>
            <a:r>
              <a:rPr lang="zh-CN" altLang="zh-CN" sz="3200" dirty="0"/>
              <a:t>因此</a:t>
            </a:r>
            <a:r>
              <a:rPr lang="en-US" altLang="zh-CN" sz="3200" dirty="0"/>
              <a:t>2992</a:t>
            </a:r>
            <a:r>
              <a:rPr lang="zh-CN" altLang="zh-CN" sz="3200" dirty="0"/>
              <a:t>是第一个正确答案。）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068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本题没有输入。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输出为</a:t>
            </a:r>
            <a:r>
              <a:rPr lang="en-US" altLang="zh-CN" dirty="0"/>
              <a:t>2992</a:t>
            </a:r>
            <a:r>
              <a:rPr lang="zh-CN" altLang="zh-CN" dirty="0"/>
              <a:t>和所有比</a:t>
            </a:r>
            <a:r>
              <a:rPr lang="en-US" altLang="zh-CN" dirty="0"/>
              <a:t>2922</a:t>
            </a:r>
            <a:r>
              <a:rPr lang="zh-CN" altLang="zh-CN" dirty="0"/>
              <a:t>大的满足需求的</a:t>
            </a:r>
            <a:r>
              <a:rPr lang="en-US" altLang="zh-CN" dirty="0"/>
              <a:t>4</a:t>
            </a:r>
            <a:r>
              <a:rPr lang="zh-CN" altLang="zh-CN" dirty="0"/>
              <a:t>位数字（以严格的递增序列），每个数字一行，数字前后不加空格，以行结束符结束。输出没有空行。输出的前几行如下所示。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21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首先，设计一个函数</a:t>
            </a:r>
            <a:r>
              <a:rPr lang="en-US" altLang="zh-CN" sz="3600" i="1" dirty="0" err="1"/>
              <a:t>Calc</a:t>
            </a:r>
            <a:r>
              <a:rPr lang="en-US" altLang="zh-CN" sz="3600" dirty="0"/>
              <a:t>(</a:t>
            </a:r>
            <a:r>
              <a:rPr lang="en-US" altLang="zh-CN" sz="3600" i="1" dirty="0"/>
              <a:t>base</a:t>
            </a:r>
            <a:r>
              <a:rPr lang="en-US" altLang="zh-CN" sz="3600" dirty="0"/>
              <a:t>,</a:t>
            </a:r>
            <a:r>
              <a:rPr lang="en-US" altLang="zh-CN" sz="3600" i="1" dirty="0"/>
              <a:t> n</a:t>
            </a:r>
            <a:r>
              <a:rPr lang="en-US" altLang="zh-CN" sz="3600" dirty="0"/>
              <a:t>)</a:t>
            </a:r>
            <a:r>
              <a:rPr lang="zh-CN" altLang="zh-CN" sz="3600" dirty="0"/>
              <a:t>，计算和返回</a:t>
            </a:r>
            <a:r>
              <a:rPr lang="en-US" altLang="zh-CN" sz="3600" i="1" dirty="0"/>
              <a:t>n</a:t>
            </a:r>
            <a:r>
              <a:rPr lang="zh-CN" altLang="zh-CN" sz="3600" dirty="0"/>
              <a:t>转换成</a:t>
            </a:r>
            <a:r>
              <a:rPr lang="en-US" altLang="zh-CN" sz="3600" i="1" dirty="0"/>
              <a:t>base</a:t>
            </a:r>
            <a:r>
              <a:rPr lang="zh-CN" altLang="zh-CN" sz="3600" dirty="0"/>
              <a:t>进制后的各位数字之和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  <a:p>
            <a:r>
              <a:rPr lang="zh-CN" altLang="zh-CN" sz="3600" dirty="0" smtClean="0"/>
              <a:t>然后</a:t>
            </a:r>
            <a:r>
              <a:rPr lang="zh-CN" altLang="zh-CN" sz="3600" dirty="0"/>
              <a:t>，枚举</a:t>
            </a:r>
            <a:r>
              <a:rPr lang="en-US" altLang="zh-CN" sz="3600" dirty="0"/>
              <a:t>[2992‥9999]</a:t>
            </a:r>
            <a:r>
              <a:rPr lang="zh-CN" altLang="zh-CN" sz="3600" dirty="0"/>
              <a:t>内的每个数</a:t>
            </a:r>
            <a:r>
              <a:rPr lang="en-US" altLang="zh-CN" sz="3600" i="1" dirty="0" err="1"/>
              <a:t>i</a:t>
            </a:r>
            <a:r>
              <a:rPr lang="zh-CN" altLang="zh-CN" sz="3600" dirty="0"/>
              <a:t>：若</a:t>
            </a:r>
            <a:r>
              <a:rPr lang="en-US" altLang="zh-CN" sz="3600" i="1" dirty="0" err="1"/>
              <a:t>Calc</a:t>
            </a:r>
            <a:r>
              <a:rPr lang="en-US" altLang="zh-CN" sz="3600" dirty="0"/>
              <a:t>(10, </a:t>
            </a:r>
            <a:r>
              <a:rPr lang="en-US" altLang="zh-CN" sz="3600" i="1" dirty="0" err="1"/>
              <a:t>i</a:t>
            </a:r>
            <a:r>
              <a:rPr lang="en-US" altLang="zh-CN" sz="3600" dirty="0"/>
              <a:t>)</a:t>
            </a:r>
            <a:r>
              <a:rPr lang="en-US" altLang="zh-CN" sz="3600" i="1" dirty="0"/>
              <a:t>==</a:t>
            </a:r>
            <a:r>
              <a:rPr lang="en-US" altLang="zh-CN" sz="3600" dirty="0"/>
              <a:t> </a:t>
            </a:r>
            <a:r>
              <a:rPr lang="en-US" altLang="zh-CN" sz="3600" i="1" dirty="0" err="1"/>
              <a:t>Calc</a:t>
            </a:r>
            <a:r>
              <a:rPr lang="en-US" altLang="zh-CN" sz="3600" dirty="0"/>
              <a:t>(12, </a:t>
            </a:r>
            <a:r>
              <a:rPr lang="en-US" altLang="zh-CN" sz="3600" i="1" dirty="0" err="1"/>
              <a:t>i</a:t>
            </a:r>
            <a:r>
              <a:rPr lang="en-US" altLang="zh-CN" sz="3600" dirty="0"/>
              <a:t>)</a:t>
            </a:r>
            <a:r>
              <a:rPr lang="en-US" altLang="zh-CN" sz="3600" i="1" dirty="0"/>
              <a:t>==</a:t>
            </a:r>
            <a:r>
              <a:rPr lang="en-US" altLang="zh-CN" sz="3600" i="1" dirty="0" err="1"/>
              <a:t>Calc</a:t>
            </a:r>
            <a:r>
              <a:rPr lang="en-US" altLang="zh-CN" sz="3600" dirty="0"/>
              <a:t>(16, </a:t>
            </a:r>
            <a:r>
              <a:rPr lang="en-US" altLang="zh-CN" sz="3600" i="1" dirty="0" err="1"/>
              <a:t>i</a:t>
            </a:r>
            <a:r>
              <a:rPr lang="en-US" altLang="zh-CN" sz="3600" dirty="0"/>
              <a:t>)</a:t>
            </a:r>
            <a:r>
              <a:rPr lang="zh-CN" altLang="zh-CN" sz="3600" dirty="0"/>
              <a:t>，则输出</a:t>
            </a:r>
            <a:r>
              <a:rPr lang="en-US" altLang="zh-CN" sz="3600" i="1" dirty="0" err="1"/>
              <a:t>i</a:t>
            </a:r>
            <a:r>
              <a:rPr lang="zh-CN" altLang="zh-CN" sz="3600" dirty="0"/>
              <a:t>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4737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2041</Words>
  <Application>Microsoft Office PowerPoint</Application>
  <PresentationFormat>宽屏</PresentationFormat>
  <Paragraphs>95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Symbol</vt:lpstr>
      <vt:lpstr>Office 主题</vt:lpstr>
      <vt:lpstr>程序设计实验（8） 函数、递归函数</vt:lpstr>
      <vt:lpstr>第3章  编程基础（II）</vt:lpstr>
      <vt:lpstr>3.1 函数</vt:lpstr>
      <vt:lpstr>PowerPoint 演示文稿</vt:lpstr>
      <vt:lpstr>PowerPoint 演示文稿</vt:lpstr>
      <vt:lpstr>3.1.1 Specialized Four-Digit Numbers</vt:lpstr>
      <vt:lpstr>PowerPoint 演示文稿</vt:lpstr>
      <vt:lpstr>PowerPoint 演示文稿</vt:lpstr>
      <vt:lpstr>试题解析</vt:lpstr>
      <vt:lpstr>3.1.2 Pig-Latin</vt:lpstr>
      <vt:lpstr>PowerPoint 演示文稿</vt:lpstr>
      <vt:lpstr>PowerPoint 演示文稿</vt:lpstr>
      <vt:lpstr>试题解析</vt:lpstr>
      <vt:lpstr>3.1.3 Tic Tac Toe</vt:lpstr>
      <vt:lpstr>PowerPoint 演示文稿</vt:lpstr>
      <vt:lpstr>PowerPoint 演示文稿</vt:lpstr>
      <vt:lpstr>试题解析</vt:lpstr>
      <vt:lpstr>3.2 递归函数</vt:lpstr>
      <vt:lpstr>3.1.1 放苹果</vt:lpstr>
      <vt:lpstr>PowerPoint 演示文稿</vt:lpstr>
      <vt:lpstr>PowerPoint 演示文稿</vt:lpstr>
      <vt:lpstr>试题解析</vt:lpstr>
      <vt:lpstr>PowerPoint 演示文稿</vt:lpstr>
      <vt:lpstr>4.1.1.1 Calendar</vt:lpstr>
      <vt:lpstr>PowerPoint 演示文稿</vt:lpstr>
      <vt:lpstr>PowerPoint 演示文稿</vt:lpstr>
      <vt:lpstr>试题解析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编程基础（II）</dc:title>
  <dc:creator>admin</dc:creator>
  <cp:lastModifiedBy>admin</cp:lastModifiedBy>
  <cp:revision>45</cp:revision>
  <cp:lastPrinted>2021-01-17T08:44:34Z</cp:lastPrinted>
  <dcterms:created xsi:type="dcterms:W3CDTF">2021-01-09T11:58:53Z</dcterms:created>
  <dcterms:modified xsi:type="dcterms:W3CDTF">2021-11-18T16:02:14Z</dcterms:modified>
</cp:coreProperties>
</file>