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baseball-reference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baseball-2410657_960_720.jpg" descr="baseball-2410657_960_7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6299200"/>
            <a:ext cx="3987800" cy="2687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crossed-bats-with-a-yellow-stars-surrounding-a-baseball-diamond-logo-.jpg" descr="crossed-bats-with-a-yellow-stars-surrounding-a-baseball-diamond-logo-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89238" y="241300"/>
            <a:ext cx="2805224" cy="2336967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Baseball And Linear Regress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 sz="6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Baseball And Linear Regression</a:t>
            </a:r>
          </a:p>
        </p:txBody>
      </p:sp>
      <p:sp>
        <p:nvSpPr>
          <p:cNvPr id="122" name="Predicting Win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i="1" sz="3000"/>
            </a:pPr>
            <a:r>
              <a:t>Predicting Wins</a:t>
            </a:r>
          </a:p>
          <a:p>
            <a:pPr>
              <a:defRPr b="1" i="1" sz="3000"/>
            </a:pPr>
            <a:r>
              <a:t>Scott Lew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eatmap: Correlation of Stats with W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 sz="5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Heatmap: Correlation of Stats with Wins</a:t>
            </a:r>
          </a:p>
        </p:txBody>
      </p:sp>
      <p:grpSp>
        <p:nvGrpSpPr>
          <p:cNvPr id="154" name="Group"/>
          <p:cNvGrpSpPr/>
          <p:nvPr/>
        </p:nvGrpSpPr>
        <p:grpSpPr>
          <a:xfrm>
            <a:off x="800100" y="2603500"/>
            <a:ext cx="12331700" cy="4614334"/>
            <a:chOff x="0" y="0"/>
            <a:chExt cx="12331700" cy="4614333"/>
          </a:xfrm>
        </p:grpSpPr>
        <p:pic>
          <p:nvPicPr>
            <p:cNvPr id="152" name="MLB_W_hmap_6.png" descr="MLB_W_hmap_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921500" cy="46143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MLB_W_hmap_7.png" descr="MLB_W_hmap_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10200" y="0"/>
              <a:ext cx="6921500" cy="46143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5" name="Runs scored (R_x), Innings Pitched (IP), &amp; Save (SV): all have positive correlation with wins"/>
          <p:cNvSpPr txBox="1"/>
          <p:nvPr/>
        </p:nvSpPr>
        <p:spPr>
          <a:xfrm>
            <a:off x="1010665" y="7376033"/>
            <a:ext cx="10983469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Runs scored (R_x), Innings Pitched (IP), &amp; Save (SV): all have positive correlation with wins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LS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OLS Regression</a:t>
            </a:r>
          </a:p>
        </p:txBody>
      </p:sp>
      <p:sp>
        <p:nvSpPr>
          <p:cNvPr id="158" name="Perform multiple linear regression with statsmodels and Scikit Learn using all stats for initial regression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 multiple linear regression with statsmodels and Scikit Learn using all stats for initial regression model</a:t>
            </a:r>
          </a:p>
          <a:p>
            <a:pPr/>
            <a:r>
              <a:t>Select features with backwards stepwise regression</a:t>
            </a:r>
          </a:p>
          <a:p>
            <a:pPr/>
            <a:r>
              <a:t>Feature selection using LASSO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ackwards Stepwise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 sz="59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Backwards Stepwise Regression</a:t>
            </a:r>
          </a:p>
        </p:txBody>
      </p:sp>
      <p:grpSp>
        <p:nvGrpSpPr>
          <p:cNvPr id="164" name="Group"/>
          <p:cNvGrpSpPr/>
          <p:nvPr/>
        </p:nvGrpSpPr>
        <p:grpSpPr>
          <a:xfrm>
            <a:off x="3014776" y="4254500"/>
            <a:ext cx="5712614" cy="735600"/>
            <a:chOff x="0" y="0"/>
            <a:chExt cx="5712612" cy="735599"/>
          </a:xfrm>
        </p:grpSpPr>
        <p:sp>
          <p:nvSpPr>
            <p:cNvPr id="161" name="Arrow"/>
            <p:cNvSpPr/>
            <p:nvPr/>
          </p:nvSpPr>
          <p:spPr>
            <a:xfrm>
              <a:off x="1900123" y="0"/>
              <a:ext cx="1930401" cy="735600"/>
            </a:xfrm>
            <a:prstGeom prst="rightArrow">
              <a:avLst>
                <a:gd name="adj1" fmla="val 32000"/>
                <a:gd name="adj2" fmla="val 110495"/>
              </a:avLst>
            </a:prstGeom>
            <a:solidFill>
              <a:schemeClr val="accent1">
                <a:hueOff val="114395"/>
                <a:lumOff val="-24975"/>
              </a:scheme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" name="33 Features"/>
            <p:cNvSpPr txBox="1"/>
            <p:nvPr/>
          </p:nvSpPr>
          <p:spPr>
            <a:xfrm>
              <a:off x="3904233" y="125070"/>
              <a:ext cx="180838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33 Features</a:t>
              </a:r>
            </a:p>
          </p:txBody>
        </p:sp>
        <p:sp>
          <p:nvSpPr>
            <p:cNvPr id="163" name="60 Features"/>
            <p:cNvSpPr txBox="1"/>
            <p:nvPr/>
          </p:nvSpPr>
          <p:spPr>
            <a:xfrm>
              <a:off x="0" y="112370"/>
              <a:ext cx="180837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60 Features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ASSO Se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LASSO Selection</a:t>
            </a:r>
          </a:p>
        </p:txBody>
      </p:sp>
      <p:pic>
        <p:nvPicPr>
          <p:cNvPr id="167" name="LASSO_Features_Importance-B.png" descr="LASSO_Features_Importance-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7600" y="2044700"/>
            <a:ext cx="8229600" cy="5486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1" name="Group"/>
          <p:cNvGrpSpPr/>
          <p:nvPr/>
        </p:nvGrpSpPr>
        <p:grpSpPr>
          <a:xfrm>
            <a:off x="3253587" y="7643470"/>
            <a:ext cx="6637225" cy="473760"/>
            <a:chOff x="0" y="0"/>
            <a:chExt cx="6637223" cy="473758"/>
          </a:xfrm>
        </p:grpSpPr>
        <p:sp>
          <p:nvSpPr>
            <p:cNvPr id="168" name="Arrow"/>
            <p:cNvSpPr/>
            <p:nvPr/>
          </p:nvSpPr>
          <p:spPr>
            <a:xfrm>
              <a:off x="2448712" y="65429"/>
              <a:ext cx="1803401" cy="380001"/>
            </a:xfrm>
            <a:prstGeom prst="rightArrow">
              <a:avLst>
                <a:gd name="adj1" fmla="val 32000"/>
                <a:gd name="adj2" fmla="val 21389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" name="16 Features"/>
            <p:cNvSpPr txBox="1"/>
            <p:nvPr/>
          </p:nvSpPr>
          <p:spPr>
            <a:xfrm>
              <a:off x="4808423" y="12699"/>
              <a:ext cx="1828801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16 Features</a:t>
              </a:r>
            </a:p>
          </p:txBody>
        </p:sp>
        <p:sp>
          <p:nvSpPr>
            <p:cNvPr id="170" name="33 Features"/>
            <p:cNvSpPr txBox="1"/>
            <p:nvPr/>
          </p:nvSpPr>
          <p:spPr>
            <a:xfrm>
              <a:off x="0" y="-1"/>
              <a:ext cx="182880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33 Features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ome Stats Used To Predict W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 sz="53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Some Stats Used To Predict Wins</a:t>
            </a:r>
          </a:p>
        </p:txBody>
      </p:sp>
      <p:sp>
        <p:nvSpPr>
          <p:cNvPr id="174" name="=======================================================…"/>
          <p:cNvSpPr txBox="1"/>
          <p:nvPr>
            <p:ph type="body" idx="1"/>
          </p:nvPr>
        </p:nvSpPr>
        <p:spPr>
          <a:xfrm>
            <a:off x="952500" y="22225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indent="0" defTabSz="408940">
              <a:spcBef>
                <a:spcPts val="2900"/>
              </a:spcBef>
              <a:buSzTx/>
              <a:buNone/>
              <a:defRPr b="1" sz="2240"/>
            </a:pPr>
            <a:r>
              <a:t>=======================================================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b="1" sz="2240"/>
            </a:pPr>
            <a:r>
              <a:t>                    coef     std err          t          P&gt;|t|        [0.025      0.975]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b="1" sz="2240"/>
            </a:pPr>
            <a:r>
              <a:t>------------------------------------------------------------------------------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b="1" sz="2240"/>
            </a:pPr>
            <a:r>
              <a:t>PA            -0.2743      0.006    -49.435     0.000      -0.285      -0.263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b="1" sz="2240"/>
            </a:pPr>
            <a:r>
              <a:t>R_x           0.2919      0.004     68.689      0.000       0.284       0.300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b="1" sz="2240"/>
            </a:pPr>
            <a:r>
              <a:t>LOB_x      0.2771      0.006     48.856      0.000       0.266       0.288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b="1" sz="2240"/>
            </a:pPr>
            <a:r>
              <a:t>IP              0.6798      0.027     25.344      0.000       0.627       0.732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b="1" sz="2240"/>
            </a:pPr>
            <a:r>
              <a:t>SV             0.0742      0.012      6.418       0.000       0.052       0.097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240"/>
            </a:pPr>
            <a:r>
              <a:t>=======================================================</a:t>
            </a:r>
          </a:p>
        </p:txBody>
      </p:sp>
      <p:sp>
        <p:nvSpPr>
          <p:cNvPr id="175" name="Statsmodel OLS…"/>
          <p:cNvSpPr txBox="1"/>
          <p:nvPr/>
        </p:nvSpPr>
        <p:spPr>
          <a:xfrm>
            <a:off x="834034" y="8595970"/>
            <a:ext cx="8150658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Statsmodel OLS</a:t>
            </a:r>
          </a:p>
          <a:p>
            <a:pPr algn="l"/>
            <a:r>
              <a:t>All the above features are significant in predicting wins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inear OLS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 sz="6000">
                <a:solidFill>
                  <a:schemeClr val="accent1">
                    <a:lumOff val="-1357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Linear OLS Model</a:t>
            </a:r>
          </a:p>
        </p:txBody>
      </p:sp>
      <p:sp>
        <p:nvSpPr>
          <p:cNvPr id="178" name="16 Batting &amp; Pitching stats used to predict wi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16 Batting &amp; Pitching stats used to predict wins.</a:t>
            </a:r>
          </a:p>
          <a:p>
            <a:pPr/>
            <a:r>
              <a:t>RMSE of 1.9 for test data</a:t>
            </a:r>
          </a:p>
          <a:p>
            <a:pPr/>
            <a:r>
              <a:t>R</a:t>
            </a:r>
            <a:r>
              <a:rPr baseline="31999"/>
              <a:t>2</a:t>
            </a:r>
            <a:r>
              <a:t> of 99%</a:t>
            </a:r>
          </a:p>
          <a:p>
            <a:pPr/>
            <a:r>
              <a:t>However, multicollinearity exists in the model with these predictors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LS Model Predi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 sz="5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OLS Model Predictions</a:t>
            </a:r>
          </a:p>
        </p:txBody>
      </p:sp>
      <p:pic>
        <p:nvPicPr>
          <p:cNvPr id="181" name="LASSO_Optimized_OLS_ModelPredictions.png" descr="LASSO_Optimized_OLS_ModelPredictio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7600" y="2552700"/>
            <a:ext cx="8229600" cy="5486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sidual Analys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Residual Analysis</a:t>
            </a:r>
          </a:p>
          <a:p>
            <a:pPr>
              <a:defRPr sz="2400"/>
            </a:pPr>
            <a:r>
              <a:t>Normal Distribution of Residuals</a:t>
            </a:r>
          </a:p>
        </p:txBody>
      </p:sp>
      <p:pic>
        <p:nvPicPr>
          <p:cNvPr id="184" name="LASSO_op_OLS_Resid_distribution.png" descr="LASSO_op_OLS_Resid_distribu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900" y="2540000"/>
            <a:ext cx="7912100" cy="527473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rPr i="1">
                <a:solidFill>
                  <a:schemeClr val="accent1">
                    <a:lumOff val="-1357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CONCLUSIONS</a:t>
            </a:r>
            <a:r>
              <a:t>  </a:t>
            </a:r>
          </a:p>
        </p:txBody>
      </p:sp>
      <p:sp>
        <p:nvSpPr>
          <p:cNvPr id="187" name="Team Runs scored (R_x), Innings Pitched(IP), LOB_x &amp; SV are good predictors of wins.…"/>
          <p:cNvSpPr txBox="1"/>
          <p:nvPr>
            <p:ph type="body" sz="half" idx="1"/>
          </p:nvPr>
        </p:nvSpPr>
        <p:spPr>
          <a:xfrm>
            <a:off x="1828800" y="2680890"/>
            <a:ext cx="9842104" cy="3859610"/>
          </a:xfrm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b="1" sz="2592"/>
            </a:pPr>
          </a:p>
          <a:p>
            <a:pPr marL="360045" indent="-360045" defTabSz="473201">
              <a:spcBef>
                <a:spcPts val="3400"/>
              </a:spcBef>
              <a:defRPr b="1" i="1" sz="2592">
                <a:solidFill>
                  <a:schemeClr val="accent1">
                    <a:lumOff val="-13575"/>
                  </a:schemeClr>
                </a:solidFill>
              </a:defRPr>
            </a:pPr>
            <a:r>
              <a:t>Team Runs scored (R_x), Innings Pitched(IP), LOB_x &amp; SV are good predictors of wins.</a:t>
            </a:r>
          </a:p>
          <a:p>
            <a:pPr marL="360045" indent="-360045" defTabSz="473201">
              <a:spcBef>
                <a:spcPts val="3400"/>
              </a:spcBef>
              <a:defRPr b="1" i="1" sz="2592">
                <a:solidFill>
                  <a:schemeClr val="accent1">
                    <a:lumOff val="-13575"/>
                  </a:schemeClr>
                </a:solidFill>
              </a:defRPr>
            </a:pPr>
            <a:r>
              <a:t>Good batting &amp; pitching are always useful in baseball.</a:t>
            </a:r>
          </a:p>
          <a:p>
            <a:pPr marL="360045" indent="-360045" defTabSz="473201">
              <a:spcBef>
                <a:spcPts val="3400"/>
              </a:spcBef>
              <a:defRPr b="1" i="1" sz="2592">
                <a:solidFill>
                  <a:schemeClr val="accent1">
                    <a:lumOff val="-13575"/>
                  </a:schemeClr>
                </a:solidFill>
              </a:defRPr>
            </a:pPr>
            <a:r>
              <a:t>Future Work: Incorporate Financial Stats such as average team salary and/or Fielding Stats into regression models.</a:t>
            </a:r>
          </a:p>
        </p:txBody>
      </p:sp>
      <p:pic>
        <p:nvPicPr>
          <p:cNvPr id="188" name="crossed-bats-with-a-yellow-stars-surrounding-a-baseball-diamond-logo-.jpg" descr="crossed-bats-with-a-yellow-stars-surrounding-a-baseball-diamond-logo-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02038" y="241300"/>
            <a:ext cx="2348024" cy="1956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HANK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6600"/>
              <a:t>THANKS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he 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Goal</a:t>
            </a:r>
          </a:p>
        </p:txBody>
      </p:sp>
      <p:sp>
        <p:nvSpPr>
          <p:cNvPr id="125" name="Predict a baseball team’s wins in a season using a variety of batting &amp; pitching statistic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i="1"/>
            </a:pPr>
            <a:r>
              <a:t>Predict a baseball team’s wins in a season using a variety of batting &amp; pitching statistics.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ecedent for Predicting Wins: Bill Ja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 sz="5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Precedent for Predicting Wins: Bill James</a:t>
            </a:r>
          </a:p>
        </p:txBody>
      </p:sp>
      <p:sp>
        <p:nvSpPr>
          <p:cNvPr id="128" name="‘Godfather’ of Sabermetric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‘Godfather’ of Sabermetrics</a:t>
            </a:r>
          </a:p>
          <a:p>
            <a:pPr>
              <a:defRPr sz="2400"/>
            </a:pPr>
            <a:r>
              <a:t>Statistician and baseball historian</a:t>
            </a:r>
          </a:p>
          <a:p>
            <a:pPr>
              <a:defRPr sz="2400"/>
            </a:pPr>
            <a:r>
              <a:t>“Pythagorean Theorem of Baseball” Predicts Win% using Runs scored &amp; Runs allowed</a:t>
            </a:r>
          </a:p>
        </p:txBody>
      </p:sp>
      <p:pic>
        <p:nvPicPr>
          <p:cNvPr id="129" name="Bill_James.jpeg" descr="Bill_Jame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8300" y="3390900"/>
            <a:ext cx="4749800" cy="317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photo:Keith Philpott for TIME magazine"/>
          <p:cNvSpPr txBox="1"/>
          <p:nvPr/>
        </p:nvSpPr>
        <p:spPr>
          <a:xfrm>
            <a:off x="6711721" y="6631794"/>
            <a:ext cx="3213558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photo:Keith Philpott for TIME magazine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ethodology"/>
          <p:cNvSpPr txBox="1"/>
          <p:nvPr>
            <p:ph type="title"/>
          </p:nvPr>
        </p:nvSpPr>
        <p:spPr>
          <a:prstGeom prst="rect">
            <a:avLst/>
          </a:prstGeom>
          <a:solidFill>
            <a:schemeClr val="accent1">
              <a:lumOff val="16847"/>
            </a:schemeClr>
          </a:solidFill>
          <a:ln w="38100">
            <a:solidFill>
              <a:srgbClr val="000000"/>
            </a:solidFill>
          </a:ln>
        </p:spPr>
        <p:txBody>
          <a:bodyPr/>
          <a:lstStyle>
            <a:lvl1pPr>
              <a:defRPr i="1" sz="6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33" name="Problem: Predict baseball team wins using batting &amp; pitching stats…"/>
          <p:cNvSpPr txBox="1"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/>
          <a:lstStyle/>
          <a:p>
            <a:pPr/>
            <a:r>
              <a:t>Problem: Predict baseball team wins using batting &amp; pitching stats</a:t>
            </a:r>
          </a:p>
          <a:p>
            <a:pPr/>
            <a:r>
              <a:t>Web scraping to obtain statistics from 1876-2018. Linear Regression Models to predict wins.</a:t>
            </a:r>
          </a:p>
          <a:p>
            <a:pPr/>
            <a:r>
              <a:t>Evaluate Regression Models</a:t>
            </a:r>
          </a:p>
          <a:p>
            <a:pPr/>
            <a:r>
              <a:t>Conclusions: What are some important predictors of wins?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eautifulSoup: web scrap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BeautifulSoup: web scraping</a:t>
            </a:r>
          </a:p>
          <a:p>
            <a:pPr>
              <a:defRPr sz="3000"/>
            </a:pPr>
            <a:r>
              <a:t>www.</a:t>
            </a:r>
            <a:r>
              <a:rPr u="sng">
                <a:hlinkClick r:id="rId2" invalidUrl="" action="" tgtFrame="" tooltip="" history="1" highlightClick="0" endSnd="0"/>
              </a:rPr>
              <a:t>baseball-reference.com</a:t>
            </a:r>
            <a:r>
              <a:t>: batting &amp; pitching statistics</a:t>
            </a:r>
          </a:p>
          <a:p>
            <a:pPr>
              <a:defRPr sz="3000"/>
            </a:pPr>
            <a:r>
              <a:t>scikit learn: regression model</a:t>
            </a:r>
          </a:p>
          <a:p>
            <a:pPr>
              <a:defRPr sz="3000"/>
            </a:pPr>
            <a:r>
              <a:t>statsmodel: regression model</a:t>
            </a:r>
          </a:p>
        </p:txBody>
      </p:sp>
      <p:sp>
        <p:nvSpPr>
          <p:cNvPr id="136" name="Resources &amp; Tool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i="1" sz="5600" u="sng">
                <a:solidFill>
                  <a:schemeClr val="accent1">
                    <a:lumOff val="-1357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Resources &amp;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ome Potential Batting Stats To Predict W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Some Potential Batting Stats To Predict Wins</a:t>
            </a:r>
          </a:p>
        </p:txBody>
      </p:sp>
      <p:sp>
        <p:nvSpPr>
          <p:cNvPr id="139" name="Hits (H): Hits produce ru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Hits (H): Hits produce runs</a:t>
            </a:r>
          </a:p>
          <a:p>
            <a:pPr/>
            <a:r>
              <a:t>Runs scored: Runs help win games</a:t>
            </a:r>
          </a:p>
          <a:p>
            <a:pPr/>
            <a:r>
              <a:t>Batting Average (BA): Good batting produces hits</a:t>
            </a:r>
          </a:p>
          <a:p>
            <a:pPr/>
            <a:r>
              <a:t>On Base Percentage (OBP): Getting on base is helpful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otential Pitching Stats To Predict W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Potential Pitching Stats To Predict Wins</a:t>
            </a:r>
          </a:p>
        </p:txBody>
      </p:sp>
      <p:sp>
        <p:nvSpPr>
          <p:cNvPr id="142" name="Earned Runs Average (ERA): metric for pitching, the lower the better…. fewer runs allow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Earned Runs Average (ERA): metric for pitching, the lower the better…. fewer runs allowed</a:t>
            </a:r>
          </a:p>
          <a:p>
            <a:pPr/>
            <a:r>
              <a:t>Save (SV): A good metric for relief pitchers performance</a:t>
            </a:r>
          </a:p>
          <a:p>
            <a:pPr/>
            <a:r>
              <a:t>Innings Pitched (IP): Another metric for good pitching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 sz="5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45" name="MLB Stats from 1876- 201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MLB Stats from 1876- 2018</a:t>
            </a:r>
          </a:p>
          <a:p>
            <a:pPr/>
            <a:r>
              <a:t>28 Batting Stats</a:t>
            </a:r>
          </a:p>
          <a:p>
            <a:pPr/>
            <a:r>
              <a:t>35 Pitching Stats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DA: Stats With Correlation To W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 sz="5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EDA: Stats With Correlation To Wins</a:t>
            </a:r>
          </a:p>
        </p:txBody>
      </p:sp>
      <p:pic>
        <p:nvPicPr>
          <p:cNvPr id="148" name="MLB_W_Runs.png" descr="MLB_W_Ru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2717800"/>
            <a:ext cx="5930900" cy="395393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49" name="MLB_W_IP.png" descr="MLB_W_I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0800" y="2717800"/>
            <a:ext cx="5930900" cy="395393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