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9"/>
  </p:notesMasterIdLst>
  <p:sldIdLst>
    <p:sldId id="256" r:id="rId2"/>
    <p:sldId id="263" r:id="rId3"/>
    <p:sldId id="258" r:id="rId4"/>
    <p:sldId id="259" r:id="rId5"/>
    <p:sldId id="260" r:id="rId6"/>
    <p:sldId id="264" r:id="rId7"/>
    <p:sldId id="26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102" autoAdjust="0"/>
  </p:normalViewPr>
  <p:slideViewPr>
    <p:cSldViewPr snapToGrid="0" snapToObjects="1" showGuides="1">
      <p:cViewPr>
        <p:scale>
          <a:sx n="116" d="100"/>
          <a:sy n="116" d="100"/>
        </p:scale>
        <p:origin x="-848" y="3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2E5C1-B4B4-1046-924E-DF428E017B58}" type="datetimeFigureOut">
              <a:rPr lang="en-US" smtClean="0"/>
              <a:t>11/5/14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8FC21B-2DFF-7345-8D28-872C8AEFAA2F}" type="slidenum">
              <a:rPr lang="en-US" smtClean="0"/>
              <a:t>‹#›</a:t>
            </a:fld>
            <a:endParaRPr lang="en-US"/>
          </a:p>
        </p:txBody>
      </p:sp>
    </p:spTree>
    <p:extLst>
      <p:ext uri="{BB962C8B-B14F-4D97-AF65-F5344CB8AC3E}">
        <p14:creationId xmlns:p14="http://schemas.microsoft.com/office/powerpoint/2010/main" val="24586805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 / Context - 5 min (Zach Coble)</a:t>
            </a:r>
          </a:p>
          <a:p>
            <a:endParaRPr lang="en-US" dirty="0" smtClean="0"/>
          </a:p>
          <a:p>
            <a:r>
              <a:rPr lang="en-US" dirty="0" smtClean="0"/>
              <a:t>Digital Scholarship Services, in the first official year of our existence at NYU, have shifted from modeling our work (a model which we’ve described here in the past) to actually doing it as a formal unit, with the addition of one full-time staff member (Zach) joining the 3 other team members who all work in multiple places.</a:t>
            </a:r>
          </a:p>
          <a:p>
            <a:endParaRPr lang="en-US" dirty="0" smtClean="0"/>
          </a:p>
          <a:p>
            <a:r>
              <a:rPr lang="en-US" dirty="0" smtClean="0"/>
              <a:t>Our services include repositories, digital publishing, consultation for DH and other kinds of scholarly projects, workshops and training. We are beginning to pilot using </a:t>
            </a:r>
            <a:r>
              <a:rPr lang="en-US" dirty="0" err="1" smtClean="0"/>
              <a:t>Omeka</a:t>
            </a:r>
            <a:r>
              <a:rPr lang="en-US" dirty="0" smtClean="0"/>
              <a:t> and </a:t>
            </a:r>
            <a:r>
              <a:rPr lang="en-US" dirty="0" err="1" smtClean="0"/>
              <a:t>WordPress</a:t>
            </a:r>
            <a:r>
              <a:rPr lang="en-US" dirty="0" smtClean="0"/>
              <a:t> for research web sites, too. </a:t>
            </a:r>
          </a:p>
          <a:p>
            <a:endParaRPr lang="en-US" dirty="0" smtClean="0"/>
          </a:p>
          <a:p>
            <a:r>
              <a:rPr lang="en-US" dirty="0" smtClean="0"/>
              <a:t>We predicted that a key function of our unit would be to prioritize which projects/user needs get what type of service (standard, customized, etc.) But we realize that one of our contributions to NYU Libraries is acting as a link between other parts of the organization. Our service model requires us to coordinate expertise from across the Libraries to meet our clients’ needs -- data services, digital library technology, metadata experts, subject specialists, and special collections folks. </a:t>
            </a:r>
          </a:p>
          <a:p>
            <a:endParaRPr lang="en-US" dirty="0" smtClean="0"/>
          </a:p>
          <a:p>
            <a:r>
              <a:rPr lang="en-US" dirty="0" smtClean="0"/>
              <a:t>To ensure that all these colleagues understood how we hoped to work with them, over this past year we did </a:t>
            </a:r>
            <a:r>
              <a:rPr lang="en-US" dirty="0" err="1" smtClean="0"/>
              <a:t>inreach</a:t>
            </a:r>
            <a:r>
              <a:rPr lang="en-US" dirty="0" smtClean="0"/>
              <a:t> to most of the Libraries departments and several coordinating groups. After describing our services and our approach, we’d end with questions like “what do the scholars you see need? How can we work with you to support them?” </a:t>
            </a:r>
          </a:p>
          <a:p>
            <a:endParaRPr lang="en-US" dirty="0" smtClean="0"/>
          </a:p>
          <a:p>
            <a:r>
              <a:rPr lang="en-US" dirty="0" smtClean="0"/>
              <a:t>What we didn’t anticipate was the extent to which we would become the nosey switchboard operators of our own organization, listening in on library departmental conversations about their own service frustrations. In some cases we heard what our Libraries colleagues needed--infrastructure, workflows, and procedures that could help them work more effectively and better serve our clients. </a:t>
            </a:r>
          </a:p>
          <a:p>
            <a:endParaRPr lang="en-US" dirty="0" smtClean="0"/>
          </a:p>
          <a:p>
            <a:r>
              <a:rPr lang="en-US" dirty="0" smtClean="0"/>
              <a:t>And along with many projects and consultations from faculty and students, a number of our clients came from within the Libraries, indicating that there had been an unmet need there.</a:t>
            </a:r>
          </a:p>
          <a:p>
            <a:endParaRPr lang="en-US" dirty="0" smtClean="0"/>
          </a:p>
          <a:p>
            <a:r>
              <a:rPr lang="en-US" dirty="0" smtClean="0"/>
              <a:t>The following case studies illustrate how the needs of not only our scholars’ but also our colleagues reveal ways to integrate diverse services across Libraries and IT, and how this vantage point provides a unique opportunity to address longstanding organizational issues. We are using these case studies to help us better understand how we can articulate some complex needs, so that all of us -- not just our little unit --  can address these challenges systemically.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B8FC21B-2DFF-7345-8D28-872C8AEFAA2F}" type="slidenum">
              <a:rPr lang="en-US" smtClean="0"/>
              <a:t>1</a:t>
            </a:fld>
            <a:endParaRPr lang="en-US"/>
          </a:p>
        </p:txBody>
      </p:sp>
    </p:spTree>
    <p:extLst>
      <p:ext uri="{BB962C8B-B14F-4D97-AF65-F5344CB8AC3E}">
        <p14:creationId xmlns:p14="http://schemas.microsoft.com/office/powerpoint/2010/main" val="2182216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8FC21B-2DFF-7345-8D28-872C8AEFAA2F}" type="slidenum">
              <a:rPr lang="en-US" smtClean="0"/>
              <a:t>2</a:t>
            </a:fld>
            <a:endParaRPr lang="en-US"/>
          </a:p>
        </p:txBody>
      </p:sp>
    </p:spTree>
    <p:extLst>
      <p:ext uri="{BB962C8B-B14F-4D97-AF65-F5344CB8AC3E}">
        <p14:creationId xmlns:p14="http://schemas.microsoft.com/office/powerpoint/2010/main" val="2345024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i5 service: Zach</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dirty="0" smtClean="0"/>
              <a:t>Define the problem: need for relatively low-tech web infrastructure (i.e. LAMP stack)</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Install a CMS: </a:t>
            </a:r>
            <a:r>
              <a:rPr lang="en-US" dirty="0" err="1" smtClean="0"/>
              <a:t>WordPress</a:t>
            </a:r>
            <a:r>
              <a:rPr lang="en-US" dirty="0" smtClean="0"/>
              <a:t>, </a:t>
            </a:r>
            <a:r>
              <a:rPr lang="en-US" dirty="0" err="1" smtClean="0"/>
              <a:t>Omeka</a:t>
            </a:r>
            <a:endParaRPr lang="en-US" dirty="0" smtClean="0"/>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Use cases: online exhibit, conference website, sandbox space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 we heard about the problem</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A long-standing problem. Been receiving these types of requests for years...you’ve heard us talk about the “faculty website problem” before</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Scholars have built workarounds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A computer science professor who teaches a DH course uses her department’s own server to have each student install their own instance of </a:t>
            </a:r>
            <a:r>
              <a:rPr lang="en-US" dirty="0" err="1" smtClean="0"/>
              <a:t>Wordpress</a:t>
            </a:r>
            <a:endParaRPr lang="en-US" dirty="0" smtClean="0"/>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Most scholars either purchase their own hosting or use free options like </a:t>
            </a:r>
            <a:r>
              <a:rPr lang="en-US" dirty="0" err="1" smtClean="0"/>
              <a:t>wordpress.com</a:t>
            </a:r>
            <a:r>
              <a:rPr lang="en-US" dirty="0" smtClean="0"/>
              <a:t> or </a:t>
            </a:r>
            <a:r>
              <a:rPr lang="en-US" dirty="0" err="1" smtClean="0"/>
              <a:t>omeka.net</a:t>
            </a:r>
            <a:endParaRPr lang="en-US" dirty="0" smtClean="0"/>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Pressure: DSS being asked to help develop a more cohesive DH community on campus, along with plans to create a masters-level DH certificate program</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In other words: we need more robust support services - to at least be able to help someone who comes in and says “I just need a basic website”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Description of problem and how it arises from the POV of different departments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DSS: we’re front-facing, the ones who constantly have to say “no”</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ITS: currently providing i5 service</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Their big concern is staffing to support such a service, they’re just not staffed for it at the moment</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Security issues raised for the types of access requests we have</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Giving admin permissions to </a:t>
            </a:r>
            <a:r>
              <a:rPr lang="en-US" dirty="0" err="1" smtClean="0"/>
              <a:t>noobs</a:t>
            </a:r>
            <a:r>
              <a:rPr lang="en-US" dirty="0" smtClean="0"/>
              <a:t> on servers that also contain sensitive data</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Addressing external client requests revealed numerous internal issues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Sylvester Manor: scholar wanted to create online exhibit of </a:t>
            </a:r>
            <a:r>
              <a:rPr lang="en-US" dirty="0" err="1" smtClean="0"/>
              <a:t>Fales</a:t>
            </a:r>
            <a:r>
              <a:rPr lang="en-US" dirty="0" smtClean="0"/>
              <a:t> collection</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difficulties finding the right place to host (ITS, DLTS, scholar’s own web host)</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Solution: DLTS hosts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Took 15 minutes to create site, but 9 months of discussions to get to that point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Outcome</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DSS looking into creating a stopgap service that meets our needs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Partnering with DLTS to possibly offer a service parallel to i5</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Need for customization a primary motivator</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Our clients require ability to install plugins, have 20 students install WP instances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Turf battles: we don’t want to “steal” a service from another department and harm a partnership</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B8FC21B-2DFF-7345-8D28-872C8AEFAA2F}" type="slidenum">
              <a:rPr lang="en-US" smtClean="0"/>
              <a:t>3</a:t>
            </a:fld>
            <a:endParaRPr lang="en-US"/>
          </a:p>
        </p:txBody>
      </p:sp>
    </p:spTree>
    <p:extLst>
      <p:ext uri="{BB962C8B-B14F-4D97-AF65-F5344CB8AC3E}">
        <p14:creationId xmlns:p14="http://schemas.microsoft.com/office/powerpoint/2010/main" val="2921999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Scholars digitizing special collections</a:t>
            </a:r>
            <a:r>
              <a:rPr lang="en-US" baseline="0" dirty="0" smtClean="0"/>
              <a:t> (</a:t>
            </a:r>
            <a:r>
              <a:rPr lang="en-US" dirty="0" smtClean="0"/>
              <a:t>Jennifer Vinopal)</a:t>
            </a:r>
            <a:endParaRPr lang="en-US" dirty="0" smtClean="0"/>
          </a:p>
          <a:p>
            <a:endParaRPr lang="en-US" dirty="0" smtClean="0"/>
          </a:p>
          <a:p>
            <a:r>
              <a:rPr lang="en-US" dirty="0" smtClean="0"/>
              <a:t>Over the past year we’ve gotten three requests from graduate students wanting to digitize parts of one of our special collections — </a:t>
            </a:r>
            <a:r>
              <a:rPr lang="en-US" dirty="0" err="1" smtClean="0"/>
              <a:t>Fales</a:t>
            </a:r>
            <a:r>
              <a:rPr lang="en-US" dirty="0" smtClean="0"/>
              <a:t> Library — to create online exhibits with a scholarly apparatus. Until now scholars have not had the ability to scan special collections materials.</a:t>
            </a:r>
          </a:p>
          <a:p>
            <a:endParaRPr lang="en-US" dirty="0" smtClean="0"/>
          </a:p>
          <a:p>
            <a:r>
              <a:rPr lang="en-US" dirty="0" smtClean="0"/>
              <a:t>Our 3 special collections are very interested in supporting these projects. The benefits to special collections include </a:t>
            </a:r>
          </a:p>
          <a:p>
            <a:pPr marL="171450" indent="-171450">
              <a:buFont typeface="Arial"/>
              <a:buChar char="•"/>
            </a:pPr>
            <a:r>
              <a:rPr lang="en-US" dirty="0" smtClean="0"/>
              <a:t>expanding the use of their collections</a:t>
            </a:r>
          </a:p>
          <a:p>
            <a:pPr marL="171450" indent="-171450">
              <a:buFont typeface="Arial"/>
              <a:buChar char="•"/>
            </a:pPr>
            <a:r>
              <a:rPr lang="en-US" dirty="0" smtClean="0"/>
              <a:t>greater collaboration with scholars</a:t>
            </a:r>
          </a:p>
          <a:p>
            <a:pPr marL="171450" indent="-171450">
              <a:buFont typeface="Arial"/>
              <a:buChar char="•"/>
            </a:pPr>
            <a:r>
              <a:rPr lang="en-US" dirty="0" smtClean="0"/>
              <a:t>visibility and promotion via the scholars’ published websites</a:t>
            </a:r>
          </a:p>
          <a:p>
            <a:pPr marL="171450" indent="-171450">
              <a:buFont typeface="Arial"/>
              <a:buChar char="•"/>
            </a:pPr>
            <a:r>
              <a:rPr lang="en-US" dirty="0" smtClean="0"/>
              <a:t>In one case a scholar is clearing rights to digitize and publish the items she’s scanning</a:t>
            </a:r>
          </a:p>
          <a:p>
            <a:pPr marL="171450" indent="-171450">
              <a:buFont typeface="Arial"/>
              <a:buChar char="•"/>
            </a:pPr>
            <a:r>
              <a:rPr lang="en-US" dirty="0" smtClean="0"/>
              <a:t>also this is a great means for our special collections to get even more of their collections digitized, since scholars may be requesting access to collections that wouldn’t otherwise be in the DL pipeline.</a:t>
            </a:r>
          </a:p>
          <a:p>
            <a:endParaRPr lang="en-US" dirty="0" smtClean="0"/>
          </a:p>
          <a:p>
            <a:r>
              <a:rPr lang="en-US" dirty="0" smtClean="0"/>
              <a:t>All good, right?</a:t>
            </a:r>
          </a:p>
          <a:p>
            <a:endParaRPr lang="en-US" dirty="0" smtClean="0"/>
          </a:p>
          <a:p>
            <a:r>
              <a:rPr lang="en-US" dirty="0" smtClean="0"/>
              <a:t>Well, the challenge is that existing digitization workflows were created in conjunction with our Digital Library team for digitizing either complete collections, or large swaths of them. </a:t>
            </a:r>
          </a:p>
          <a:p>
            <a:endParaRPr lang="en-US" dirty="0" smtClean="0"/>
          </a:p>
          <a:p>
            <a:r>
              <a:rPr lang="en-US" dirty="0" smtClean="0"/>
              <a:t>That’s because our DL operation, like many of yours I am guessing, was designed for a very different purpose than the one that Digital Scholarship Services is now proposing. DL was designed, for the most part, to efficiently digitize and preserve library collections as comprehensively and quickly as possible. Whereas DSS is designed to help scholars get and use the data they need to make scholarly arguments.</a:t>
            </a:r>
          </a:p>
          <a:p>
            <a:endParaRPr lang="en-US" dirty="0" smtClean="0"/>
          </a:p>
          <a:p>
            <a:r>
              <a:rPr lang="en-US" dirty="0" smtClean="0"/>
              <a:t>What these scholars needed was the ability to digitize selectively (the same way they would quote selectively when making an argument in a print publication). </a:t>
            </a:r>
          </a:p>
          <a:p>
            <a:endParaRPr lang="en-US" dirty="0" smtClean="0"/>
          </a:p>
          <a:p>
            <a:r>
              <a:rPr lang="en-US" dirty="0" smtClean="0"/>
              <a:t>These perfectly reasonable requests were at odds with our existing DL workflows which had been established over a long period of time, and which included: </a:t>
            </a:r>
          </a:p>
          <a:p>
            <a:pPr marL="171450" indent="-171450">
              <a:buFont typeface="Arial"/>
              <a:buChar char="•"/>
            </a:pPr>
            <a:r>
              <a:rPr lang="en-US" dirty="0" smtClean="0"/>
              <a:t>communication methods, </a:t>
            </a:r>
          </a:p>
          <a:p>
            <a:pPr marL="171450" indent="-171450">
              <a:buFont typeface="Arial"/>
              <a:buChar char="•"/>
            </a:pPr>
            <a:r>
              <a:rPr lang="en-US" dirty="0" smtClean="0"/>
              <a:t>file naming conventions, </a:t>
            </a:r>
          </a:p>
          <a:p>
            <a:pPr marL="171450" indent="-171450">
              <a:buFont typeface="Arial"/>
              <a:buChar char="•"/>
            </a:pPr>
            <a:r>
              <a:rPr lang="en-US" dirty="0" smtClean="0"/>
              <a:t>project management processes, </a:t>
            </a:r>
          </a:p>
          <a:p>
            <a:pPr marL="171450" indent="-171450">
              <a:buFont typeface="Arial"/>
              <a:buChar char="•"/>
            </a:pPr>
            <a:r>
              <a:rPr lang="en-US" dirty="0" smtClean="0"/>
              <a:t>materials transfer between Special Collections and DL, </a:t>
            </a:r>
          </a:p>
          <a:p>
            <a:pPr marL="171450" indent="-171450">
              <a:buFont typeface="Arial"/>
              <a:buChar char="•"/>
            </a:pPr>
            <a:r>
              <a:rPr lang="en-US" dirty="0" smtClean="0"/>
              <a:t>documentation conventions</a:t>
            </a:r>
          </a:p>
          <a:p>
            <a:pPr marL="171450" indent="-171450">
              <a:buFont typeface="Arial"/>
              <a:buChar char="•"/>
            </a:pPr>
            <a:r>
              <a:rPr lang="en-US" dirty="0" smtClean="0"/>
              <a:t>scheduling</a:t>
            </a:r>
          </a:p>
          <a:p>
            <a:pPr marL="171450" indent="-171450">
              <a:buFont typeface="Arial"/>
              <a:buChar char="•"/>
            </a:pPr>
            <a:r>
              <a:rPr lang="en-US" dirty="0" smtClean="0"/>
              <a:t>etc. </a:t>
            </a:r>
          </a:p>
          <a:p>
            <a:endParaRPr lang="en-US" dirty="0" smtClean="0"/>
          </a:p>
          <a:p>
            <a:r>
              <a:rPr lang="en-US" dirty="0" smtClean="0"/>
              <a:t>We had never before had non-DL people digitizing materials for preservation, so there would also be an impact on space and workstation allocation, and on staffing, since the scholars would need additional training and oversight.</a:t>
            </a:r>
          </a:p>
          <a:p>
            <a:endParaRPr lang="en-US" dirty="0" smtClean="0"/>
          </a:p>
          <a:p>
            <a:r>
              <a:rPr lang="en-US" dirty="0" smtClean="0"/>
              <a:t>In collaboration with DL and </a:t>
            </a:r>
            <a:r>
              <a:rPr lang="en-US" dirty="0" err="1" smtClean="0"/>
              <a:t>Fales</a:t>
            </a:r>
            <a:r>
              <a:rPr lang="en-US" dirty="0" smtClean="0"/>
              <a:t> Library, we’ve had to revisit our existing protocols and adapt them to this new kind of activity. Among other things we’ve developed:</a:t>
            </a:r>
          </a:p>
          <a:p>
            <a:pPr marL="171450" indent="-171450">
              <a:buFont typeface="Arial"/>
              <a:buChar char="•"/>
            </a:pPr>
            <a:r>
              <a:rPr lang="en-US" dirty="0" smtClean="0"/>
              <a:t>processes for collaboratively writing/approving scope of work documents so 3 departments (Special Collections, Digital Library, Digital Scholarship Services) plus the scholar all agree on the work to be done</a:t>
            </a:r>
          </a:p>
          <a:p>
            <a:pPr marL="171450" indent="-171450">
              <a:buFont typeface="Arial"/>
              <a:buChar char="•"/>
            </a:pPr>
            <a:r>
              <a:rPr lang="en-US" dirty="0" smtClean="0"/>
              <a:t>we’ve developed processes for prioritizing and scheduling work to accommodate the timeframe of the scholars</a:t>
            </a:r>
          </a:p>
          <a:p>
            <a:pPr marL="171450" indent="-171450">
              <a:buFont typeface="Arial"/>
              <a:buChar char="•"/>
            </a:pPr>
            <a:r>
              <a:rPr lang="en-US" dirty="0" smtClean="0"/>
              <a:t>we’ve developed a process to train and oversee scholars who will digitize special collections materials for their own use BUT who also need to scan to preservation standards so we can archive these items</a:t>
            </a:r>
          </a:p>
          <a:p>
            <a:pPr marL="171450" indent="-171450">
              <a:buFont typeface="Arial"/>
              <a:buChar char="•"/>
            </a:pPr>
            <a:r>
              <a:rPr lang="en-US" dirty="0" smtClean="0"/>
              <a:t>we’ve developed a way for special collections tell us how to name files for these discrete items and how these items relate to the larger collections of which they are just a part</a:t>
            </a:r>
          </a:p>
          <a:p>
            <a:pPr marL="171450" indent="-171450">
              <a:buFont typeface="Arial"/>
              <a:buChar char="•"/>
            </a:pPr>
            <a:r>
              <a:rPr lang="en-US" dirty="0" smtClean="0"/>
              <a:t>we’ve developed a clear delineation between DSS’s responsibilities and those of DLTS (this delineation sounds pretty straightforward, but it’s all part of the maturation process of a new department that relies heavily on collaboration with other departments, but risks stepping on people’s toes in the process) </a:t>
            </a:r>
          </a:p>
          <a:p>
            <a:endParaRPr lang="en-US" dirty="0" smtClean="0"/>
          </a:p>
          <a:p>
            <a:r>
              <a:rPr lang="en-US" dirty="0" smtClean="0"/>
              <a:t>I’ll conclude by simply saying that these three projects have allowed us to pilot a new “scholar-digitized special collections material” service (though it needs a better name) and to develop a systematic process for meeting these requests while helping both special collections and digital library technology services expand their capacity to support scholars.</a:t>
            </a:r>
          </a:p>
          <a:p>
            <a:endParaRPr lang="en-US" dirty="0"/>
          </a:p>
        </p:txBody>
      </p:sp>
      <p:sp>
        <p:nvSpPr>
          <p:cNvPr id="4" name="Slide Number Placeholder 3"/>
          <p:cNvSpPr>
            <a:spLocks noGrp="1"/>
          </p:cNvSpPr>
          <p:nvPr>
            <p:ph type="sldNum" sz="quarter" idx="10"/>
          </p:nvPr>
        </p:nvSpPr>
        <p:spPr/>
        <p:txBody>
          <a:bodyPr/>
          <a:lstStyle/>
          <a:p>
            <a:fld id="{BB8FC21B-2DFF-7345-8D28-872C8AEFAA2F}" type="slidenum">
              <a:rPr lang="en-US" smtClean="0"/>
              <a:t>4</a:t>
            </a:fld>
            <a:endParaRPr lang="en-US"/>
          </a:p>
        </p:txBody>
      </p:sp>
    </p:spTree>
    <p:extLst>
      <p:ext uri="{BB962C8B-B14F-4D97-AF65-F5344CB8AC3E}">
        <p14:creationId xmlns:p14="http://schemas.microsoft.com/office/powerpoint/2010/main" val="16700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 Drive problem (</a:t>
            </a:r>
            <a:r>
              <a:rPr lang="en-US" dirty="0" smtClean="0"/>
              <a:t>Monica McCormick)</a:t>
            </a:r>
            <a:r>
              <a:rPr lang="en-US" dirty="0" smtClean="0"/>
              <a:t>:</a:t>
            </a:r>
          </a:p>
          <a:p>
            <a:endParaRPr lang="en-US" dirty="0" smtClean="0"/>
          </a:p>
          <a:p>
            <a:r>
              <a:rPr lang="en-US" dirty="0" smtClean="0"/>
              <a:t>Third case study is about a longstanding issue that we heard when we did an </a:t>
            </a:r>
            <a:r>
              <a:rPr lang="en-US" dirty="0" err="1" smtClean="0"/>
              <a:t>inreasch</a:t>
            </a:r>
            <a:r>
              <a:rPr lang="en-US" dirty="0" smtClean="0"/>
              <a:t> session with our Special Collections Steering group, which includes the heads and key managers of our two special collections, the </a:t>
            </a:r>
            <a:r>
              <a:rPr lang="en-US" dirty="0" err="1" smtClean="0"/>
              <a:t>Fales</a:t>
            </a:r>
            <a:r>
              <a:rPr lang="en-US" dirty="0" smtClean="0"/>
              <a:t> Library, the </a:t>
            </a:r>
            <a:r>
              <a:rPr lang="en-US" dirty="0" err="1" smtClean="0"/>
              <a:t>Tamiment</a:t>
            </a:r>
            <a:r>
              <a:rPr lang="en-US" dirty="0" smtClean="0"/>
              <a:t> and Wagner Labor Archives, university archives, plus the directors (our AUL-equivalent) of Collections, Libraries ITS, and Digital Library Technology Services. This is a big group of people from many levels of the organization. </a:t>
            </a:r>
          </a:p>
          <a:p>
            <a:r>
              <a:rPr lang="en-US" dirty="0" smtClean="0"/>
              <a:t> </a:t>
            </a:r>
          </a:p>
          <a:p>
            <a:r>
              <a:rPr lang="en-US" dirty="0" smtClean="0"/>
              <a:t>The need: patrons who have used our special collections regularly need digital copies of items, for inclusion in their published works and presentations, or for other research purposes. Staff in our 3 special collections units, on 3 different floors, use local scanning equipment to make these files, create some minimal metadata for them, share copies with the patron, and store a copy on the general library server, known as the “N drive.” That’s the shared drive for all library staff to store documents and working material. It’s not designed for preservation of digital images. But it’s readily available.</a:t>
            </a:r>
          </a:p>
          <a:p>
            <a:endParaRPr lang="en-US" dirty="0" smtClean="0"/>
          </a:p>
          <a:p>
            <a:r>
              <a:rPr lang="en-US" dirty="0" smtClean="0"/>
              <a:t>Metadata creation is irregular or nonexistent and storage is not systematic, and quality is not at the highest standard, because most patrons don’t need that. Our large-scale digitization for preservation, which we generally do for whole collections, with careful controls for metadata, item numbering, and storage in a repository specifically designed to support best practices for digital preservation. But because most of our special collections have not been digitized, we have this ad-hoc, unsystematic, but now common way to do digitization-on-demand for short-term access and use. </a:t>
            </a:r>
          </a:p>
          <a:p>
            <a:endParaRPr lang="en-US" dirty="0" smtClean="0"/>
          </a:p>
          <a:p>
            <a:r>
              <a:rPr lang="en-US" dirty="0" smtClean="0"/>
              <a:t> </a:t>
            </a:r>
          </a:p>
          <a:p>
            <a:r>
              <a:rPr lang="en-US" dirty="0" smtClean="0"/>
              <a:t>Perspectives on the problem:</a:t>
            </a:r>
          </a:p>
          <a:p>
            <a:pPr marL="171450" indent="-171450">
              <a:buFont typeface="Arial"/>
              <a:buChar char="•"/>
            </a:pPr>
            <a:r>
              <a:rPr lang="en-US" dirty="0" smtClean="0"/>
              <a:t>Special collections staff cannot easily determine what has already been digitized; duplication is likely to occur. They frequently run into space limits on the N drive because the need for that space is unpredictable. From their POV, this digitization is part of the mission to provide access to our collections.</a:t>
            </a:r>
          </a:p>
          <a:p>
            <a:pPr marL="171450" indent="-171450">
              <a:buFont typeface="Arial"/>
              <a:buChar char="•"/>
            </a:pPr>
            <a:r>
              <a:rPr lang="en-US" dirty="0" smtClean="0"/>
              <a:t>For Libraries ITS, it’s challenging and inefficient to try and provide a lot of storage space without much advance planning. And because the N drive is not designed for preservation of digitized collections, there are some concerns about its suitability for this purpose. </a:t>
            </a:r>
          </a:p>
          <a:p>
            <a:pPr marL="171450" indent="-171450">
              <a:buFont typeface="Arial"/>
              <a:buChar char="•"/>
            </a:pPr>
            <a:r>
              <a:rPr lang="en-US" dirty="0" smtClean="0"/>
              <a:t>For heads of collections and preservation, this process is perceived as a slightly rogue activity, doing an “end run” around established protocols and standards. They’re concerned about the stability.</a:t>
            </a:r>
          </a:p>
          <a:p>
            <a:endParaRPr lang="en-US" dirty="0" smtClean="0"/>
          </a:p>
          <a:p>
            <a:r>
              <a:rPr lang="en-US" dirty="0" smtClean="0"/>
              <a:t>Our contribution:</a:t>
            </a:r>
          </a:p>
          <a:p>
            <a:pPr marL="171450" indent="-171450">
              <a:buFont typeface="Arial"/>
              <a:buChar char="•"/>
            </a:pPr>
            <a:r>
              <a:rPr lang="en-US" dirty="0" smtClean="0"/>
              <a:t>We cannot solve this problem ourselves (way beyond our brief) but being able to articulate it from all perspectives helps to begin shaping a solution.</a:t>
            </a:r>
          </a:p>
          <a:p>
            <a:pPr marL="171450" indent="-171450">
              <a:buFont typeface="Arial"/>
              <a:buChar char="•"/>
            </a:pPr>
            <a:r>
              <a:rPr lang="en-US" dirty="0" smtClean="0"/>
              <a:t>And because our unit is engaged in our repository services (both the IR and the preservation repository) we have an understanding the pros/cons of our current systems to meet this need. We have begun conversations about a short-term solution.</a:t>
            </a:r>
          </a:p>
          <a:p>
            <a:pPr marL="171450" indent="-171450">
              <a:buFont typeface="Arial"/>
              <a:buChar char="•"/>
            </a:pPr>
            <a:r>
              <a:rPr lang="en-US" dirty="0" smtClean="0"/>
              <a:t>We are engaged in a broad survey of all our repository needs , so the “N drive problem” will be a particular use case for that analysis. If this need hadn’t come up we could have been addressing the larger repositories problem without solving for this need. We have a deeper understanding, which is always good.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B8FC21B-2DFF-7345-8D28-872C8AEFAA2F}" type="slidenum">
              <a:rPr lang="en-US" smtClean="0"/>
              <a:t>5</a:t>
            </a:fld>
            <a:endParaRPr lang="en-US"/>
          </a:p>
        </p:txBody>
      </p:sp>
    </p:spTree>
    <p:extLst>
      <p:ext uri="{BB962C8B-B14F-4D97-AF65-F5344CB8AC3E}">
        <p14:creationId xmlns:p14="http://schemas.microsoft.com/office/powerpoint/2010/main" val="2393807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Conclusion + Discussion</a:t>
            </a:r>
            <a:r>
              <a:rPr lang="en-US" baseline="0" dirty="0" smtClean="0"/>
              <a:t> with the audience</a:t>
            </a:r>
            <a:endParaRPr lang="en-US" dirty="0" smtClean="0"/>
          </a:p>
          <a:p>
            <a:endParaRPr lang="en-US" dirty="0" smtClean="0"/>
          </a:p>
          <a:p>
            <a:r>
              <a:rPr lang="en-US" dirty="0" smtClean="0"/>
              <a:t>For our own, new, unit, these experiences have helped to clarify our role. The nature of our work is to link together other departments’ services, but we believe we are doing more than just coordinate. These cases have shown us where we may want to rethink some of the workflows, infrastructure, and protocols that undergird the library’s work. Our cases are identifying service gaps, how some existing procedures do not fully address the reality of patron needs. We are potentially stepping on toes, stirring up trouble, calling into question some established procedures. We are also, we hope, finding new opportunities for collaboration.</a:t>
            </a:r>
          </a:p>
          <a:p>
            <a:endParaRPr lang="en-US" dirty="0" smtClean="0"/>
          </a:p>
          <a:p>
            <a:r>
              <a:rPr lang="en-US" dirty="0" smtClean="0"/>
              <a:t>It seems that one of our contributions is to show how long-standing problems can be re-articulated and seen afresh, and then to </a:t>
            </a:r>
          </a:p>
          <a:p>
            <a:r>
              <a:rPr lang="en-US" dirty="0" smtClean="0"/>
              <a:t>propose solutions that are more likely to succeed. </a:t>
            </a:r>
            <a:endParaRPr lang="en-US" dirty="0"/>
          </a:p>
        </p:txBody>
      </p:sp>
      <p:sp>
        <p:nvSpPr>
          <p:cNvPr id="4" name="Slide Number Placeholder 3"/>
          <p:cNvSpPr>
            <a:spLocks noGrp="1"/>
          </p:cNvSpPr>
          <p:nvPr>
            <p:ph type="sldNum" sz="quarter" idx="10"/>
          </p:nvPr>
        </p:nvSpPr>
        <p:spPr/>
        <p:txBody>
          <a:bodyPr/>
          <a:lstStyle/>
          <a:p>
            <a:fld id="{BB8FC21B-2DFF-7345-8D28-872C8AEFAA2F}" type="slidenum">
              <a:rPr lang="en-US" smtClean="0"/>
              <a:t>6</a:t>
            </a:fld>
            <a:endParaRPr lang="en-US"/>
          </a:p>
        </p:txBody>
      </p:sp>
    </p:spTree>
    <p:extLst>
      <p:ext uri="{BB962C8B-B14F-4D97-AF65-F5344CB8AC3E}">
        <p14:creationId xmlns:p14="http://schemas.microsoft.com/office/powerpoint/2010/main" val="1165578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3B3E2-BF24-2D42-8F09-0C02C4C911BD}" type="slidenum">
              <a:rPr lang="en-US" smtClean="0"/>
              <a:pPr/>
              <a:t>‹#›</a:t>
            </a:fld>
            <a:endParaRPr lang="en-US"/>
          </a:p>
        </p:txBody>
      </p:sp>
      <p:sp>
        <p:nvSpPr>
          <p:cNvPr id="8" name="Date Placeholder 3"/>
          <p:cNvSpPr>
            <a:spLocks noGrp="1"/>
          </p:cNvSpPr>
          <p:nvPr>
            <p:ph type="dt" sz="half" idx="2"/>
          </p:nvPr>
        </p:nvSpPr>
        <p:spPr>
          <a:xfrm>
            <a:off x="457199" y="6306460"/>
            <a:ext cx="2411077" cy="480709"/>
          </a:xfrm>
          <a:prstGeom prst="rect">
            <a:avLst/>
          </a:prstGeom>
        </p:spPr>
        <p:txBody>
          <a:bodyPr vert="horz" lIns="91440" tIns="45720" rIns="91440" bIns="45720" rtlCol="0" anchor="ctr"/>
          <a:lstStyle>
            <a:lvl1pPr algn="l">
              <a:defRPr sz="1200">
                <a:solidFill>
                  <a:schemeClr val="tx1">
                    <a:tint val="75000"/>
                  </a:schemeClr>
                </a:solidFill>
                <a:latin typeface="Montserrat-Regular"/>
              </a:defRPr>
            </a:lvl1pPr>
          </a:lstStyle>
          <a:p>
            <a:r>
              <a:rPr lang="en-US" dirty="0" smtClean="0"/>
              <a:t>DLF 2014</a:t>
            </a:r>
          </a:p>
          <a:p>
            <a:r>
              <a:rPr lang="en-US" dirty="0" smtClean="0"/>
              <a:t>Coble, McCormick, Vinopal</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F0C684-0B5C-744D-8E87-80E4697069DF}" type="datetimeFigureOut">
              <a:rPr lang="en-US" smtClean="0"/>
              <a:pPr/>
              <a:t>11/5/14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3B3E2-BF24-2D42-8F09-0C02C4C911B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F0C684-0B5C-744D-8E87-80E4697069DF}" type="datetimeFigureOut">
              <a:rPr lang="en-US" smtClean="0"/>
              <a:pPr/>
              <a:t>11/5/14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3B3E2-BF24-2D42-8F09-0C02C4C911B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F0C684-0B5C-744D-8E87-80E4697069DF}" type="datetimeFigureOut">
              <a:rPr lang="en-US" smtClean="0"/>
              <a:pPr/>
              <a:t>11/5/14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3B3E2-BF24-2D42-8F09-0C02C4C911B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F0C684-0B5C-744D-8E87-80E4697069DF}" type="datetimeFigureOut">
              <a:rPr lang="en-US" smtClean="0"/>
              <a:pPr/>
              <a:t>11/5/14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3B3E2-BF24-2D42-8F09-0C02C4C911B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F0C684-0B5C-744D-8E87-80E4697069DF}" type="datetimeFigureOut">
              <a:rPr lang="en-US" smtClean="0"/>
              <a:pPr/>
              <a:t>11/5/14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3B3E2-BF24-2D42-8F09-0C02C4C911B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F0C684-0B5C-744D-8E87-80E4697069DF}" type="datetimeFigureOut">
              <a:rPr lang="en-US" smtClean="0"/>
              <a:pPr/>
              <a:t>11/5/14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F3B3E2-BF24-2D42-8F09-0C02C4C911B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F0C684-0B5C-744D-8E87-80E4697069DF}" type="datetimeFigureOut">
              <a:rPr lang="en-US" smtClean="0"/>
              <a:pPr/>
              <a:t>11/5/14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F3B3E2-BF24-2D42-8F09-0C02C4C911B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F0C684-0B5C-744D-8E87-80E4697069DF}" type="datetimeFigureOut">
              <a:rPr lang="en-US" smtClean="0"/>
              <a:pPr/>
              <a:t>11/5/14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F3B3E2-BF24-2D42-8F09-0C02C4C911B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F0C684-0B5C-744D-8E87-80E4697069DF}" type="datetimeFigureOut">
              <a:rPr lang="en-US" smtClean="0"/>
              <a:pPr/>
              <a:t>11/5/14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3B3E2-BF24-2D42-8F09-0C02C4C911B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F0C684-0B5C-744D-8E87-80E4697069DF}" type="datetimeFigureOut">
              <a:rPr lang="en-US" smtClean="0"/>
              <a:pPr/>
              <a:t>11/5/14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3B3E2-BF24-2D42-8F09-0C02C4C911B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199" y="6306460"/>
            <a:ext cx="2411077" cy="480709"/>
          </a:xfrm>
          <a:prstGeom prst="rect">
            <a:avLst/>
          </a:prstGeom>
        </p:spPr>
        <p:txBody>
          <a:bodyPr vert="horz" lIns="91440" tIns="45720" rIns="91440" bIns="45720" rtlCol="0" anchor="ctr"/>
          <a:lstStyle>
            <a:lvl1pPr algn="l">
              <a:defRPr sz="1200">
                <a:solidFill>
                  <a:schemeClr val="tx1">
                    <a:tint val="75000"/>
                  </a:schemeClr>
                </a:solidFill>
                <a:latin typeface="Montserrat-Regular"/>
              </a:defRPr>
            </a:lvl1pPr>
          </a:lstStyle>
          <a:p>
            <a:r>
              <a:rPr lang="en-US" dirty="0" smtClean="0"/>
              <a:t>DLF 2014</a:t>
            </a:r>
          </a:p>
          <a:p>
            <a:r>
              <a:rPr lang="en-US" dirty="0" smtClean="0"/>
              <a:t>Coble, McCormick, Vinopal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Montserrat-Regular"/>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Montserrat-Regular"/>
              </a:defRPr>
            </a:lvl1pPr>
          </a:lstStyle>
          <a:p>
            <a:fld id="{F8F3B3E2-BF24-2D42-8F09-0C02C4C911B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Montserrat-Regular"/>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ontserrat-Regular"/>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ontserrat-Regular"/>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ontserrat-Regular"/>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ontserrat-Regular"/>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ontserrat-Regular"/>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gi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ctrTitle"/>
          </p:nvPr>
        </p:nvSpPr>
        <p:spPr>
          <a:xfrm>
            <a:off x="685800" y="509973"/>
            <a:ext cx="7772400" cy="1470025"/>
          </a:xfrm>
        </p:spPr>
        <p:txBody>
          <a:bodyPr>
            <a:normAutofit/>
          </a:bodyPr>
          <a:lstStyle/>
          <a:p>
            <a:r>
              <a:rPr lang="en-US" sz="6000" dirty="0"/>
              <a:t>Getting an Earful</a:t>
            </a:r>
          </a:p>
        </p:txBody>
      </p:sp>
      <p:sp>
        <p:nvSpPr>
          <p:cNvPr id="51" name="Subtitle 50"/>
          <p:cNvSpPr>
            <a:spLocks noGrp="1"/>
          </p:cNvSpPr>
          <p:nvPr>
            <p:ph type="subTitle" idx="1"/>
          </p:nvPr>
        </p:nvSpPr>
        <p:spPr>
          <a:xfrm>
            <a:off x="569277" y="1848610"/>
            <a:ext cx="7794706" cy="2465181"/>
          </a:xfrm>
        </p:spPr>
        <p:txBody>
          <a:bodyPr>
            <a:noAutofit/>
          </a:bodyPr>
          <a:lstStyle/>
          <a:p>
            <a:r>
              <a:rPr lang="en-US" sz="4800" dirty="0">
                <a:solidFill>
                  <a:schemeClr val="tx1">
                    <a:lumMod val="65000"/>
                    <a:lumOff val="35000"/>
                  </a:schemeClr>
                </a:solidFill>
              </a:rPr>
              <a:t>The Unexpected Services of a </a:t>
            </a:r>
            <a:endParaRPr lang="en-US" sz="4800" dirty="0" smtClean="0">
              <a:solidFill>
                <a:schemeClr val="tx1">
                  <a:lumMod val="65000"/>
                  <a:lumOff val="35000"/>
                </a:schemeClr>
              </a:solidFill>
            </a:endParaRPr>
          </a:p>
          <a:p>
            <a:r>
              <a:rPr lang="en-US" sz="4800" dirty="0" smtClean="0">
                <a:solidFill>
                  <a:schemeClr val="tx1">
                    <a:lumMod val="65000"/>
                    <a:lumOff val="35000"/>
                  </a:schemeClr>
                </a:solidFill>
              </a:rPr>
              <a:t>Digital </a:t>
            </a:r>
            <a:r>
              <a:rPr lang="en-US" sz="4800" dirty="0">
                <a:solidFill>
                  <a:schemeClr val="tx1">
                    <a:lumMod val="65000"/>
                    <a:lumOff val="35000"/>
                  </a:schemeClr>
                </a:solidFill>
              </a:rPr>
              <a:t>Scholarship Unit</a:t>
            </a:r>
          </a:p>
        </p:txBody>
      </p:sp>
      <p:sp>
        <p:nvSpPr>
          <p:cNvPr id="4" name="Subtitle 50"/>
          <p:cNvSpPr txBox="1">
            <a:spLocks/>
          </p:cNvSpPr>
          <p:nvPr/>
        </p:nvSpPr>
        <p:spPr>
          <a:xfrm>
            <a:off x="1370728" y="4662693"/>
            <a:ext cx="6400800" cy="1292583"/>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ontserrat-Regular"/>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ontserrat-Regular"/>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ontserrat-Regular"/>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ontserrat-Regular"/>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ontserrat-Regular"/>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400" dirty="0" smtClean="0">
                <a:solidFill>
                  <a:schemeClr val="tx1">
                    <a:lumMod val="65000"/>
                    <a:lumOff val="35000"/>
                  </a:schemeClr>
                </a:solidFill>
              </a:rPr>
              <a:t>Zach Coble @</a:t>
            </a:r>
            <a:r>
              <a:rPr lang="en-US" sz="2400" dirty="0" err="1" smtClean="0">
                <a:solidFill>
                  <a:schemeClr val="tx1">
                    <a:lumMod val="65000"/>
                    <a:lumOff val="35000"/>
                  </a:schemeClr>
                </a:solidFill>
              </a:rPr>
              <a:t>coblezc</a:t>
            </a:r>
            <a:endParaRPr lang="en-US" sz="2400" dirty="0" smtClean="0">
              <a:solidFill>
                <a:schemeClr val="tx1">
                  <a:lumMod val="65000"/>
                  <a:lumOff val="35000"/>
                </a:schemeClr>
              </a:solidFill>
            </a:endParaRPr>
          </a:p>
          <a:p>
            <a:r>
              <a:rPr lang="en-US" sz="2400" dirty="0" smtClean="0">
                <a:solidFill>
                  <a:schemeClr val="tx1">
                    <a:lumMod val="65000"/>
                    <a:lumOff val="35000"/>
                  </a:schemeClr>
                </a:solidFill>
              </a:rPr>
              <a:t>Monica McCormick @</a:t>
            </a:r>
            <a:r>
              <a:rPr lang="en-US" sz="2400" dirty="0" err="1" smtClean="0">
                <a:solidFill>
                  <a:schemeClr val="tx1">
                    <a:lumMod val="65000"/>
                    <a:lumOff val="35000"/>
                  </a:schemeClr>
                </a:solidFill>
              </a:rPr>
              <a:t>moncia</a:t>
            </a:r>
            <a:endParaRPr lang="en-US" sz="2400" dirty="0" smtClean="0">
              <a:solidFill>
                <a:schemeClr val="tx1">
                  <a:lumMod val="65000"/>
                  <a:lumOff val="35000"/>
                </a:schemeClr>
              </a:solidFill>
            </a:endParaRPr>
          </a:p>
          <a:p>
            <a:r>
              <a:rPr lang="en-US" sz="2400" dirty="0" smtClean="0">
                <a:solidFill>
                  <a:schemeClr val="tx1">
                    <a:lumMod val="65000"/>
                    <a:lumOff val="35000"/>
                  </a:schemeClr>
                </a:solidFill>
              </a:rPr>
              <a:t>Jennifer Vinopal @</a:t>
            </a:r>
            <a:r>
              <a:rPr lang="en-US" sz="2400" dirty="0" err="1" smtClean="0">
                <a:solidFill>
                  <a:schemeClr val="tx1">
                    <a:lumMod val="65000"/>
                    <a:lumOff val="35000"/>
                  </a:schemeClr>
                </a:solidFill>
              </a:rPr>
              <a:t>jvinopal</a:t>
            </a:r>
            <a:endParaRPr lang="en-US" sz="2400" dirty="0">
              <a:solidFill>
                <a:schemeClr val="tx1">
                  <a:lumMod val="65000"/>
                  <a:lumOff val="35000"/>
                </a:schemeClr>
              </a:solidFill>
            </a:endParaRPr>
          </a:p>
        </p:txBody>
      </p:sp>
      <p:sp>
        <p:nvSpPr>
          <p:cNvPr id="2" name="TextBox 1"/>
          <p:cNvSpPr txBox="1"/>
          <p:nvPr/>
        </p:nvSpPr>
        <p:spPr>
          <a:xfrm>
            <a:off x="76626" y="6306470"/>
            <a:ext cx="3952091" cy="461665"/>
          </a:xfrm>
          <a:prstGeom prst="rect">
            <a:avLst/>
          </a:prstGeom>
          <a:noFill/>
        </p:spPr>
        <p:txBody>
          <a:bodyPr wrap="square" rtlCol="0">
            <a:spAutoFit/>
          </a:bodyPr>
          <a:lstStyle/>
          <a:p>
            <a:r>
              <a:rPr lang="en-US" sz="1200" dirty="0" smtClean="0">
                <a:solidFill>
                  <a:schemeClr val="bg1"/>
                </a:solidFill>
                <a:latin typeface="Montserrat-Regular"/>
                <a:cs typeface="Montserrat-Regular"/>
              </a:rPr>
              <a:t>Digital Library Federation Forum</a:t>
            </a:r>
          </a:p>
          <a:p>
            <a:r>
              <a:rPr lang="en-US" sz="1200" dirty="0" smtClean="0">
                <a:solidFill>
                  <a:schemeClr val="bg1"/>
                </a:solidFill>
                <a:latin typeface="Montserrat-Bold"/>
                <a:cs typeface="Montserrat-Bold"/>
              </a:rPr>
              <a:t>10/28/2014</a:t>
            </a:r>
            <a:endParaRPr lang="en-US" sz="1200" dirty="0">
              <a:solidFill>
                <a:schemeClr val="bg1"/>
              </a:solidFill>
              <a:latin typeface="Montserrat-Bold"/>
              <a:cs typeface="Montserrat-Bold"/>
            </a:endParaRPr>
          </a:p>
        </p:txBody>
      </p:sp>
      <p:sp>
        <p:nvSpPr>
          <p:cNvPr id="6" name="TextBox 5"/>
          <p:cNvSpPr txBox="1"/>
          <p:nvPr/>
        </p:nvSpPr>
        <p:spPr>
          <a:xfrm>
            <a:off x="3951314" y="6211669"/>
            <a:ext cx="1029844" cy="646331"/>
          </a:xfrm>
          <a:prstGeom prst="rect">
            <a:avLst/>
          </a:prstGeom>
          <a:noFill/>
        </p:spPr>
        <p:txBody>
          <a:bodyPr wrap="square" rtlCol="0">
            <a:spAutoFit/>
          </a:bodyPr>
          <a:lstStyle/>
          <a:p>
            <a:r>
              <a:rPr lang="en-US" sz="1200" dirty="0" smtClean="0">
                <a:solidFill>
                  <a:schemeClr val="bg1"/>
                </a:solidFill>
                <a:latin typeface="Montserrat-Regular"/>
                <a:cs typeface="Montserrat-Regular"/>
              </a:rPr>
              <a:t>@</a:t>
            </a:r>
            <a:r>
              <a:rPr lang="en-US" sz="1200" dirty="0" err="1" smtClean="0">
                <a:solidFill>
                  <a:schemeClr val="bg1"/>
                </a:solidFill>
                <a:latin typeface="Montserrat-Regular"/>
                <a:cs typeface="Montserrat-Regular"/>
              </a:rPr>
              <a:t>coblezc</a:t>
            </a:r>
            <a:endParaRPr lang="en-US" sz="1200" dirty="0" smtClean="0">
              <a:solidFill>
                <a:schemeClr val="bg1"/>
              </a:solidFill>
              <a:latin typeface="Montserrat-Regular"/>
              <a:cs typeface="Montserrat-Regular"/>
            </a:endParaRPr>
          </a:p>
          <a:p>
            <a:r>
              <a:rPr lang="en-US" sz="1200" dirty="0" smtClean="0">
                <a:solidFill>
                  <a:schemeClr val="bg1"/>
                </a:solidFill>
                <a:latin typeface="Montserrat-Bold"/>
                <a:cs typeface="Montserrat-Bold"/>
              </a:rPr>
              <a:t>@</a:t>
            </a:r>
            <a:r>
              <a:rPr lang="en-US" sz="1200" dirty="0" err="1" smtClean="0">
                <a:solidFill>
                  <a:schemeClr val="bg1"/>
                </a:solidFill>
                <a:latin typeface="Montserrat-Bold"/>
                <a:cs typeface="Montserrat-Bold"/>
              </a:rPr>
              <a:t>moncia</a:t>
            </a:r>
            <a:endParaRPr lang="en-US" sz="1200" dirty="0" smtClean="0">
              <a:solidFill>
                <a:schemeClr val="bg1"/>
              </a:solidFill>
              <a:latin typeface="Montserrat-Bold"/>
              <a:cs typeface="Montserrat-Bold"/>
            </a:endParaRPr>
          </a:p>
          <a:p>
            <a:r>
              <a:rPr lang="en-US" sz="1200" dirty="0" smtClean="0">
                <a:solidFill>
                  <a:schemeClr val="bg1"/>
                </a:solidFill>
                <a:latin typeface="Montserrat-Bold"/>
                <a:cs typeface="Montserrat-Bold"/>
              </a:rPr>
              <a:t>@</a:t>
            </a:r>
            <a:r>
              <a:rPr lang="en-US" sz="1200" dirty="0" err="1" smtClean="0">
                <a:solidFill>
                  <a:schemeClr val="bg1"/>
                </a:solidFill>
                <a:latin typeface="Montserrat-Bold"/>
                <a:cs typeface="Montserrat-Bold"/>
              </a:rPr>
              <a:t>jvinopal</a:t>
            </a:r>
            <a:endParaRPr lang="en-US" sz="1200" dirty="0">
              <a:solidFill>
                <a:schemeClr val="bg1"/>
              </a:solidFill>
              <a:latin typeface="Montserrat-Bold"/>
              <a:cs typeface="Montserrat-Bold"/>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Lessons from Case Studies</a:t>
            </a:r>
            <a:endParaRPr lang="en-US" dirty="0"/>
          </a:p>
        </p:txBody>
      </p:sp>
      <p:sp>
        <p:nvSpPr>
          <p:cNvPr id="3" name="Content Placeholder 2"/>
          <p:cNvSpPr>
            <a:spLocks noGrp="1"/>
          </p:cNvSpPr>
          <p:nvPr>
            <p:ph idx="1"/>
          </p:nvPr>
        </p:nvSpPr>
        <p:spPr>
          <a:xfrm>
            <a:off x="240848" y="1173189"/>
            <a:ext cx="8812834" cy="4525963"/>
          </a:xfrm>
        </p:spPr>
        <p:txBody>
          <a:bodyPr>
            <a:normAutofit/>
          </a:bodyPr>
          <a:lstStyle/>
          <a:p>
            <a:pPr marL="0" indent="0">
              <a:buNone/>
            </a:pPr>
            <a:endParaRPr lang="en-US" sz="4000" dirty="0" smtClean="0"/>
          </a:p>
          <a:p>
            <a:pPr marL="0" indent="0">
              <a:buNone/>
            </a:pPr>
            <a:r>
              <a:rPr lang="en-US" sz="4000" dirty="0" smtClean="0"/>
              <a:t>These requests</a:t>
            </a:r>
          </a:p>
          <a:p>
            <a:pPr marL="0" indent="0">
              <a:buNone/>
            </a:pPr>
            <a:r>
              <a:rPr lang="en-US" sz="4000" dirty="0" smtClean="0"/>
              <a:t>	revealed </a:t>
            </a:r>
            <a:r>
              <a:rPr lang="en-US" sz="4000" i="1" dirty="0" smtClean="0"/>
              <a:t>internal</a:t>
            </a:r>
            <a:r>
              <a:rPr lang="en-US" sz="4000" dirty="0" smtClean="0"/>
              <a:t> needs</a:t>
            </a:r>
          </a:p>
          <a:p>
            <a:pPr marL="0" indent="0">
              <a:buNone/>
            </a:pPr>
            <a:r>
              <a:rPr lang="en-US" sz="4000" dirty="0" smtClean="0"/>
              <a:t>		and new ways to collaborate</a:t>
            </a:r>
          </a:p>
          <a:p>
            <a:pPr marL="0" indent="0">
              <a:buNone/>
            </a:pPr>
            <a:endParaRPr lang="en-US" sz="4000" dirty="0" smtClean="0"/>
          </a:p>
          <a:p>
            <a:endParaRPr lang="en-US" sz="4000" dirty="0"/>
          </a:p>
        </p:txBody>
      </p:sp>
      <p:sp>
        <p:nvSpPr>
          <p:cNvPr id="8" name="TextBox 7"/>
          <p:cNvSpPr txBox="1"/>
          <p:nvPr/>
        </p:nvSpPr>
        <p:spPr>
          <a:xfrm>
            <a:off x="76626" y="6306470"/>
            <a:ext cx="3952091" cy="461665"/>
          </a:xfrm>
          <a:prstGeom prst="rect">
            <a:avLst/>
          </a:prstGeom>
          <a:noFill/>
        </p:spPr>
        <p:txBody>
          <a:bodyPr wrap="square" rtlCol="0">
            <a:spAutoFit/>
          </a:bodyPr>
          <a:lstStyle/>
          <a:p>
            <a:r>
              <a:rPr lang="en-US" sz="1200" dirty="0" smtClean="0">
                <a:solidFill>
                  <a:schemeClr val="bg1"/>
                </a:solidFill>
                <a:latin typeface="Montserrat-Regular"/>
                <a:cs typeface="Montserrat-Regular"/>
              </a:rPr>
              <a:t>Digital Library Federation Forum</a:t>
            </a:r>
          </a:p>
          <a:p>
            <a:r>
              <a:rPr lang="en-US" sz="1200" dirty="0" smtClean="0">
                <a:solidFill>
                  <a:schemeClr val="bg1"/>
                </a:solidFill>
                <a:latin typeface="Montserrat-Bold"/>
                <a:cs typeface="Montserrat-Bold"/>
              </a:rPr>
              <a:t>10/28/2014</a:t>
            </a:r>
            <a:endParaRPr lang="en-US" sz="1200" dirty="0">
              <a:solidFill>
                <a:schemeClr val="bg1"/>
              </a:solidFill>
              <a:latin typeface="Montserrat-Bold"/>
              <a:cs typeface="Montserrat-Bold"/>
            </a:endParaRPr>
          </a:p>
        </p:txBody>
      </p:sp>
      <p:sp>
        <p:nvSpPr>
          <p:cNvPr id="9" name="TextBox 8"/>
          <p:cNvSpPr txBox="1"/>
          <p:nvPr/>
        </p:nvSpPr>
        <p:spPr>
          <a:xfrm>
            <a:off x="3951314" y="6211669"/>
            <a:ext cx="1029844" cy="646331"/>
          </a:xfrm>
          <a:prstGeom prst="rect">
            <a:avLst/>
          </a:prstGeom>
          <a:noFill/>
        </p:spPr>
        <p:txBody>
          <a:bodyPr wrap="square" rtlCol="0">
            <a:spAutoFit/>
          </a:bodyPr>
          <a:lstStyle/>
          <a:p>
            <a:r>
              <a:rPr lang="en-US" sz="1200" dirty="0" smtClean="0">
                <a:solidFill>
                  <a:schemeClr val="bg1"/>
                </a:solidFill>
                <a:latin typeface="Montserrat-Regular"/>
                <a:cs typeface="Montserrat-Regular"/>
              </a:rPr>
              <a:t>@</a:t>
            </a:r>
            <a:r>
              <a:rPr lang="en-US" sz="1200" dirty="0" err="1" smtClean="0">
                <a:solidFill>
                  <a:schemeClr val="bg1"/>
                </a:solidFill>
                <a:latin typeface="Montserrat-Regular"/>
                <a:cs typeface="Montserrat-Regular"/>
              </a:rPr>
              <a:t>coblezc</a:t>
            </a:r>
            <a:endParaRPr lang="en-US" sz="1200" dirty="0" smtClean="0">
              <a:solidFill>
                <a:schemeClr val="bg1"/>
              </a:solidFill>
              <a:latin typeface="Montserrat-Regular"/>
              <a:cs typeface="Montserrat-Regular"/>
            </a:endParaRPr>
          </a:p>
          <a:p>
            <a:r>
              <a:rPr lang="en-US" sz="1200" dirty="0" smtClean="0">
                <a:solidFill>
                  <a:schemeClr val="bg1"/>
                </a:solidFill>
                <a:latin typeface="Montserrat-Bold"/>
                <a:cs typeface="Montserrat-Bold"/>
              </a:rPr>
              <a:t>@</a:t>
            </a:r>
            <a:r>
              <a:rPr lang="en-US" sz="1200" dirty="0" err="1" smtClean="0">
                <a:solidFill>
                  <a:schemeClr val="bg1"/>
                </a:solidFill>
                <a:latin typeface="Montserrat-Bold"/>
                <a:cs typeface="Montserrat-Bold"/>
              </a:rPr>
              <a:t>moncia</a:t>
            </a:r>
            <a:endParaRPr lang="en-US" sz="1200" dirty="0" smtClean="0">
              <a:solidFill>
                <a:schemeClr val="bg1"/>
              </a:solidFill>
              <a:latin typeface="Montserrat-Bold"/>
              <a:cs typeface="Montserrat-Bold"/>
            </a:endParaRPr>
          </a:p>
          <a:p>
            <a:r>
              <a:rPr lang="en-US" sz="1200" dirty="0" smtClean="0">
                <a:solidFill>
                  <a:schemeClr val="bg1"/>
                </a:solidFill>
                <a:latin typeface="Montserrat-Bold"/>
                <a:cs typeface="Montserrat-Bold"/>
              </a:rPr>
              <a:t>@</a:t>
            </a:r>
            <a:r>
              <a:rPr lang="en-US" sz="1200" dirty="0" err="1" smtClean="0">
                <a:solidFill>
                  <a:schemeClr val="bg1"/>
                </a:solidFill>
                <a:latin typeface="Montserrat-Bold"/>
                <a:cs typeface="Montserrat-Bold"/>
              </a:rPr>
              <a:t>jvinopal</a:t>
            </a:r>
            <a:endParaRPr lang="en-US" sz="1200" dirty="0">
              <a:solidFill>
                <a:schemeClr val="bg1"/>
              </a:solidFill>
              <a:latin typeface="Montserrat-Bold"/>
              <a:cs typeface="Montserrat-Bold"/>
            </a:endParaRPr>
          </a:p>
        </p:txBody>
      </p:sp>
    </p:spTree>
    <p:extLst>
      <p:ext uri="{BB962C8B-B14F-4D97-AF65-F5344CB8AC3E}">
        <p14:creationId xmlns:p14="http://schemas.microsoft.com/office/powerpoint/2010/main" val="230290725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need a server”</a:t>
            </a:r>
            <a:endParaRPr lang="en-US" dirty="0"/>
          </a:p>
        </p:txBody>
      </p:sp>
      <p:sp>
        <p:nvSpPr>
          <p:cNvPr id="3" name="Content Placeholder 2"/>
          <p:cNvSpPr>
            <a:spLocks noGrp="1"/>
          </p:cNvSpPr>
          <p:nvPr>
            <p:ph idx="1"/>
          </p:nvPr>
        </p:nvSpPr>
        <p:spPr>
          <a:xfrm>
            <a:off x="457200" y="1173189"/>
            <a:ext cx="8229600" cy="4525963"/>
          </a:xfrm>
        </p:spPr>
        <p:txBody>
          <a:bodyPr/>
          <a:lstStyle/>
          <a:p>
            <a:pPr marL="0" indent="0" algn="ctr">
              <a:buNone/>
            </a:pPr>
            <a:r>
              <a:rPr lang="en-US" dirty="0" smtClean="0"/>
              <a:t>The antiquated “i5” service</a:t>
            </a:r>
            <a:endParaRPr lang="en-US" dirty="0"/>
          </a:p>
        </p:txBody>
      </p:sp>
      <p:pic>
        <p:nvPicPr>
          <p:cNvPr id="6" name="Picture 5" descr="lamp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330" y="199674"/>
            <a:ext cx="3326786" cy="2806976"/>
          </a:xfrm>
          <a:prstGeom prst="rect">
            <a:avLst/>
          </a:prstGeom>
        </p:spPr>
      </p:pic>
      <p:pic>
        <p:nvPicPr>
          <p:cNvPr id="5" name="Picture 4" descr="lamp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397" y="1958939"/>
            <a:ext cx="3326786" cy="2806976"/>
          </a:xfrm>
          <a:prstGeom prst="rect">
            <a:avLst/>
          </a:prstGeom>
        </p:spPr>
      </p:pic>
      <p:pic>
        <p:nvPicPr>
          <p:cNvPr id="4" name="Picture 3" descr="lamp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80" y="3636145"/>
            <a:ext cx="3326786" cy="2806976"/>
          </a:xfrm>
          <a:prstGeom prst="rect">
            <a:avLst/>
          </a:prstGeom>
        </p:spPr>
      </p:pic>
      <p:pic>
        <p:nvPicPr>
          <p:cNvPr id="7" name="Picture 6" descr="serv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9082" y="2003609"/>
            <a:ext cx="3622846" cy="4408025"/>
          </a:xfrm>
          <a:prstGeom prst="rect">
            <a:avLst/>
          </a:prstGeom>
        </p:spPr>
      </p:pic>
      <p:sp>
        <p:nvSpPr>
          <p:cNvPr id="8" name="TextBox 7"/>
          <p:cNvSpPr txBox="1"/>
          <p:nvPr/>
        </p:nvSpPr>
        <p:spPr>
          <a:xfrm>
            <a:off x="76626" y="6306470"/>
            <a:ext cx="3952091" cy="461665"/>
          </a:xfrm>
          <a:prstGeom prst="rect">
            <a:avLst/>
          </a:prstGeom>
          <a:noFill/>
        </p:spPr>
        <p:txBody>
          <a:bodyPr wrap="square" rtlCol="0">
            <a:spAutoFit/>
          </a:bodyPr>
          <a:lstStyle/>
          <a:p>
            <a:r>
              <a:rPr lang="en-US" sz="1200" dirty="0" smtClean="0">
                <a:solidFill>
                  <a:schemeClr val="bg1"/>
                </a:solidFill>
                <a:latin typeface="Montserrat-Regular"/>
                <a:cs typeface="Montserrat-Regular"/>
              </a:rPr>
              <a:t>Digital Library Federation Forum</a:t>
            </a:r>
          </a:p>
          <a:p>
            <a:r>
              <a:rPr lang="en-US" sz="1200" dirty="0" smtClean="0">
                <a:solidFill>
                  <a:schemeClr val="bg1"/>
                </a:solidFill>
                <a:latin typeface="Montserrat-Bold"/>
                <a:cs typeface="Montserrat-Bold"/>
              </a:rPr>
              <a:t>10/28/2014</a:t>
            </a:r>
            <a:endParaRPr lang="en-US" sz="1200" dirty="0">
              <a:solidFill>
                <a:schemeClr val="bg1"/>
              </a:solidFill>
              <a:latin typeface="Montserrat-Bold"/>
              <a:cs typeface="Montserrat-Bold"/>
            </a:endParaRPr>
          </a:p>
        </p:txBody>
      </p:sp>
      <p:sp>
        <p:nvSpPr>
          <p:cNvPr id="9" name="TextBox 8"/>
          <p:cNvSpPr txBox="1"/>
          <p:nvPr/>
        </p:nvSpPr>
        <p:spPr>
          <a:xfrm>
            <a:off x="3951314" y="6211669"/>
            <a:ext cx="1029844" cy="646331"/>
          </a:xfrm>
          <a:prstGeom prst="rect">
            <a:avLst/>
          </a:prstGeom>
          <a:noFill/>
        </p:spPr>
        <p:txBody>
          <a:bodyPr wrap="square" rtlCol="0">
            <a:spAutoFit/>
          </a:bodyPr>
          <a:lstStyle/>
          <a:p>
            <a:r>
              <a:rPr lang="en-US" sz="1200" dirty="0" smtClean="0">
                <a:solidFill>
                  <a:schemeClr val="bg1"/>
                </a:solidFill>
                <a:latin typeface="Montserrat-Regular"/>
                <a:cs typeface="Montserrat-Regular"/>
              </a:rPr>
              <a:t>@</a:t>
            </a:r>
            <a:r>
              <a:rPr lang="en-US" sz="1200" dirty="0" err="1" smtClean="0">
                <a:solidFill>
                  <a:schemeClr val="bg1"/>
                </a:solidFill>
                <a:latin typeface="Montserrat-Regular"/>
                <a:cs typeface="Montserrat-Regular"/>
              </a:rPr>
              <a:t>coblezc</a:t>
            </a:r>
            <a:endParaRPr lang="en-US" sz="1200" dirty="0" smtClean="0">
              <a:solidFill>
                <a:schemeClr val="bg1"/>
              </a:solidFill>
              <a:latin typeface="Montserrat-Regular"/>
              <a:cs typeface="Montserrat-Regular"/>
            </a:endParaRPr>
          </a:p>
          <a:p>
            <a:r>
              <a:rPr lang="en-US" sz="1200" dirty="0" smtClean="0">
                <a:solidFill>
                  <a:schemeClr val="bg1"/>
                </a:solidFill>
                <a:latin typeface="Montserrat-Bold"/>
                <a:cs typeface="Montserrat-Bold"/>
              </a:rPr>
              <a:t>@</a:t>
            </a:r>
            <a:r>
              <a:rPr lang="en-US" sz="1200" dirty="0" err="1" smtClean="0">
                <a:solidFill>
                  <a:schemeClr val="bg1"/>
                </a:solidFill>
                <a:latin typeface="Montserrat-Bold"/>
                <a:cs typeface="Montserrat-Bold"/>
              </a:rPr>
              <a:t>moncia</a:t>
            </a:r>
            <a:endParaRPr lang="en-US" sz="1200" dirty="0" smtClean="0">
              <a:solidFill>
                <a:schemeClr val="bg1"/>
              </a:solidFill>
              <a:latin typeface="Montserrat-Bold"/>
              <a:cs typeface="Montserrat-Bold"/>
            </a:endParaRPr>
          </a:p>
          <a:p>
            <a:r>
              <a:rPr lang="en-US" sz="1200" dirty="0" smtClean="0">
                <a:solidFill>
                  <a:schemeClr val="bg1"/>
                </a:solidFill>
                <a:latin typeface="Montserrat-Bold"/>
                <a:cs typeface="Montserrat-Bold"/>
              </a:rPr>
              <a:t>@</a:t>
            </a:r>
            <a:r>
              <a:rPr lang="en-US" sz="1200" dirty="0" err="1" smtClean="0">
                <a:solidFill>
                  <a:schemeClr val="bg1"/>
                </a:solidFill>
                <a:latin typeface="Montserrat-Bold"/>
                <a:cs typeface="Montserrat-Bold"/>
              </a:rPr>
              <a:t>jvinopal</a:t>
            </a:r>
            <a:endParaRPr lang="en-US" sz="1200" dirty="0">
              <a:solidFill>
                <a:schemeClr val="bg1"/>
              </a:solidFill>
              <a:latin typeface="Montserrat-Bold"/>
              <a:cs typeface="Montserrat-Bold"/>
            </a:endParaRPr>
          </a:p>
        </p:txBody>
      </p:sp>
    </p:spTree>
    <p:extLst>
      <p:ext uri="{BB962C8B-B14F-4D97-AF65-F5344CB8AC3E}">
        <p14:creationId xmlns:p14="http://schemas.microsoft.com/office/powerpoint/2010/main" val="321222673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need an exhibit”</a:t>
            </a:r>
            <a:endParaRPr lang="en-US" dirty="0"/>
          </a:p>
        </p:txBody>
      </p:sp>
      <p:sp>
        <p:nvSpPr>
          <p:cNvPr id="3" name="Content Placeholder 2"/>
          <p:cNvSpPr>
            <a:spLocks noGrp="1"/>
          </p:cNvSpPr>
          <p:nvPr>
            <p:ph idx="1"/>
          </p:nvPr>
        </p:nvSpPr>
        <p:spPr>
          <a:xfrm>
            <a:off x="0" y="1173189"/>
            <a:ext cx="9143999" cy="4525963"/>
          </a:xfrm>
        </p:spPr>
        <p:txBody>
          <a:bodyPr>
            <a:normAutofit/>
          </a:bodyPr>
          <a:lstStyle/>
          <a:p>
            <a:pPr marL="0" indent="0" algn="ctr">
              <a:buNone/>
            </a:pPr>
            <a:r>
              <a:rPr lang="en-US" sz="3100" dirty="0" smtClean="0"/>
              <a:t>Scholars + Special Collections + DLTS + DSS</a:t>
            </a:r>
            <a:endParaRPr lang="en-US" sz="3100" dirty="0"/>
          </a:p>
        </p:txBody>
      </p:sp>
      <p:pic>
        <p:nvPicPr>
          <p:cNvPr id="8" name="Picture 7" descr="colorCub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5613" y="1872233"/>
            <a:ext cx="3363267" cy="2671485"/>
          </a:xfrm>
          <a:prstGeom prst="rect">
            <a:avLst/>
          </a:prstGeom>
        </p:spPr>
      </p:pic>
      <p:pic>
        <p:nvPicPr>
          <p:cNvPr id="4" name="Picture 3" descr="archive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622" y="2094235"/>
            <a:ext cx="5754039" cy="3803060"/>
          </a:xfrm>
          <a:prstGeom prst="rect">
            <a:avLst/>
          </a:prstGeom>
        </p:spPr>
      </p:pic>
      <p:pic>
        <p:nvPicPr>
          <p:cNvPr id="5" name="Picture 4" descr="omeka.gi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25384">
            <a:off x="5267447" y="4491034"/>
            <a:ext cx="3657600" cy="1143000"/>
          </a:xfrm>
          <a:prstGeom prst="rect">
            <a:avLst/>
          </a:prstGeom>
        </p:spPr>
      </p:pic>
      <p:sp>
        <p:nvSpPr>
          <p:cNvPr id="12" name="TextBox 11"/>
          <p:cNvSpPr txBox="1"/>
          <p:nvPr/>
        </p:nvSpPr>
        <p:spPr>
          <a:xfrm>
            <a:off x="76626" y="6306470"/>
            <a:ext cx="3952091" cy="461665"/>
          </a:xfrm>
          <a:prstGeom prst="rect">
            <a:avLst/>
          </a:prstGeom>
          <a:noFill/>
        </p:spPr>
        <p:txBody>
          <a:bodyPr wrap="square" rtlCol="0">
            <a:spAutoFit/>
          </a:bodyPr>
          <a:lstStyle/>
          <a:p>
            <a:r>
              <a:rPr lang="en-US" sz="1200" dirty="0" smtClean="0">
                <a:solidFill>
                  <a:schemeClr val="bg1"/>
                </a:solidFill>
                <a:latin typeface="Montserrat-Regular"/>
                <a:cs typeface="Montserrat-Regular"/>
              </a:rPr>
              <a:t>Digital Library Federation Forum</a:t>
            </a:r>
          </a:p>
          <a:p>
            <a:r>
              <a:rPr lang="en-US" sz="1200" dirty="0" smtClean="0">
                <a:solidFill>
                  <a:schemeClr val="bg1"/>
                </a:solidFill>
                <a:latin typeface="Montserrat-Bold"/>
                <a:cs typeface="Montserrat-Bold"/>
              </a:rPr>
              <a:t>10/28/2014</a:t>
            </a:r>
            <a:endParaRPr lang="en-US" sz="1200" dirty="0">
              <a:solidFill>
                <a:schemeClr val="bg1"/>
              </a:solidFill>
              <a:latin typeface="Montserrat-Bold"/>
              <a:cs typeface="Montserrat-Bold"/>
            </a:endParaRPr>
          </a:p>
        </p:txBody>
      </p:sp>
      <p:sp>
        <p:nvSpPr>
          <p:cNvPr id="13" name="TextBox 12"/>
          <p:cNvSpPr txBox="1"/>
          <p:nvPr/>
        </p:nvSpPr>
        <p:spPr>
          <a:xfrm>
            <a:off x="3951314" y="6211669"/>
            <a:ext cx="1029844" cy="646331"/>
          </a:xfrm>
          <a:prstGeom prst="rect">
            <a:avLst/>
          </a:prstGeom>
          <a:noFill/>
        </p:spPr>
        <p:txBody>
          <a:bodyPr wrap="square" rtlCol="0">
            <a:spAutoFit/>
          </a:bodyPr>
          <a:lstStyle/>
          <a:p>
            <a:r>
              <a:rPr lang="en-US" sz="1200" dirty="0" smtClean="0">
                <a:solidFill>
                  <a:schemeClr val="bg1"/>
                </a:solidFill>
                <a:latin typeface="Montserrat-Regular"/>
                <a:cs typeface="Montserrat-Regular"/>
              </a:rPr>
              <a:t>@</a:t>
            </a:r>
            <a:r>
              <a:rPr lang="en-US" sz="1200" dirty="0" err="1" smtClean="0">
                <a:solidFill>
                  <a:schemeClr val="bg1"/>
                </a:solidFill>
                <a:latin typeface="Montserrat-Regular"/>
                <a:cs typeface="Montserrat-Regular"/>
              </a:rPr>
              <a:t>coblezc</a:t>
            </a:r>
            <a:endParaRPr lang="en-US" sz="1200" dirty="0" smtClean="0">
              <a:solidFill>
                <a:schemeClr val="bg1"/>
              </a:solidFill>
              <a:latin typeface="Montserrat-Regular"/>
              <a:cs typeface="Montserrat-Regular"/>
            </a:endParaRPr>
          </a:p>
          <a:p>
            <a:r>
              <a:rPr lang="en-US" sz="1200" dirty="0" smtClean="0">
                <a:solidFill>
                  <a:schemeClr val="bg1"/>
                </a:solidFill>
                <a:latin typeface="Montserrat-Bold"/>
                <a:cs typeface="Montserrat-Bold"/>
              </a:rPr>
              <a:t>@</a:t>
            </a:r>
            <a:r>
              <a:rPr lang="en-US" sz="1200" dirty="0" err="1" smtClean="0">
                <a:solidFill>
                  <a:schemeClr val="bg1"/>
                </a:solidFill>
                <a:latin typeface="Montserrat-Bold"/>
                <a:cs typeface="Montserrat-Bold"/>
              </a:rPr>
              <a:t>moncia</a:t>
            </a:r>
            <a:endParaRPr lang="en-US" sz="1200" dirty="0" smtClean="0">
              <a:solidFill>
                <a:schemeClr val="bg1"/>
              </a:solidFill>
              <a:latin typeface="Montserrat-Bold"/>
              <a:cs typeface="Montserrat-Bold"/>
            </a:endParaRPr>
          </a:p>
          <a:p>
            <a:r>
              <a:rPr lang="en-US" sz="1200" dirty="0" smtClean="0">
                <a:solidFill>
                  <a:schemeClr val="bg1"/>
                </a:solidFill>
                <a:latin typeface="Montserrat-Bold"/>
                <a:cs typeface="Montserrat-Bold"/>
              </a:rPr>
              <a:t>@</a:t>
            </a:r>
            <a:r>
              <a:rPr lang="en-US" sz="1200" dirty="0" err="1" smtClean="0">
                <a:solidFill>
                  <a:schemeClr val="bg1"/>
                </a:solidFill>
                <a:latin typeface="Montserrat-Bold"/>
                <a:cs typeface="Montserrat-Bold"/>
              </a:rPr>
              <a:t>jvinopal</a:t>
            </a:r>
            <a:endParaRPr lang="en-US" sz="1200" dirty="0">
              <a:solidFill>
                <a:schemeClr val="bg1"/>
              </a:solidFill>
              <a:latin typeface="Montserrat-Bold"/>
              <a:cs typeface="Montserrat-Bold"/>
            </a:endParaRPr>
          </a:p>
        </p:txBody>
      </p:sp>
    </p:spTree>
    <p:extLst>
      <p:ext uri="{BB962C8B-B14F-4D97-AF65-F5344CB8AC3E}">
        <p14:creationId xmlns:p14="http://schemas.microsoft.com/office/powerpoint/2010/main" val="102742354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“We’re running out of storage!”</a:t>
            </a:r>
            <a:endParaRPr lang="en-US" dirty="0"/>
          </a:p>
        </p:txBody>
      </p:sp>
      <p:sp>
        <p:nvSpPr>
          <p:cNvPr id="3" name="Content Placeholder 2"/>
          <p:cNvSpPr>
            <a:spLocks noGrp="1"/>
          </p:cNvSpPr>
          <p:nvPr>
            <p:ph idx="1"/>
          </p:nvPr>
        </p:nvSpPr>
        <p:spPr>
          <a:xfrm>
            <a:off x="457200" y="1151291"/>
            <a:ext cx="8229600" cy="4525963"/>
          </a:xfrm>
        </p:spPr>
        <p:txBody>
          <a:bodyPr/>
          <a:lstStyle/>
          <a:p>
            <a:pPr marL="0" indent="0" algn="ctr">
              <a:buNone/>
            </a:pPr>
            <a:r>
              <a:rPr lang="en-US" dirty="0" smtClean="0"/>
              <a:t>The “N Drive Problem”</a:t>
            </a:r>
            <a:endParaRPr lang="en-US" dirty="0"/>
          </a:p>
        </p:txBody>
      </p:sp>
      <p:sp>
        <p:nvSpPr>
          <p:cNvPr id="7" name="TextBox 6"/>
          <p:cNvSpPr txBox="1"/>
          <p:nvPr/>
        </p:nvSpPr>
        <p:spPr>
          <a:xfrm>
            <a:off x="76626" y="6306470"/>
            <a:ext cx="3952091" cy="461665"/>
          </a:xfrm>
          <a:prstGeom prst="rect">
            <a:avLst/>
          </a:prstGeom>
          <a:noFill/>
        </p:spPr>
        <p:txBody>
          <a:bodyPr wrap="square" rtlCol="0">
            <a:spAutoFit/>
          </a:bodyPr>
          <a:lstStyle/>
          <a:p>
            <a:r>
              <a:rPr lang="en-US" sz="1200" dirty="0" smtClean="0">
                <a:solidFill>
                  <a:schemeClr val="bg1"/>
                </a:solidFill>
                <a:latin typeface="Montserrat-Regular"/>
                <a:cs typeface="Montserrat-Regular"/>
              </a:rPr>
              <a:t>Digital Library Federation Forum</a:t>
            </a:r>
          </a:p>
          <a:p>
            <a:r>
              <a:rPr lang="en-US" sz="1200" dirty="0" smtClean="0">
                <a:solidFill>
                  <a:schemeClr val="bg1"/>
                </a:solidFill>
                <a:latin typeface="Montserrat-Bold"/>
                <a:cs typeface="Montserrat-Bold"/>
              </a:rPr>
              <a:t>10/28/2014</a:t>
            </a:r>
            <a:endParaRPr lang="en-US" sz="1200" dirty="0">
              <a:solidFill>
                <a:schemeClr val="bg1"/>
              </a:solidFill>
              <a:latin typeface="Montserrat-Bold"/>
              <a:cs typeface="Montserrat-Bold"/>
            </a:endParaRPr>
          </a:p>
        </p:txBody>
      </p:sp>
      <p:sp>
        <p:nvSpPr>
          <p:cNvPr id="8" name="TextBox 7"/>
          <p:cNvSpPr txBox="1"/>
          <p:nvPr/>
        </p:nvSpPr>
        <p:spPr>
          <a:xfrm>
            <a:off x="3951314" y="6211669"/>
            <a:ext cx="1029844" cy="646331"/>
          </a:xfrm>
          <a:prstGeom prst="rect">
            <a:avLst/>
          </a:prstGeom>
          <a:noFill/>
        </p:spPr>
        <p:txBody>
          <a:bodyPr wrap="square" rtlCol="0">
            <a:spAutoFit/>
          </a:bodyPr>
          <a:lstStyle/>
          <a:p>
            <a:r>
              <a:rPr lang="en-US" sz="1200" dirty="0" smtClean="0">
                <a:solidFill>
                  <a:schemeClr val="bg1"/>
                </a:solidFill>
                <a:latin typeface="Montserrat-Regular"/>
                <a:cs typeface="Montserrat-Regular"/>
              </a:rPr>
              <a:t>@</a:t>
            </a:r>
            <a:r>
              <a:rPr lang="en-US" sz="1200" dirty="0" err="1" smtClean="0">
                <a:solidFill>
                  <a:schemeClr val="bg1"/>
                </a:solidFill>
                <a:latin typeface="Montserrat-Regular"/>
                <a:cs typeface="Montserrat-Regular"/>
              </a:rPr>
              <a:t>coblezc</a:t>
            </a:r>
            <a:endParaRPr lang="en-US" sz="1200" dirty="0" smtClean="0">
              <a:solidFill>
                <a:schemeClr val="bg1"/>
              </a:solidFill>
              <a:latin typeface="Montserrat-Regular"/>
              <a:cs typeface="Montserrat-Regular"/>
            </a:endParaRPr>
          </a:p>
          <a:p>
            <a:r>
              <a:rPr lang="en-US" sz="1200" dirty="0" smtClean="0">
                <a:solidFill>
                  <a:schemeClr val="bg1"/>
                </a:solidFill>
                <a:latin typeface="Montserrat-Bold"/>
                <a:cs typeface="Montserrat-Bold"/>
              </a:rPr>
              <a:t>@</a:t>
            </a:r>
            <a:r>
              <a:rPr lang="en-US" sz="1200" dirty="0" err="1" smtClean="0">
                <a:solidFill>
                  <a:schemeClr val="bg1"/>
                </a:solidFill>
                <a:latin typeface="Montserrat-Bold"/>
                <a:cs typeface="Montserrat-Bold"/>
              </a:rPr>
              <a:t>moncia</a:t>
            </a:r>
            <a:endParaRPr lang="en-US" sz="1200" dirty="0" smtClean="0">
              <a:solidFill>
                <a:schemeClr val="bg1"/>
              </a:solidFill>
              <a:latin typeface="Montserrat-Bold"/>
              <a:cs typeface="Montserrat-Bold"/>
            </a:endParaRPr>
          </a:p>
          <a:p>
            <a:r>
              <a:rPr lang="en-US" sz="1200" dirty="0" smtClean="0">
                <a:solidFill>
                  <a:schemeClr val="bg1"/>
                </a:solidFill>
                <a:latin typeface="Montserrat-Bold"/>
                <a:cs typeface="Montserrat-Bold"/>
              </a:rPr>
              <a:t>@</a:t>
            </a:r>
            <a:r>
              <a:rPr lang="en-US" sz="1200" dirty="0" err="1" smtClean="0">
                <a:solidFill>
                  <a:schemeClr val="bg1"/>
                </a:solidFill>
                <a:latin typeface="Montserrat-Bold"/>
                <a:cs typeface="Montserrat-Bold"/>
              </a:rPr>
              <a:t>jvinopal</a:t>
            </a:r>
            <a:endParaRPr lang="en-US" sz="1200" dirty="0">
              <a:solidFill>
                <a:schemeClr val="bg1"/>
              </a:solidFill>
              <a:latin typeface="Montserrat-Bold"/>
              <a:cs typeface="Montserrat-Bold"/>
            </a:endParaRPr>
          </a:p>
        </p:txBody>
      </p:sp>
      <p:pic>
        <p:nvPicPr>
          <p:cNvPr id="4" name="Picture 3" descr="WiresGradien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00" y="1773673"/>
            <a:ext cx="8788400" cy="4394200"/>
          </a:xfrm>
          <a:prstGeom prst="rect">
            <a:avLst/>
          </a:prstGeom>
        </p:spPr>
      </p:pic>
    </p:spTree>
    <p:extLst>
      <p:ext uri="{BB962C8B-B14F-4D97-AF65-F5344CB8AC3E}">
        <p14:creationId xmlns:p14="http://schemas.microsoft.com/office/powerpoint/2010/main" val="140057364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for Discussion</a:t>
            </a:r>
            <a:endParaRPr lang="en-US" dirty="0"/>
          </a:p>
        </p:txBody>
      </p:sp>
      <p:sp>
        <p:nvSpPr>
          <p:cNvPr id="3" name="Content Placeholder 2"/>
          <p:cNvSpPr>
            <a:spLocks noGrp="1"/>
          </p:cNvSpPr>
          <p:nvPr>
            <p:ph idx="1"/>
          </p:nvPr>
        </p:nvSpPr>
        <p:spPr>
          <a:xfrm>
            <a:off x="76626" y="1534506"/>
            <a:ext cx="8988003" cy="4525963"/>
          </a:xfrm>
        </p:spPr>
        <p:txBody>
          <a:bodyPr>
            <a:noAutofit/>
          </a:bodyPr>
          <a:lstStyle/>
          <a:p>
            <a:pPr marL="0" indent="0" algn="ctr">
              <a:buNone/>
            </a:pPr>
            <a:endParaRPr lang="en-US" sz="800" dirty="0" smtClean="0"/>
          </a:p>
          <a:p>
            <a:pPr marL="0" indent="0" algn="ctr">
              <a:buNone/>
            </a:pPr>
            <a:r>
              <a:rPr lang="en-US" sz="2800" dirty="0" smtClean="0"/>
              <a:t>Advocating for addressing </a:t>
            </a:r>
            <a:r>
              <a:rPr lang="en-US" sz="2800" i="1" dirty="0" smtClean="0"/>
              <a:t>internal</a:t>
            </a:r>
            <a:r>
              <a:rPr lang="en-US" sz="2800" dirty="0" smtClean="0"/>
              <a:t> needs</a:t>
            </a:r>
            <a:endParaRPr lang="en-US" sz="2800" dirty="0"/>
          </a:p>
          <a:p>
            <a:pPr marL="0" indent="0" algn="ctr">
              <a:buNone/>
            </a:pPr>
            <a:endParaRPr lang="en-US" sz="1800" dirty="0" smtClean="0"/>
          </a:p>
          <a:p>
            <a:pPr marL="0" indent="0" algn="ctr">
              <a:buNone/>
            </a:pPr>
            <a:r>
              <a:rPr lang="en-US" sz="2800" dirty="0" smtClean="0"/>
              <a:t>Balancing internal vs. external clients</a:t>
            </a:r>
          </a:p>
          <a:p>
            <a:pPr marL="0" indent="0" algn="ctr">
              <a:buNone/>
            </a:pPr>
            <a:endParaRPr lang="en-US" sz="1800" dirty="0" smtClean="0"/>
          </a:p>
          <a:p>
            <a:pPr marL="0" indent="0" algn="ctr">
              <a:buNone/>
            </a:pPr>
            <a:r>
              <a:rPr lang="en-US" sz="2800" dirty="0" smtClean="0"/>
              <a:t>Flashy projects vs. infrastructure building</a:t>
            </a:r>
          </a:p>
          <a:p>
            <a:pPr marL="0" indent="0" algn="ctr">
              <a:buNone/>
            </a:pPr>
            <a:endParaRPr lang="en-US" sz="1800" dirty="0" smtClean="0"/>
          </a:p>
          <a:p>
            <a:pPr marL="0" indent="0" algn="ctr">
              <a:buNone/>
            </a:pPr>
            <a:r>
              <a:rPr lang="en-US" sz="2800" dirty="0" smtClean="0"/>
              <a:t>Creating cross-organizational workflows</a:t>
            </a:r>
          </a:p>
          <a:p>
            <a:pPr marL="0" indent="0" algn="ctr">
              <a:buNone/>
            </a:pPr>
            <a:endParaRPr lang="en-US" sz="1800" dirty="0" smtClean="0"/>
          </a:p>
          <a:p>
            <a:pPr marL="0" indent="0" algn="ctr">
              <a:buNone/>
            </a:pPr>
            <a:r>
              <a:rPr lang="en-US" sz="2800" dirty="0" smtClean="0"/>
              <a:t>Developing shared priorities across departments</a:t>
            </a:r>
          </a:p>
        </p:txBody>
      </p:sp>
      <p:sp>
        <p:nvSpPr>
          <p:cNvPr id="4" name="TextBox 3"/>
          <p:cNvSpPr txBox="1"/>
          <p:nvPr/>
        </p:nvSpPr>
        <p:spPr>
          <a:xfrm>
            <a:off x="76626" y="6306470"/>
            <a:ext cx="3952091" cy="461665"/>
          </a:xfrm>
          <a:prstGeom prst="rect">
            <a:avLst/>
          </a:prstGeom>
          <a:noFill/>
        </p:spPr>
        <p:txBody>
          <a:bodyPr wrap="square" rtlCol="0">
            <a:spAutoFit/>
          </a:bodyPr>
          <a:lstStyle/>
          <a:p>
            <a:r>
              <a:rPr lang="en-US" sz="1200" dirty="0" smtClean="0">
                <a:solidFill>
                  <a:schemeClr val="bg1"/>
                </a:solidFill>
                <a:latin typeface="Montserrat-Regular"/>
                <a:cs typeface="Montserrat-Regular"/>
              </a:rPr>
              <a:t>Digital Library Federation Forum</a:t>
            </a:r>
          </a:p>
          <a:p>
            <a:r>
              <a:rPr lang="en-US" sz="1200" dirty="0" smtClean="0">
                <a:solidFill>
                  <a:schemeClr val="bg1"/>
                </a:solidFill>
                <a:latin typeface="Montserrat-Bold"/>
                <a:cs typeface="Montserrat-Bold"/>
              </a:rPr>
              <a:t>10/28/2014</a:t>
            </a:r>
            <a:endParaRPr lang="en-US" sz="1200" dirty="0">
              <a:solidFill>
                <a:schemeClr val="bg1"/>
              </a:solidFill>
              <a:latin typeface="Montserrat-Bold"/>
              <a:cs typeface="Montserrat-Bold"/>
            </a:endParaRPr>
          </a:p>
        </p:txBody>
      </p:sp>
      <p:sp>
        <p:nvSpPr>
          <p:cNvPr id="5" name="TextBox 4"/>
          <p:cNvSpPr txBox="1"/>
          <p:nvPr/>
        </p:nvSpPr>
        <p:spPr>
          <a:xfrm>
            <a:off x="3951314" y="6211669"/>
            <a:ext cx="1029844" cy="646331"/>
          </a:xfrm>
          <a:prstGeom prst="rect">
            <a:avLst/>
          </a:prstGeom>
          <a:noFill/>
        </p:spPr>
        <p:txBody>
          <a:bodyPr wrap="square" rtlCol="0">
            <a:spAutoFit/>
          </a:bodyPr>
          <a:lstStyle/>
          <a:p>
            <a:r>
              <a:rPr lang="en-US" sz="1200" dirty="0" smtClean="0">
                <a:solidFill>
                  <a:schemeClr val="bg1"/>
                </a:solidFill>
                <a:latin typeface="Montserrat-Regular"/>
                <a:cs typeface="Montserrat-Regular"/>
              </a:rPr>
              <a:t>@</a:t>
            </a:r>
            <a:r>
              <a:rPr lang="en-US" sz="1200" dirty="0" err="1" smtClean="0">
                <a:solidFill>
                  <a:schemeClr val="bg1"/>
                </a:solidFill>
                <a:latin typeface="Montserrat-Regular"/>
                <a:cs typeface="Montserrat-Regular"/>
              </a:rPr>
              <a:t>coblezc</a:t>
            </a:r>
            <a:endParaRPr lang="en-US" sz="1200" dirty="0" smtClean="0">
              <a:solidFill>
                <a:schemeClr val="bg1"/>
              </a:solidFill>
              <a:latin typeface="Montserrat-Regular"/>
              <a:cs typeface="Montserrat-Regular"/>
            </a:endParaRPr>
          </a:p>
          <a:p>
            <a:r>
              <a:rPr lang="en-US" sz="1200" dirty="0" smtClean="0">
                <a:solidFill>
                  <a:schemeClr val="bg1"/>
                </a:solidFill>
                <a:latin typeface="Montserrat-Bold"/>
                <a:cs typeface="Montserrat-Bold"/>
              </a:rPr>
              <a:t>@</a:t>
            </a:r>
            <a:r>
              <a:rPr lang="en-US" sz="1200" dirty="0" err="1" smtClean="0">
                <a:solidFill>
                  <a:schemeClr val="bg1"/>
                </a:solidFill>
                <a:latin typeface="Montserrat-Bold"/>
                <a:cs typeface="Montserrat-Bold"/>
              </a:rPr>
              <a:t>moncia</a:t>
            </a:r>
            <a:endParaRPr lang="en-US" sz="1200" dirty="0" smtClean="0">
              <a:solidFill>
                <a:schemeClr val="bg1"/>
              </a:solidFill>
              <a:latin typeface="Montserrat-Bold"/>
              <a:cs typeface="Montserrat-Bold"/>
            </a:endParaRPr>
          </a:p>
          <a:p>
            <a:r>
              <a:rPr lang="en-US" sz="1200" dirty="0" smtClean="0">
                <a:solidFill>
                  <a:schemeClr val="bg1"/>
                </a:solidFill>
                <a:latin typeface="Montserrat-Bold"/>
                <a:cs typeface="Montserrat-Bold"/>
              </a:rPr>
              <a:t>@</a:t>
            </a:r>
            <a:r>
              <a:rPr lang="en-US" sz="1200" dirty="0" err="1" smtClean="0">
                <a:solidFill>
                  <a:schemeClr val="bg1"/>
                </a:solidFill>
                <a:latin typeface="Montserrat-Bold"/>
                <a:cs typeface="Montserrat-Bold"/>
              </a:rPr>
              <a:t>jvinopal</a:t>
            </a:r>
            <a:endParaRPr lang="en-US" sz="1200" dirty="0">
              <a:solidFill>
                <a:schemeClr val="bg1"/>
              </a:solidFill>
              <a:latin typeface="Montserrat-Bold"/>
              <a:cs typeface="Montserrat-Bold"/>
            </a:endParaRPr>
          </a:p>
        </p:txBody>
      </p:sp>
    </p:spTree>
    <p:extLst>
      <p:ext uri="{BB962C8B-B14F-4D97-AF65-F5344CB8AC3E}">
        <p14:creationId xmlns:p14="http://schemas.microsoft.com/office/powerpoint/2010/main" val="221028768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Rights</a:t>
            </a:r>
            <a:endParaRPr lang="en-US" dirty="0"/>
          </a:p>
        </p:txBody>
      </p:sp>
      <p:sp>
        <p:nvSpPr>
          <p:cNvPr id="3" name="Content Placeholder 2"/>
          <p:cNvSpPr>
            <a:spLocks noGrp="1"/>
          </p:cNvSpPr>
          <p:nvPr>
            <p:ph idx="1"/>
          </p:nvPr>
        </p:nvSpPr>
        <p:spPr>
          <a:xfrm>
            <a:off x="569276" y="1271730"/>
            <a:ext cx="8117524" cy="4525963"/>
          </a:xfrm>
        </p:spPr>
        <p:txBody>
          <a:bodyPr>
            <a:normAutofit/>
          </a:bodyPr>
          <a:lstStyle/>
          <a:p>
            <a:pPr marL="0" indent="0">
              <a:buNone/>
            </a:pPr>
            <a:r>
              <a:rPr lang="en-US" sz="1600" dirty="0"/>
              <a:t>RGB cube </a:t>
            </a:r>
            <a:r>
              <a:rPr lang="en-US" sz="1600" dirty="0" smtClean="0"/>
              <a:t>CC BY-SA </a:t>
            </a:r>
            <a:r>
              <a:rPr lang="en-US" sz="1600" dirty="0"/>
              <a:t>3.0 by </a:t>
            </a:r>
            <a:r>
              <a:rPr lang="en-US" sz="1600" dirty="0" err="1"/>
              <a:t>SharkD</a:t>
            </a:r>
            <a:r>
              <a:rPr lang="en-US" sz="1600" dirty="0"/>
              <a:t> </a:t>
            </a:r>
            <a:endParaRPr lang="en-US" sz="1600" dirty="0" smtClean="0"/>
          </a:p>
          <a:p>
            <a:pPr marL="400050" lvl="1" indent="0">
              <a:buNone/>
            </a:pPr>
            <a:r>
              <a:rPr lang="en-US" sz="1600" dirty="0" smtClean="0"/>
              <a:t>Page </a:t>
            </a:r>
            <a:r>
              <a:rPr lang="en-US" sz="1600" dirty="0"/>
              <a:t>URL: http://</a:t>
            </a:r>
            <a:r>
              <a:rPr lang="en-US" sz="1600" dirty="0" err="1"/>
              <a:t>commons.wikimedia.org</a:t>
            </a:r>
            <a:r>
              <a:rPr lang="en-US" sz="1600" dirty="0"/>
              <a:t>/wiki/File%3ARGB_Cube_Show_lowgamma_cutout_b.png</a:t>
            </a:r>
          </a:p>
          <a:p>
            <a:pPr marL="400050" lvl="1" indent="0">
              <a:buNone/>
            </a:pPr>
            <a:r>
              <a:rPr lang="en-US" sz="1600" dirty="0" smtClean="0"/>
              <a:t>Attribution</a:t>
            </a:r>
            <a:r>
              <a:rPr lang="en-US" sz="1600" dirty="0"/>
              <a:t>: By </a:t>
            </a:r>
            <a:r>
              <a:rPr lang="en-US" sz="1600" dirty="0" err="1"/>
              <a:t>RGB_farbwuerfel.jpg</a:t>
            </a:r>
            <a:r>
              <a:rPr lang="en-US" sz="1600" dirty="0"/>
              <a:t>: Horst Frank </a:t>
            </a:r>
            <a:r>
              <a:rPr lang="en-US" sz="1600" dirty="0" err="1"/>
              <a:t>RGB_color_solid_cube.png</a:t>
            </a:r>
            <a:r>
              <a:rPr lang="en-US" sz="1600" dirty="0"/>
              <a:t>: </a:t>
            </a:r>
            <a:r>
              <a:rPr lang="en-US" sz="1600" dirty="0" err="1"/>
              <a:t>SharkD</a:t>
            </a:r>
            <a:r>
              <a:rPr lang="en-US" sz="1600" dirty="0"/>
              <a:t> derivative work: </a:t>
            </a:r>
            <a:r>
              <a:rPr lang="en-US" sz="1600" dirty="0" err="1"/>
              <a:t>SharkD</a:t>
            </a:r>
            <a:r>
              <a:rPr lang="en-US" sz="1600" dirty="0"/>
              <a:t>  Talk (</a:t>
            </a:r>
            <a:r>
              <a:rPr lang="en-US" sz="1600" dirty="0" err="1"/>
              <a:t>RGB_farbwuerfel.jpg</a:t>
            </a:r>
            <a:r>
              <a:rPr lang="en-US" sz="1600" dirty="0"/>
              <a:t> </a:t>
            </a:r>
            <a:r>
              <a:rPr lang="en-US" sz="1600" dirty="0" err="1"/>
              <a:t>RGB_color_solid_cube.png</a:t>
            </a:r>
            <a:r>
              <a:rPr lang="en-US" sz="1600" dirty="0"/>
              <a:t>) [CC-BY-SA-3.0 (http://</a:t>
            </a:r>
            <a:r>
              <a:rPr lang="en-US" sz="1600" dirty="0" err="1"/>
              <a:t>creativecommons.org</a:t>
            </a:r>
            <a:r>
              <a:rPr lang="en-US" sz="1600" dirty="0"/>
              <a:t>/licenses/by-</a:t>
            </a:r>
            <a:r>
              <a:rPr lang="en-US" sz="1600" dirty="0" err="1"/>
              <a:t>sa</a:t>
            </a:r>
            <a:r>
              <a:rPr lang="en-US" sz="1600" dirty="0"/>
              <a:t>/3.0)], via Wikimedia </a:t>
            </a:r>
            <a:r>
              <a:rPr lang="en-US" sz="1600" dirty="0" smtClean="0"/>
              <a:t>Commons</a:t>
            </a:r>
          </a:p>
          <a:p>
            <a:pPr marL="0" indent="0">
              <a:buNone/>
            </a:pPr>
            <a:endParaRPr lang="en-US" sz="1600" dirty="0" smtClean="0"/>
          </a:p>
          <a:p>
            <a:pPr marL="0" indent="0">
              <a:buNone/>
            </a:pPr>
            <a:r>
              <a:rPr lang="en-US" sz="1600" dirty="0" smtClean="0"/>
              <a:t>All other images CC0 licensed by the owners.</a:t>
            </a:r>
          </a:p>
          <a:p>
            <a:pPr marL="0" indent="0">
              <a:buNone/>
            </a:pPr>
            <a:endParaRPr lang="en-US" sz="1600" dirty="0" smtClean="0"/>
          </a:p>
          <a:p>
            <a:pPr marL="0" indent="0">
              <a:buNone/>
            </a:pPr>
            <a:r>
              <a:rPr lang="en-US" sz="1600" dirty="0" smtClean="0"/>
              <a:t>Excluding the creative content noted above, this presentation </a:t>
            </a:r>
            <a:r>
              <a:rPr lang="en-US" sz="1600" dirty="0"/>
              <a:t>is licensed </a:t>
            </a:r>
            <a:r>
              <a:rPr lang="en-US" sz="1600" dirty="0" smtClean="0"/>
              <a:t>by the authors under </a:t>
            </a:r>
            <a:r>
              <a:rPr lang="en-US" sz="1600" dirty="0"/>
              <a:t>a Creative Commons Attribution 3.0 </a:t>
            </a:r>
            <a:r>
              <a:rPr lang="en-US" sz="1600" dirty="0" err="1"/>
              <a:t>Unported</a:t>
            </a:r>
            <a:r>
              <a:rPr lang="en-US" sz="1600" dirty="0"/>
              <a:t> license (CC BY 3.0) </a:t>
            </a:r>
            <a:r>
              <a:rPr lang="en-US" sz="1600" dirty="0" smtClean="0"/>
              <a:t>http</a:t>
            </a:r>
            <a:r>
              <a:rPr lang="en-US" sz="1600" dirty="0"/>
              <a:t>://</a:t>
            </a:r>
            <a:r>
              <a:rPr lang="en-US" sz="1600" dirty="0" err="1"/>
              <a:t>creativecommons.org</a:t>
            </a:r>
            <a:r>
              <a:rPr lang="en-US" sz="1600" dirty="0"/>
              <a:t>/licenses/by/3.0/</a:t>
            </a:r>
            <a:r>
              <a:rPr lang="en-US" sz="1600" dirty="0" err="1"/>
              <a:t>deed.en_US</a:t>
            </a:r>
            <a:r>
              <a:rPr lang="en-US" sz="1600" dirty="0"/>
              <a:t> </a:t>
            </a:r>
          </a:p>
        </p:txBody>
      </p:sp>
      <p:sp>
        <p:nvSpPr>
          <p:cNvPr id="4" name="TextBox 3"/>
          <p:cNvSpPr txBox="1"/>
          <p:nvPr/>
        </p:nvSpPr>
        <p:spPr>
          <a:xfrm>
            <a:off x="76626" y="6306470"/>
            <a:ext cx="3952091" cy="461665"/>
          </a:xfrm>
          <a:prstGeom prst="rect">
            <a:avLst/>
          </a:prstGeom>
          <a:noFill/>
        </p:spPr>
        <p:txBody>
          <a:bodyPr wrap="square" rtlCol="0">
            <a:spAutoFit/>
          </a:bodyPr>
          <a:lstStyle/>
          <a:p>
            <a:r>
              <a:rPr lang="en-US" sz="1200" dirty="0" smtClean="0">
                <a:solidFill>
                  <a:schemeClr val="bg1"/>
                </a:solidFill>
                <a:latin typeface="Montserrat-Regular"/>
                <a:cs typeface="Montserrat-Regular"/>
              </a:rPr>
              <a:t>Digital Library Federation Forum</a:t>
            </a:r>
          </a:p>
          <a:p>
            <a:r>
              <a:rPr lang="en-US" sz="1200" dirty="0" smtClean="0">
                <a:solidFill>
                  <a:schemeClr val="bg1"/>
                </a:solidFill>
                <a:latin typeface="Montserrat-Bold"/>
                <a:cs typeface="Montserrat-Bold"/>
              </a:rPr>
              <a:t>10/28/2014</a:t>
            </a:r>
            <a:endParaRPr lang="en-US" sz="1200" dirty="0">
              <a:solidFill>
                <a:schemeClr val="bg1"/>
              </a:solidFill>
              <a:latin typeface="Montserrat-Bold"/>
              <a:cs typeface="Montserrat-Bold"/>
            </a:endParaRPr>
          </a:p>
        </p:txBody>
      </p:sp>
      <p:sp>
        <p:nvSpPr>
          <p:cNvPr id="5" name="TextBox 4"/>
          <p:cNvSpPr txBox="1"/>
          <p:nvPr/>
        </p:nvSpPr>
        <p:spPr>
          <a:xfrm>
            <a:off x="3951314" y="6211669"/>
            <a:ext cx="1029844" cy="646331"/>
          </a:xfrm>
          <a:prstGeom prst="rect">
            <a:avLst/>
          </a:prstGeom>
          <a:noFill/>
        </p:spPr>
        <p:txBody>
          <a:bodyPr wrap="square" rtlCol="0">
            <a:spAutoFit/>
          </a:bodyPr>
          <a:lstStyle/>
          <a:p>
            <a:r>
              <a:rPr lang="en-US" sz="1200" dirty="0" smtClean="0">
                <a:solidFill>
                  <a:schemeClr val="bg1"/>
                </a:solidFill>
                <a:latin typeface="Montserrat-Regular"/>
                <a:cs typeface="Montserrat-Regular"/>
              </a:rPr>
              <a:t>@</a:t>
            </a:r>
            <a:r>
              <a:rPr lang="en-US" sz="1200" dirty="0" err="1" smtClean="0">
                <a:solidFill>
                  <a:schemeClr val="bg1"/>
                </a:solidFill>
                <a:latin typeface="Montserrat-Regular"/>
                <a:cs typeface="Montserrat-Regular"/>
              </a:rPr>
              <a:t>coblezc</a:t>
            </a:r>
            <a:endParaRPr lang="en-US" sz="1200" dirty="0" smtClean="0">
              <a:solidFill>
                <a:schemeClr val="bg1"/>
              </a:solidFill>
              <a:latin typeface="Montserrat-Regular"/>
              <a:cs typeface="Montserrat-Regular"/>
            </a:endParaRPr>
          </a:p>
          <a:p>
            <a:r>
              <a:rPr lang="en-US" sz="1200" dirty="0" smtClean="0">
                <a:solidFill>
                  <a:schemeClr val="bg1"/>
                </a:solidFill>
                <a:latin typeface="Montserrat-Bold"/>
                <a:cs typeface="Montserrat-Bold"/>
              </a:rPr>
              <a:t>@</a:t>
            </a:r>
            <a:r>
              <a:rPr lang="en-US" sz="1200" dirty="0" err="1" smtClean="0">
                <a:solidFill>
                  <a:schemeClr val="bg1"/>
                </a:solidFill>
                <a:latin typeface="Montserrat-Bold"/>
                <a:cs typeface="Montserrat-Bold"/>
              </a:rPr>
              <a:t>moncia</a:t>
            </a:r>
            <a:endParaRPr lang="en-US" sz="1200" dirty="0" smtClean="0">
              <a:solidFill>
                <a:schemeClr val="bg1"/>
              </a:solidFill>
              <a:latin typeface="Montserrat-Bold"/>
              <a:cs typeface="Montserrat-Bold"/>
            </a:endParaRPr>
          </a:p>
          <a:p>
            <a:r>
              <a:rPr lang="en-US" sz="1200" dirty="0" smtClean="0">
                <a:solidFill>
                  <a:schemeClr val="bg1"/>
                </a:solidFill>
                <a:latin typeface="Montserrat-Bold"/>
                <a:cs typeface="Montserrat-Bold"/>
              </a:rPr>
              <a:t>@</a:t>
            </a:r>
            <a:r>
              <a:rPr lang="en-US" sz="1200" dirty="0" err="1" smtClean="0">
                <a:solidFill>
                  <a:schemeClr val="bg1"/>
                </a:solidFill>
                <a:latin typeface="Montserrat-Bold"/>
                <a:cs typeface="Montserrat-Bold"/>
              </a:rPr>
              <a:t>jvinopal</a:t>
            </a:r>
            <a:endParaRPr lang="en-US" sz="1200" dirty="0">
              <a:solidFill>
                <a:schemeClr val="bg1"/>
              </a:solidFill>
              <a:latin typeface="Montserrat-Bold"/>
              <a:cs typeface="Montserrat-Bold"/>
            </a:endParaRPr>
          </a:p>
        </p:txBody>
      </p:sp>
      <p:pic>
        <p:nvPicPr>
          <p:cNvPr id="6" name="Picture 5"/>
          <p:cNvPicPr>
            <a:picLocks noChangeAspect="1"/>
          </p:cNvPicPr>
          <p:nvPr/>
        </p:nvPicPr>
        <p:blipFill>
          <a:blip r:embed="rId2"/>
          <a:stretch>
            <a:fillRect/>
          </a:stretch>
        </p:blipFill>
        <p:spPr>
          <a:xfrm>
            <a:off x="4105350" y="5540359"/>
            <a:ext cx="952441" cy="335519"/>
          </a:xfrm>
          <a:prstGeom prst="rect">
            <a:avLst/>
          </a:prstGeom>
        </p:spPr>
      </p:pic>
    </p:spTree>
    <p:extLst>
      <p:ext uri="{BB962C8B-B14F-4D97-AF65-F5344CB8AC3E}">
        <p14:creationId xmlns:p14="http://schemas.microsoft.com/office/powerpoint/2010/main" val="108581504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mplate_LibrariesG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Template_LibrariesGen.thmx</Template>
  <TotalTime>2351</TotalTime>
  <Words>2556</Words>
  <Application>Microsoft Macintosh PowerPoint</Application>
  <PresentationFormat>On-screen Show (4:3)</PresentationFormat>
  <Paragraphs>186</Paragraphs>
  <Slides>7</Slides>
  <Notes>6</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Template_LibrariesGen</vt:lpstr>
      <vt:lpstr>Getting an Earful</vt:lpstr>
      <vt:lpstr>Lessons from Case Studies</vt:lpstr>
      <vt:lpstr>“I need a server”</vt:lpstr>
      <vt:lpstr>“I need an exhibit”</vt:lpstr>
      <vt:lpstr>“We’re running out of storage!”</vt:lpstr>
      <vt:lpstr>Topics for Discussion</vt:lpstr>
      <vt:lpstr>Rights</vt:lpstr>
    </vt:vector>
  </TitlesOfParts>
  <Company>NYU Division of Libraries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NYU Libraries Graphics</dc:creator>
  <cp:lastModifiedBy>Jennifer Vinopal</cp:lastModifiedBy>
  <cp:revision>51</cp:revision>
  <dcterms:created xsi:type="dcterms:W3CDTF">2014-06-03T14:54:42Z</dcterms:created>
  <dcterms:modified xsi:type="dcterms:W3CDTF">2014-11-05T20:08:26Z</dcterms:modified>
</cp:coreProperties>
</file>