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785" r:id="rId2"/>
    <p:sldId id="967" r:id="rId3"/>
    <p:sldId id="982" r:id="rId4"/>
    <p:sldId id="983" r:id="rId5"/>
    <p:sldId id="968" r:id="rId6"/>
    <p:sldId id="969" r:id="rId7"/>
    <p:sldId id="971" r:id="rId8"/>
    <p:sldId id="979" r:id="rId9"/>
    <p:sldId id="972" r:id="rId10"/>
    <p:sldId id="973" r:id="rId11"/>
    <p:sldId id="970" r:id="rId12"/>
    <p:sldId id="980" r:id="rId13"/>
    <p:sldId id="981" r:id="rId14"/>
    <p:sldId id="955" r:id="rId15"/>
  </p:sldIdLst>
  <p:sldSz cx="9144000" cy="6858000" type="letter"/>
  <p:notesSz cx="6797675" cy="99282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2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2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2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2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2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400" kern="1200">
        <a:solidFill>
          <a:schemeClr val="tx2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1400" kern="1200">
        <a:solidFill>
          <a:schemeClr val="tx2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1400" kern="1200">
        <a:solidFill>
          <a:schemeClr val="tx2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1400" kern="1200">
        <a:solidFill>
          <a:schemeClr val="tx2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30A36"/>
    <a:srgbClr val="004081"/>
    <a:srgbClr val="00274E"/>
    <a:srgbClr val="002448"/>
    <a:srgbClr val="C0C0C0"/>
    <a:srgbClr val="003264"/>
    <a:srgbClr val="96969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9" autoAdjust="0"/>
    <p:restoredTop sz="89353" autoAdjust="0"/>
  </p:normalViewPr>
  <p:slideViewPr>
    <p:cSldViewPr snapToGrid="0">
      <p:cViewPr varScale="1">
        <p:scale>
          <a:sx n="93" d="100"/>
          <a:sy n="93" d="100"/>
        </p:scale>
        <p:origin x="1188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-3182" y="-86"/>
      </p:cViewPr>
      <p:guideLst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686"/>
            <a:ext cx="2945200" cy="493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8831" tIns="0" rIns="18831" bIns="0" numCol="1" anchor="t" anchorCtr="0" compatLnSpc="1">
            <a:prstTxWarp prst="textNoShape">
              <a:avLst/>
            </a:prstTxWarp>
          </a:bodyPr>
          <a:lstStyle>
            <a:lvl1pPr defTabSz="942975" eaLnBrk="0" hangingPunct="0">
              <a:defRPr sz="1000" i="1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475" y="1686"/>
            <a:ext cx="2945200" cy="493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8831" tIns="0" rIns="18831" bIns="0" numCol="1" anchor="t" anchorCtr="0" compatLnSpc="1">
            <a:prstTxWarp prst="textNoShape">
              <a:avLst/>
            </a:prstTxWarp>
          </a:bodyPr>
          <a:lstStyle>
            <a:lvl1pPr algn="r" defTabSz="942975" eaLnBrk="0" hangingPunct="0">
              <a:defRPr sz="1000" i="1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993"/>
            <a:ext cx="2945200" cy="493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8831" tIns="0" rIns="18831" bIns="0" numCol="1" anchor="b" anchorCtr="0" compatLnSpc="1">
            <a:prstTxWarp prst="textNoShape">
              <a:avLst/>
            </a:prstTxWarp>
          </a:bodyPr>
          <a:lstStyle>
            <a:lvl1pPr defTabSz="942975" eaLnBrk="0" hangingPunct="0">
              <a:defRPr sz="1000" i="1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475" y="9432993"/>
            <a:ext cx="2945200" cy="493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8831" tIns="0" rIns="18831" bIns="0" numCol="1" anchor="b" anchorCtr="0" compatLnSpc="1">
            <a:prstTxWarp prst="textNoShape">
              <a:avLst/>
            </a:prstTxWarp>
          </a:bodyPr>
          <a:lstStyle>
            <a:lvl1pPr algn="r" defTabSz="942975" eaLnBrk="0" hangingPunct="0">
              <a:defRPr sz="1000" i="1">
                <a:solidFill>
                  <a:schemeClr val="tx1"/>
                </a:solidFill>
              </a:defRPr>
            </a:lvl1pPr>
          </a:lstStyle>
          <a:p>
            <a:fld id="{852280C5-2F6C-4154-A20A-34FC9FAA7BC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3008134" y="9453206"/>
            <a:ext cx="775289" cy="261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589" tIns="47079" rIns="92589" bIns="47079">
            <a:spAutoFit/>
          </a:bodyPr>
          <a:lstStyle/>
          <a:p>
            <a:pPr algn="ctr" defTabSz="973138" eaLnBrk="0" hangingPunct="0">
              <a:lnSpc>
                <a:spcPct val="90000"/>
              </a:lnSpc>
            </a:pPr>
            <a:r>
              <a:rPr lang="en-US" sz="1200">
                <a:solidFill>
                  <a:schemeClr val="tx1"/>
                </a:solidFill>
              </a:rPr>
              <a:t>Page </a:t>
            </a:r>
            <a:fld id="{92ED66D5-9E81-4BBF-8D26-9C84139FD45D}" type="slidenum">
              <a:rPr lang="en-US" sz="1200">
                <a:solidFill>
                  <a:schemeClr val="tx1"/>
                </a:solidFill>
              </a:rPr>
              <a:pPr algn="ctr" defTabSz="973138" eaLnBrk="0" hangingPunct="0">
                <a:lnSpc>
                  <a:spcPct val="90000"/>
                </a:lnSpc>
              </a:pPr>
              <a:t>‹#›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1928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686"/>
            <a:ext cx="2945200" cy="493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8831" tIns="0" rIns="18831" bIns="0" numCol="1" anchor="t" anchorCtr="0" compatLnSpc="1">
            <a:prstTxWarp prst="textNoShape">
              <a:avLst/>
            </a:prstTxWarp>
          </a:bodyPr>
          <a:lstStyle>
            <a:lvl1pPr defTabSz="942975" eaLnBrk="0" hangingPunct="0">
              <a:defRPr sz="1000" i="1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475" y="1686"/>
            <a:ext cx="2945200" cy="493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8831" tIns="0" rIns="18831" bIns="0" numCol="1" anchor="t" anchorCtr="0" compatLnSpc="1">
            <a:prstTxWarp prst="textNoShape">
              <a:avLst/>
            </a:prstTxWarp>
          </a:bodyPr>
          <a:lstStyle>
            <a:lvl1pPr algn="r" defTabSz="942975" eaLnBrk="0" hangingPunct="0">
              <a:defRPr sz="1000" i="1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93"/>
            <a:ext cx="2945200" cy="493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8831" tIns="0" rIns="18831" bIns="0" numCol="1" anchor="b" anchorCtr="0" compatLnSpc="1">
            <a:prstTxWarp prst="textNoShape">
              <a:avLst/>
            </a:prstTxWarp>
          </a:bodyPr>
          <a:lstStyle>
            <a:lvl1pPr defTabSz="942975" eaLnBrk="0" hangingPunct="0">
              <a:defRPr sz="1000" i="1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475" y="9432993"/>
            <a:ext cx="2945200" cy="493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8831" tIns="0" rIns="18831" bIns="0" numCol="1" anchor="b" anchorCtr="0" compatLnSpc="1">
            <a:prstTxWarp prst="textNoShape">
              <a:avLst/>
            </a:prstTxWarp>
          </a:bodyPr>
          <a:lstStyle>
            <a:lvl1pPr algn="r" defTabSz="942975" eaLnBrk="0" hangingPunct="0">
              <a:defRPr sz="1000" i="1">
                <a:solidFill>
                  <a:schemeClr val="tx1"/>
                </a:solidFill>
              </a:defRPr>
            </a:lvl1pPr>
          </a:lstStyle>
          <a:p>
            <a:fld id="{D9D57834-C43E-4FF0-8E88-42DD91278F3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3008134" y="9453207"/>
            <a:ext cx="775289" cy="261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589" tIns="47079" rIns="92589" bIns="47079">
            <a:spAutoFit/>
          </a:bodyPr>
          <a:lstStyle/>
          <a:p>
            <a:pPr algn="ctr" defTabSz="973138" eaLnBrk="0" hangingPunct="0">
              <a:lnSpc>
                <a:spcPct val="90000"/>
              </a:lnSpc>
            </a:pPr>
            <a:r>
              <a:rPr lang="en-US" sz="1200">
                <a:solidFill>
                  <a:schemeClr val="tx1"/>
                </a:solidFill>
              </a:rPr>
              <a:t>Page </a:t>
            </a:r>
            <a:fld id="{CFB816FF-BBCD-4A75-8955-F814BAB5259A}" type="slidenum">
              <a:rPr lang="en-US" sz="1200">
                <a:solidFill>
                  <a:schemeClr val="tx1"/>
                </a:solidFill>
              </a:rPr>
              <a:pPr algn="ctr" defTabSz="973138" eaLnBrk="0" hangingPunct="0">
                <a:lnSpc>
                  <a:spcPct val="90000"/>
                </a:lnSpc>
              </a:pPr>
              <a:t>‹#›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07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82675" y="5475288"/>
            <a:ext cx="4611688" cy="3460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80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2464" y="505339"/>
            <a:ext cx="4975475" cy="4465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7297" tIns="51787" rIns="97297" bIns="517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55617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1030288" rtl="0" eaLnBrk="0" fontAlgn="base" hangingPunct="0">
      <a:lnSpc>
        <a:spcPct val="87000"/>
      </a:lnSpc>
      <a:spcBef>
        <a:spcPct val="4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84188" algn="l" defTabSz="1030288" rtl="0" eaLnBrk="0" fontAlgn="base" hangingPunct="0">
      <a:lnSpc>
        <a:spcPct val="87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71550" algn="l" defTabSz="1030288" rtl="0" eaLnBrk="0" fontAlgn="base" hangingPunct="0">
      <a:lnSpc>
        <a:spcPct val="87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457325" algn="l" defTabSz="1030288" rtl="0" eaLnBrk="0" fontAlgn="base" hangingPunct="0">
      <a:lnSpc>
        <a:spcPct val="87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944688" algn="l" defTabSz="1030288" rtl="0" eaLnBrk="0" fontAlgn="base" hangingPunct="0">
      <a:lnSpc>
        <a:spcPct val="87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2767013" y="6564313"/>
            <a:ext cx="2513012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7648" tIns="48825" rIns="97648" bIns="48825">
            <a:spAutoFit/>
          </a:bodyPr>
          <a:lstStyle/>
          <a:p>
            <a:pPr algn="ctr" defTabSz="969963" eaLnBrk="0" hangingPunct="0">
              <a:spcBef>
                <a:spcPct val="50000"/>
              </a:spcBef>
              <a:defRPr/>
            </a:pPr>
            <a:endParaRPr lang="en-US" sz="1900">
              <a:solidFill>
                <a:schemeClr val="tx1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5" name="Group 98"/>
          <p:cNvGrpSpPr>
            <a:grpSpLocks/>
          </p:cNvGrpSpPr>
          <p:nvPr userDrawn="1"/>
        </p:nvGrpSpPr>
        <p:grpSpPr bwMode="auto">
          <a:xfrm>
            <a:off x="0" y="0"/>
            <a:ext cx="8515350" cy="6858000"/>
            <a:chOff x="0" y="0"/>
            <a:chExt cx="5364" cy="4320"/>
          </a:xfrm>
        </p:grpSpPr>
        <p:sp>
          <p:nvSpPr>
            <p:cNvPr id="7" name="Line 92"/>
            <p:cNvSpPr>
              <a:spLocks noChangeShapeType="1"/>
            </p:cNvSpPr>
            <p:nvPr userDrawn="1"/>
          </p:nvSpPr>
          <p:spPr bwMode="auto">
            <a:xfrm>
              <a:off x="463" y="1553"/>
              <a:ext cx="4901" cy="0"/>
            </a:xfrm>
            <a:prstGeom prst="line">
              <a:avLst/>
            </a:prstGeom>
            <a:noFill/>
            <a:ln w="25400">
              <a:solidFill>
                <a:srgbClr val="003264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pic>
          <p:nvPicPr>
            <p:cNvPr id="8" name="Picture 97" descr="blue-gradient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64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50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35013" y="2508250"/>
            <a:ext cx="7551737" cy="547688"/>
          </a:xfrm>
        </p:spPr>
        <p:txBody>
          <a:bodyPr/>
          <a:lstStyle>
            <a:lvl1pPr marL="228600" indent="0">
              <a:buFont typeface="Wingdings" charset="0"/>
              <a:buNone/>
              <a:defRPr sz="23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735013" y="1890713"/>
            <a:ext cx="7551737" cy="542925"/>
          </a:xfrm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41570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8366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5300" y="90488"/>
            <a:ext cx="2128838" cy="24780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4025" y="90488"/>
            <a:ext cx="6238875" cy="24780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836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025" y="825500"/>
            <a:ext cx="8520113" cy="2064381"/>
          </a:xfrm>
        </p:spPr>
        <p:txBody>
          <a:bodyPr/>
          <a:lstStyle>
            <a:lvl1pPr>
              <a:buClr>
                <a:schemeClr val="accent2"/>
              </a:buClr>
              <a:defRPr sz="2800"/>
            </a:lvl1pPr>
            <a:lvl2pPr>
              <a:buClr>
                <a:schemeClr val="accent2"/>
              </a:buClr>
              <a:defRPr sz="2400"/>
            </a:lvl2pPr>
            <a:lvl3pPr>
              <a:buClr>
                <a:schemeClr val="accent2"/>
              </a:buClr>
              <a:defRPr sz="2000"/>
            </a:lvl3pPr>
            <a:lvl4pPr>
              <a:buClr>
                <a:schemeClr val="accent2"/>
              </a:buClr>
              <a:defRPr sz="1800"/>
            </a:lvl4pPr>
            <a:lvl5pPr>
              <a:buClr>
                <a:schemeClr val="accent2"/>
              </a:buCl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500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6383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9775" y="825500"/>
            <a:ext cx="3836988" cy="1743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9163" y="825500"/>
            <a:ext cx="3836987" cy="1743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2369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1448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87115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9269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6247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3251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9775" y="825500"/>
            <a:ext cx="782637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97648" rIns="0" bIns="97648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Level 1</a:t>
            </a:r>
          </a:p>
          <a:p>
            <a:pPr lvl="1"/>
            <a:r>
              <a:rPr lang="en-US"/>
              <a:t>Level two</a:t>
            </a:r>
          </a:p>
          <a:p>
            <a:pPr lvl="2"/>
            <a:r>
              <a:rPr lang="en-US"/>
              <a:t>Level three</a:t>
            </a:r>
          </a:p>
          <a:p>
            <a:pPr lvl="3"/>
            <a:r>
              <a:rPr lang="en-US"/>
              <a:t>Level four</a:t>
            </a:r>
          </a:p>
          <a:p>
            <a:pPr lvl="4"/>
            <a:r>
              <a:rPr lang="en-US"/>
              <a:t>Level five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8861827" y="6609917"/>
            <a:ext cx="14287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/>
          <a:p>
            <a:pPr algn="r" defTabSz="901700" eaLnBrk="0" hangingPunct="0"/>
            <a:fld id="{4DEB781C-DB2F-4E82-9746-EF8898F9BCAD}" type="slidenum">
              <a:rPr lang="en-US" sz="1100" b="1">
                <a:solidFill>
                  <a:srgbClr val="14397F"/>
                </a:solidFill>
                <a:latin typeface="Franklin Gothic Book" pitchFamily="34" charset="0"/>
              </a:rPr>
              <a:pPr algn="r" defTabSz="901700" eaLnBrk="0" hangingPunct="0"/>
              <a:t>‹#›</a:t>
            </a:fld>
            <a:endParaRPr lang="en-US" sz="1100" b="1" dirty="0">
              <a:solidFill>
                <a:srgbClr val="14397F"/>
              </a:solidFill>
              <a:latin typeface="Franklin Gothic Book" pitchFamily="34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54025" y="90488"/>
            <a:ext cx="8520113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767013" y="6564313"/>
            <a:ext cx="2513012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7648" tIns="48825" rIns="97648" bIns="48825">
            <a:spAutoFit/>
          </a:bodyPr>
          <a:lstStyle/>
          <a:p>
            <a:pPr algn="ctr" defTabSz="969963" eaLnBrk="0" hangingPunct="0">
              <a:spcBef>
                <a:spcPct val="50000"/>
              </a:spcBef>
              <a:defRPr/>
            </a:pPr>
            <a:endParaRPr lang="en-US" sz="1900">
              <a:solidFill>
                <a:schemeClr val="tx1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2" name="Group 29"/>
          <p:cNvGrpSpPr>
            <a:grpSpLocks/>
          </p:cNvGrpSpPr>
          <p:nvPr userDrawn="1"/>
        </p:nvGrpSpPr>
        <p:grpSpPr bwMode="auto">
          <a:xfrm>
            <a:off x="0" y="673100"/>
            <a:ext cx="9144000" cy="5824538"/>
            <a:chOff x="0" y="424"/>
            <a:chExt cx="5760" cy="3669"/>
          </a:xfrm>
        </p:grpSpPr>
        <p:sp>
          <p:nvSpPr>
            <p:cNvPr id="1033" name="Line 9"/>
            <p:cNvSpPr>
              <a:spLocks noChangeShapeType="1"/>
            </p:cNvSpPr>
            <p:nvPr userDrawn="1"/>
          </p:nvSpPr>
          <p:spPr bwMode="auto">
            <a:xfrm>
              <a:off x="0" y="4093"/>
              <a:ext cx="5760" cy="0"/>
            </a:xfrm>
            <a:prstGeom prst="line">
              <a:avLst/>
            </a:prstGeom>
            <a:noFill/>
            <a:ln w="12700">
              <a:solidFill>
                <a:srgbClr val="96969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37" name="Line 13"/>
            <p:cNvSpPr>
              <a:spLocks noChangeShapeType="1"/>
            </p:cNvSpPr>
            <p:nvPr userDrawn="1"/>
          </p:nvSpPr>
          <p:spPr bwMode="auto">
            <a:xfrm>
              <a:off x="0" y="424"/>
              <a:ext cx="5760" cy="0"/>
            </a:xfrm>
            <a:prstGeom prst="line">
              <a:avLst/>
            </a:prstGeom>
            <a:noFill/>
            <a:ln w="12700">
              <a:solidFill>
                <a:srgbClr val="96969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0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74075"/>
            <a:ext cx="2133600" cy="25358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rgbClr val="002060"/>
                </a:solidFill>
              </a:defRPr>
            </a:lvl1pPr>
          </a:lstStyle>
          <a:p>
            <a:pPr>
              <a:defRPr/>
            </a:pPr>
            <a:fld id="{6AE5ED57-1721-4D95-90E8-3B752FDCA61D}" type="datetime1">
              <a:rPr lang="ko-KR" altLang="en-US" smtClean="0"/>
              <a:pPr>
                <a:defRPr/>
              </a:pPr>
              <a:t>2022-09-06</a:t>
            </a:fld>
            <a:endParaRPr lang="ko-KR" altLang="ko-KR" dirty="0"/>
          </a:p>
        </p:txBody>
      </p:sp>
      <p:sp>
        <p:nvSpPr>
          <p:cNvPr id="12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74075"/>
            <a:ext cx="2895600" cy="253585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rgbClr val="002060"/>
                </a:solidFill>
              </a:defRPr>
            </a:lvl1pPr>
          </a:lstStyle>
          <a:p>
            <a:pPr>
              <a:defRPr/>
            </a:pPr>
            <a:r>
              <a:rPr lang="en-US" altLang="ko-KR"/>
              <a:t>http://rtlab.knu.ac.kr/</a:t>
            </a: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74075"/>
            <a:ext cx="2133600" cy="253585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rgbClr val="002060"/>
                </a:solidFill>
              </a:defRPr>
            </a:lvl1pPr>
          </a:lstStyle>
          <a:p>
            <a:pPr>
              <a:defRPr/>
            </a:pPr>
            <a:fld id="{2121D0E9-9DA3-41C3-A306-3D0FC6CEFC77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69963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AA2B3E"/>
          </a:solidFill>
          <a:latin typeface="+mj-lt"/>
          <a:ea typeface="+mj-ea"/>
          <a:cs typeface="ＭＳ Ｐゴシック" charset="0"/>
        </a:defRPr>
      </a:lvl1pPr>
      <a:lvl2pPr algn="l" defTabSz="969963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AA2B3E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969963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AA2B3E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969963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AA2B3E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969963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AA2B3E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969963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AA2B3E"/>
          </a:solidFill>
          <a:latin typeface="Arial" charset="0"/>
          <a:ea typeface="ＭＳ Ｐゴシック" charset="0"/>
        </a:defRPr>
      </a:lvl6pPr>
      <a:lvl7pPr marL="914400" algn="l" defTabSz="969963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AA2B3E"/>
          </a:solidFill>
          <a:latin typeface="Arial" charset="0"/>
          <a:ea typeface="ＭＳ Ｐゴシック" charset="0"/>
        </a:defRPr>
      </a:lvl7pPr>
      <a:lvl8pPr marL="1371600" algn="l" defTabSz="969963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AA2B3E"/>
          </a:solidFill>
          <a:latin typeface="Arial" charset="0"/>
          <a:ea typeface="ＭＳ Ｐゴシック" charset="0"/>
        </a:defRPr>
      </a:lvl8pPr>
      <a:lvl9pPr marL="1828800" algn="l" defTabSz="969963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AA2B3E"/>
          </a:solidFill>
          <a:latin typeface="Arial" charset="0"/>
          <a:ea typeface="ＭＳ Ｐゴシック" charset="0"/>
        </a:defRPr>
      </a:lvl9pPr>
    </p:titleStyle>
    <p:bodyStyle>
      <a:lvl1pPr marL="242888" indent="-242888" algn="l" defTabSz="901700" rtl="0" eaLnBrk="0" fontAlgn="base" hangingPunct="0">
        <a:spcBef>
          <a:spcPts val="400"/>
        </a:spcBef>
        <a:spcAft>
          <a:spcPts val="200"/>
        </a:spcAft>
        <a:buClr>
          <a:schemeClr val="tx2"/>
        </a:buClr>
        <a:buFont typeface="Wingdings" pitchFamily="2" charset="2"/>
        <a:buChar char="w"/>
        <a:defRPr sz="2000" b="1">
          <a:solidFill>
            <a:srgbClr val="000000"/>
          </a:solidFill>
          <a:latin typeface="+mn-lt"/>
          <a:ea typeface="+mn-ea"/>
          <a:cs typeface="ＭＳ Ｐゴシック" charset="0"/>
        </a:defRPr>
      </a:lvl1pPr>
      <a:lvl2pPr marL="660400" indent="-303213" algn="l" defTabSz="901700" rtl="0" eaLnBrk="0" fontAlgn="base" hangingPunct="0">
        <a:spcBef>
          <a:spcPts val="200"/>
        </a:spcBef>
        <a:spcAft>
          <a:spcPts val="200"/>
        </a:spcAft>
        <a:buClr>
          <a:schemeClr val="tx2"/>
        </a:buClr>
        <a:buChar char="•"/>
        <a:defRPr>
          <a:solidFill>
            <a:srgbClr val="000000"/>
          </a:solidFill>
          <a:latin typeface="+mn-lt"/>
          <a:ea typeface="+mn-ea"/>
        </a:defRPr>
      </a:lvl2pPr>
      <a:lvl3pPr marL="1077913" indent="-303213" algn="l" defTabSz="901700" rtl="0" eaLnBrk="0" fontAlgn="base" hangingPunct="0">
        <a:spcBef>
          <a:spcPts val="200"/>
        </a:spcBef>
        <a:spcAft>
          <a:spcPts val="200"/>
        </a:spcAft>
        <a:buClr>
          <a:schemeClr val="tx2"/>
        </a:buClr>
        <a:buFont typeface="Arial" pitchFamily="34" charset="0"/>
        <a:buChar char="–"/>
        <a:defRPr>
          <a:solidFill>
            <a:srgbClr val="000000"/>
          </a:solidFill>
          <a:latin typeface="+mn-lt"/>
          <a:ea typeface="+mn-ea"/>
        </a:defRPr>
      </a:lvl3pPr>
      <a:lvl4pPr marL="1438275" indent="-246063" algn="l" defTabSz="901700" rtl="0" eaLnBrk="0" fontAlgn="base" hangingPunct="0">
        <a:spcBef>
          <a:spcPts val="200"/>
        </a:spcBef>
        <a:spcAft>
          <a:spcPts val="200"/>
        </a:spcAft>
        <a:buClr>
          <a:schemeClr val="tx2"/>
        </a:buClr>
        <a:buFont typeface="Franklin Gothic Book" pitchFamily="34" charset="0"/>
        <a:buChar char="○"/>
        <a:defRPr sz="1600">
          <a:solidFill>
            <a:srgbClr val="000000"/>
          </a:solidFill>
          <a:latin typeface="+mn-lt"/>
          <a:ea typeface="+mn-ea"/>
        </a:defRPr>
      </a:lvl4pPr>
      <a:lvl5pPr marL="1795463" indent="-242888" algn="l" defTabSz="901700" rtl="0" eaLnBrk="0" fontAlgn="base" hangingPunct="0">
        <a:spcBef>
          <a:spcPts val="200"/>
        </a:spcBef>
        <a:spcAft>
          <a:spcPts val="200"/>
        </a:spcAft>
        <a:buClr>
          <a:schemeClr val="tx2"/>
        </a:buClr>
        <a:buFont typeface="Franklin Gothic Book" pitchFamily="34" charset="0"/>
        <a:buChar char="–"/>
        <a:defRPr sz="1600">
          <a:solidFill>
            <a:srgbClr val="000000"/>
          </a:solidFill>
          <a:latin typeface="+mn-lt"/>
          <a:ea typeface="+mn-ea"/>
        </a:defRPr>
      </a:lvl5pPr>
      <a:lvl6pPr marL="2252663" indent="-242888" algn="l" defTabSz="901700" rtl="0" eaLnBrk="0" fontAlgn="base" hangingPunct="0">
        <a:spcBef>
          <a:spcPts val="200"/>
        </a:spcBef>
        <a:spcAft>
          <a:spcPts val="200"/>
        </a:spcAft>
        <a:buClr>
          <a:schemeClr val="tx2"/>
        </a:buClr>
        <a:buFont typeface="Franklin Gothic Book" charset="0"/>
        <a:buChar char="–"/>
        <a:defRPr sz="1600">
          <a:solidFill>
            <a:srgbClr val="000000"/>
          </a:solidFill>
          <a:latin typeface="+mn-lt"/>
          <a:ea typeface="+mn-ea"/>
        </a:defRPr>
      </a:lvl6pPr>
      <a:lvl7pPr marL="2709863" indent="-242888" algn="l" defTabSz="901700" rtl="0" eaLnBrk="0" fontAlgn="base" hangingPunct="0">
        <a:spcBef>
          <a:spcPts val="200"/>
        </a:spcBef>
        <a:spcAft>
          <a:spcPts val="200"/>
        </a:spcAft>
        <a:buClr>
          <a:schemeClr val="tx2"/>
        </a:buClr>
        <a:buFont typeface="Franklin Gothic Book" charset="0"/>
        <a:buChar char="–"/>
        <a:defRPr sz="1600">
          <a:solidFill>
            <a:srgbClr val="000000"/>
          </a:solidFill>
          <a:latin typeface="+mn-lt"/>
          <a:ea typeface="+mn-ea"/>
        </a:defRPr>
      </a:lvl7pPr>
      <a:lvl8pPr marL="3167063" indent="-242888" algn="l" defTabSz="901700" rtl="0" eaLnBrk="0" fontAlgn="base" hangingPunct="0">
        <a:spcBef>
          <a:spcPts val="200"/>
        </a:spcBef>
        <a:spcAft>
          <a:spcPts val="200"/>
        </a:spcAft>
        <a:buClr>
          <a:schemeClr val="tx2"/>
        </a:buClr>
        <a:buFont typeface="Franklin Gothic Book" charset="0"/>
        <a:buChar char="–"/>
        <a:defRPr sz="1600">
          <a:solidFill>
            <a:srgbClr val="000000"/>
          </a:solidFill>
          <a:latin typeface="+mn-lt"/>
          <a:ea typeface="+mn-ea"/>
        </a:defRPr>
      </a:lvl8pPr>
      <a:lvl9pPr marL="3624263" indent="-242888" algn="l" defTabSz="901700" rtl="0" eaLnBrk="0" fontAlgn="base" hangingPunct="0">
        <a:spcBef>
          <a:spcPts val="200"/>
        </a:spcBef>
        <a:spcAft>
          <a:spcPts val="200"/>
        </a:spcAft>
        <a:buClr>
          <a:schemeClr val="tx2"/>
        </a:buClr>
        <a:buFont typeface="Franklin Gothic Book" charset="0"/>
        <a:buChar char="–"/>
        <a:defRPr sz="16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hub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44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806058" y="1155713"/>
            <a:ext cx="8073247" cy="957105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br>
              <a:rPr lang="en-US" dirty="0">
                <a:cs typeface="+mj-cs"/>
              </a:rPr>
            </a:br>
            <a:r>
              <a:rPr lang="ko-KR" altLang="en-US" sz="40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+mj-cs"/>
              </a:rPr>
              <a:t>종합설계프로젝트 </a:t>
            </a:r>
            <a:r>
              <a:rPr lang="en-US" altLang="ko-KR" sz="40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+mj-cs"/>
              </a:rPr>
              <a:t>1</a:t>
            </a:r>
            <a:endParaRPr lang="en-US" dirty="0"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13709" y="4469312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경북대학교  </a:t>
            </a:r>
            <a:r>
              <a:rPr lang="en-US" altLang="ko-KR" sz="2400" dirty="0">
                <a:solidFill>
                  <a:schemeClr val="tx1"/>
                </a:solidFill>
              </a:rPr>
              <a:t>IT </a:t>
            </a:r>
            <a:r>
              <a:rPr lang="ko-KR" altLang="en-US" sz="2400" dirty="0">
                <a:solidFill>
                  <a:schemeClr val="tx1"/>
                </a:solidFill>
              </a:rPr>
              <a:t>대학 컴퓨터학부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algn="ctr"/>
            <a:endParaRPr lang="en-US" altLang="ko-KR" sz="2400" dirty="0">
              <a:solidFill>
                <a:schemeClr val="tx1"/>
              </a:solidFill>
            </a:endParaRPr>
          </a:p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김 동 균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결과물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4025" y="825500"/>
            <a:ext cx="8520113" cy="5008777"/>
          </a:xfrm>
        </p:spPr>
        <p:txBody>
          <a:bodyPr/>
          <a:lstStyle/>
          <a:p>
            <a:r>
              <a:rPr lang="ko-KR" altLang="en-US" dirty="0"/>
              <a:t>논문 </a:t>
            </a:r>
            <a:r>
              <a:rPr lang="en-US" altLang="ko-KR" dirty="0"/>
              <a:t>(</a:t>
            </a:r>
            <a:r>
              <a:rPr lang="ko-KR" altLang="en-US" dirty="0"/>
              <a:t>국내</a:t>
            </a:r>
            <a:r>
              <a:rPr lang="en-US" altLang="ko-KR" dirty="0"/>
              <a:t> </a:t>
            </a:r>
            <a:r>
              <a:rPr lang="ko-KR" altLang="en-US" dirty="0"/>
              <a:t>학술대회발표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논문 작성시 </a:t>
            </a:r>
            <a:r>
              <a:rPr lang="en-US" altLang="ko-KR" dirty="0"/>
              <a:t>“SW</a:t>
            </a:r>
            <a:r>
              <a:rPr lang="ko-KR" altLang="en-US" dirty="0"/>
              <a:t>중심대학 사사문구</a:t>
            </a:r>
            <a:r>
              <a:rPr lang="en-US" altLang="ko-KR" dirty="0"/>
              <a:t>”</a:t>
            </a:r>
            <a:r>
              <a:rPr lang="ko-KR" altLang="en-US" dirty="0"/>
              <a:t> 반드시 표기</a:t>
            </a:r>
            <a:endParaRPr lang="en-US" altLang="ko-KR" dirty="0"/>
          </a:p>
          <a:p>
            <a:pPr marL="357187" lvl="1" indent="0">
              <a:buNone/>
            </a:pPr>
            <a:r>
              <a:rPr lang="ko-KR" altLang="en-US" dirty="0"/>
              <a:t>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공동저자에 멘토 및 담당교수</a:t>
            </a:r>
            <a:r>
              <a:rPr lang="en-US" altLang="ko-KR" dirty="0"/>
              <a:t>(</a:t>
            </a:r>
            <a:r>
              <a:rPr lang="ko-KR" altLang="en-US" dirty="0"/>
              <a:t>교신저자</a:t>
            </a:r>
            <a:r>
              <a:rPr lang="en-US" altLang="ko-KR" dirty="0"/>
              <a:t>)</a:t>
            </a:r>
            <a:r>
              <a:rPr lang="ko-KR" altLang="en-US" dirty="0"/>
              <a:t> 포함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선택사항</a:t>
            </a:r>
            <a:endParaRPr lang="en-US" altLang="ko-KR" dirty="0"/>
          </a:p>
          <a:p>
            <a:pPr lvl="1"/>
            <a:r>
              <a:rPr lang="ko-KR" altLang="en-US" dirty="0"/>
              <a:t>프로그램 등록 </a:t>
            </a:r>
            <a:r>
              <a:rPr lang="en-US" altLang="ko-KR" dirty="0"/>
              <a:t>(</a:t>
            </a:r>
            <a:r>
              <a:rPr lang="ko-KR" altLang="en-US" dirty="0"/>
              <a:t>진행 시 담당교수 면담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특허출원 </a:t>
            </a:r>
            <a:r>
              <a:rPr lang="en-US" altLang="ko-KR" dirty="0"/>
              <a:t>(</a:t>
            </a:r>
            <a:r>
              <a:rPr lang="ko-KR" altLang="en-US" dirty="0"/>
              <a:t>진행 시 담당교수 면담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marL="57150" indent="0">
              <a:buNone/>
            </a:pPr>
            <a:r>
              <a:rPr lang="en-US" altLang="ko-KR" dirty="0"/>
              <a:t>* </a:t>
            </a:r>
            <a:r>
              <a:rPr lang="ko-KR" altLang="en-US" dirty="0"/>
              <a:t>기업 멘토와 결과물에 대하여 </a:t>
            </a:r>
            <a:r>
              <a:rPr lang="ko-KR" altLang="en-US" u="sng" dirty="0"/>
              <a:t>반드시</a:t>
            </a:r>
            <a:r>
              <a:rPr lang="en-US" altLang="ko-KR" u="sng" dirty="0"/>
              <a:t> </a:t>
            </a:r>
            <a:r>
              <a:rPr lang="ko-KR" altLang="en-US" u="sng" dirty="0"/>
              <a:t>논의 후</a:t>
            </a:r>
            <a:r>
              <a:rPr lang="ko-KR" altLang="en-US" dirty="0"/>
              <a:t> 작성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0732502-A6EF-4BB5-9BA0-AC0CE768FD6F}"/>
              </a:ext>
            </a:extLst>
          </p:cNvPr>
          <p:cNvSpPr/>
          <p:nvPr/>
        </p:nvSpPr>
        <p:spPr bwMode="auto">
          <a:xfrm>
            <a:off x="1137920" y="1859280"/>
            <a:ext cx="7487920" cy="568960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dirty="0">
                <a:latin typeface="Arial" charset="0"/>
                <a:ea typeface="ＭＳ Ｐゴシック" charset="0"/>
              </a:rPr>
              <a:t>"</a:t>
            </a:r>
            <a:r>
              <a:rPr lang="ko-KR" altLang="en-US" dirty="0">
                <a:latin typeface="Arial" charset="0"/>
                <a:ea typeface="ＭＳ Ｐゴシック" charset="0"/>
              </a:rPr>
              <a:t>본 연구는 과학기술정보통신부 및 정보통신기획평가원의 </a:t>
            </a:r>
            <a:r>
              <a:rPr lang="en-US" altLang="ko-KR" dirty="0">
                <a:latin typeface="Arial" charset="0"/>
                <a:ea typeface="ＭＳ Ｐゴシック" charset="0"/>
              </a:rPr>
              <a:t>SW</a:t>
            </a:r>
            <a:r>
              <a:rPr lang="ko-KR" altLang="en-US" dirty="0">
                <a:latin typeface="Arial" charset="0"/>
                <a:ea typeface="ＭＳ Ｐゴシック" charset="0"/>
              </a:rPr>
              <a:t>중심대학사업의 연구결과로 수행되었음</a:t>
            </a:r>
            <a:r>
              <a:rPr lang="en-US" altLang="ko-KR" dirty="0">
                <a:latin typeface="Arial" charset="0"/>
                <a:ea typeface="ＭＳ Ｐゴシック" charset="0"/>
              </a:rPr>
              <a:t>“ (2021-0-01082)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703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재료비 및 여비 지원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4025" y="825500"/>
            <a:ext cx="8520113" cy="5429405"/>
          </a:xfrm>
        </p:spPr>
        <p:txBody>
          <a:bodyPr/>
          <a:lstStyle/>
          <a:p>
            <a:r>
              <a:rPr lang="ko-KR" altLang="en-US" dirty="0"/>
              <a:t>재료비</a:t>
            </a:r>
            <a:endParaRPr lang="en-US" altLang="ko-KR" dirty="0"/>
          </a:p>
          <a:p>
            <a:pPr lvl="1"/>
            <a:r>
              <a:rPr lang="ko-KR" altLang="en-US" dirty="0"/>
              <a:t>서식 작성 후 담당교수 또는 </a:t>
            </a:r>
            <a:r>
              <a:rPr lang="en-US" altLang="ko-KR" dirty="0"/>
              <a:t>TA</a:t>
            </a:r>
            <a:r>
              <a:rPr lang="ko-KR" altLang="en-US" dirty="0"/>
              <a:t>에게 이메일 보낼 것 </a:t>
            </a:r>
            <a:endParaRPr lang="en-US" altLang="ko-KR" dirty="0"/>
          </a:p>
          <a:p>
            <a:pPr lvl="1"/>
            <a:r>
              <a:rPr lang="en-US" altLang="ko-KR" dirty="0"/>
              <a:t>30</a:t>
            </a:r>
            <a:r>
              <a:rPr lang="ko-KR" altLang="en-US" dirty="0"/>
              <a:t>만원 이상 필요 시 논의 후 승인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err="1"/>
              <a:t>논문여비</a:t>
            </a:r>
            <a:endParaRPr lang="en-US" altLang="ko-KR" dirty="0"/>
          </a:p>
          <a:p>
            <a:pPr lvl="1"/>
            <a:r>
              <a:rPr lang="ko-KR" altLang="en-US" dirty="0"/>
              <a:t>국내 학술대회 논문 발표 </a:t>
            </a:r>
            <a:r>
              <a:rPr lang="en-US" altLang="ko-KR" dirty="0"/>
              <a:t>(</a:t>
            </a:r>
            <a:r>
              <a:rPr lang="ko-KR" altLang="en-US" dirty="0"/>
              <a:t>포스터 또는 구두발표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2022</a:t>
            </a:r>
            <a:r>
              <a:rPr lang="ko-KR" altLang="en-US" dirty="0"/>
              <a:t>년 </a:t>
            </a:r>
            <a:r>
              <a:rPr lang="en-US" altLang="ko-KR" dirty="0"/>
              <a:t>12</a:t>
            </a:r>
            <a:r>
              <a:rPr lang="ko-KR" altLang="en-US" dirty="0"/>
              <a:t>월 전까지 발표 가능한 학술대회</a:t>
            </a:r>
            <a:endParaRPr lang="en-US" altLang="ko-KR" dirty="0"/>
          </a:p>
          <a:p>
            <a:pPr lvl="1"/>
            <a:r>
              <a:rPr lang="ko-KR" altLang="en-US" dirty="0"/>
              <a:t>학회논문 등록비 지원</a:t>
            </a:r>
            <a:r>
              <a:rPr lang="en-US" altLang="ko-KR" dirty="0"/>
              <a:t> (</a:t>
            </a:r>
            <a:r>
              <a:rPr lang="ko-KR" altLang="en-US" dirty="0"/>
              <a:t>발표자 </a:t>
            </a:r>
            <a:r>
              <a:rPr lang="en-US" altLang="ko-KR" dirty="0"/>
              <a:t>1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논문발표를 위한 여비 지원 </a:t>
            </a:r>
            <a:r>
              <a:rPr lang="en-US" altLang="ko-KR" dirty="0"/>
              <a:t>(</a:t>
            </a:r>
            <a:r>
              <a:rPr lang="ko-KR" altLang="en-US" dirty="0"/>
              <a:t>발표 당일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r>
              <a:rPr lang="ko-KR" altLang="en-US" dirty="0" err="1"/>
              <a:t>미팅여비</a:t>
            </a:r>
            <a:endParaRPr lang="en-US" altLang="ko-KR" dirty="0"/>
          </a:p>
          <a:p>
            <a:pPr lvl="1"/>
            <a:r>
              <a:rPr lang="ko-KR" altLang="en-US" dirty="0"/>
              <a:t>지역 외</a:t>
            </a:r>
            <a:r>
              <a:rPr lang="en-US" altLang="ko-KR" dirty="0"/>
              <a:t>(</a:t>
            </a:r>
            <a:r>
              <a:rPr lang="ko-KR" altLang="en-US" dirty="0"/>
              <a:t>서울경기</a:t>
            </a:r>
            <a:r>
              <a:rPr lang="en-US" altLang="ko-KR" dirty="0"/>
              <a:t>)</a:t>
            </a:r>
            <a:r>
              <a:rPr lang="ko-KR" altLang="en-US" dirty="0"/>
              <a:t> 멘토와 오프라인 미팅 시 당일 지원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31444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팀별 회의실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4025" y="825500"/>
            <a:ext cx="8520113" cy="5331942"/>
          </a:xfrm>
        </p:spPr>
        <p:txBody>
          <a:bodyPr/>
          <a:lstStyle/>
          <a:p>
            <a:r>
              <a:rPr lang="ko-KR" altLang="en-US" dirty="0"/>
              <a:t>사전 신청 후 사용 가능 </a:t>
            </a:r>
            <a:endParaRPr lang="en-US" altLang="ko-KR" dirty="0"/>
          </a:p>
          <a:p>
            <a:pPr lvl="1"/>
            <a:r>
              <a:rPr lang="en-US" altLang="ko-KR" dirty="0"/>
              <a:t>IT4</a:t>
            </a:r>
            <a:r>
              <a:rPr lang="ko-KR" altLang="en-US" dirty="0"/>
              <a:t>호관 지하 </a:t>
            </a:r>
            <a:r>
              <a:rPr lang="en-US" altLang="ko-KR" dirty="0"/>
              <a:t>D.I.Y. </a:t>
            </a:r>
            <a:r>
              <a:rPr lang="ko-KR" altLang="en-US" dirty="0"/>
              <a:t>실습실</a:t>
            </a:r>
            <a:endParaRPr lang="en-US" altLang="ko-KR" dirty="0"/>
          </a:p>
          <a:p>
            <a:pPr lvl="2"/>
            <a:r>
              <a:rPr lang="ko-KR" altLang="en-US" dirty="0"/>
              <a:t>수업 없을 시 사용 가능</a:t>
            </a:r>
            <a:endParaRPr lang="en-US" altLang="ko-KR" dirty="0"/>
          </a:p>
          <a:p>
            <a:pPr lvl="2"/>
            <a:r>
              <a:rPr lang="en-US" altLang="ko-KR" dirty="0"/>
              <a:t>17</a:t>
            </a:r>
            <a:r>
              <a:rPr lang="ko-KR" altLang="en-US" dirty="0"/>
              <a:t>시 </a:t>
            </a:r>
            <a:r>
              <a:rPr lang="en-US" altLang="ko-KR" dirty="0"/>
              <a:t>30</a:t>
            </a:r>
            <a:r>
              <a:rPr lang="ko-KR" altLang="en-US" dirty="0"/>
              <a:t>분까지 활용 가능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IT</a:t>
            </a:r>
            <a:r>
              <a:rPr lang="ko-KR" altLang="en-US" dirty="0"/>
              <a:t>융복합관 </a:t>
            </a:r>
            <a:r>
              <a:rPr lang="en-US" altLang="ko-KR" dirty="0"/>
              <a:t>4</a:t>
            </a:r>
            <a:r>
              <a:rPr lang="ko-KR" altLang="en-US" dirty="0"/>
              <a:t>층 회의실 </a:t>
            </a:r>
            <a:r>
              <a:rPr lang="en-US" altLang="ko-KR" dirty="0"/>
              <a:t>(403</a:t>
            </a:r>
            <a:r>
              <a:rPr lang="ko-KR" altLang="en-US" dirty="0"/>
              <a:t>호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멘토 참여 시만 사용 가능</a:t>
            </a:r>
            <a:endParaRPr lang="en-US" altLang="ko-KR" dirty="0"/>
          </a:p>
          <a:p>
            <a:pPr lvl="2"/>
            <a:r>
              <a:rPr lang="en-US" altLang="ko-KR" dirty="0"/>
              <a:t>18</a:t>
            </a:r>
            <a:r>
              <a:rPr lang="ko-KR" altLang="en-US" dirty="0"/>
              <a:t>시 이후 사용 가능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IT</a:t>
            </a:r>
            <a:r>
              <a:rPr lang="ko-KR" altLang="en-US" dirty="0"/>
              <a:t>융복합관 </a:t>
            </a:r>
            <a:r>
              <a:rPr lang="en-US" altLang="ko-KR" dirty="0"/>
              <a:t>251</a:t>
            </a:r>
            <a:r>
              <a:rPr lang="ko-KR" altLang="en-US" dirty="0"/>
              <a:t>호 </a:t>
            </a:r>
            <a:r>
              <a:rPr lang="en-US" altLang="ko-KR" dirty="0"/>
              <a:t>(</a:t>
            </a:r>
            <a:r>
              <a:rPr lang="ko-KR" altLang="en-US" dirty="0"/>
              <a:t>수업 강의실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수업 시간 </a:t>
            </a:r>
            <a:r>
              <a:rPr lang="en-US" altLang="ko-KR" dirty="0"/>
              <a:t>(</a:t>
            </a:r>
            <a:r>
              <a:rPr lang="ko-KR" altLang="en-US" dirty="0"/>
              <a:t>수요일 </a:t>
            </a:r>
            <a:r>
              <a:rPr lang="en-US" altLang="ko-KR" dirty="0"/>
              <a:t>18</a:t>
            </a:r>
            <a:r>
              <a:rPr lang="ko-KR" altLang="en-US" dirty="0"/>
              <a:t>시</a:t>
            </a:r>
            <a:r>
              <a:rPr lang="en-US" altLang="ko-KR" dirty="0"/>
              <a:t> </a:t>
            </a:r>
            <a:r>
              <a:rPr lang="ko-KR" altLang="en-US" dirty="0"/>
              <a:t>이후</a:t>
            </a:r>
            <a:r>
              <a:rPr lang="en-US" altLang="ko-KR" dirty="0"/>
              <a:t>) </a:t>
            </a:r>
            <a:r>
              <a:rPr lang="ko-KR" altLang="en-US" dirty="0"/>
              <a:t>활용</a:t>
            </a:r>
            <a:endParaRPr lang="en-US" altLang="ko-KR" dirty="0"/>
          </a:p>
          <a:p>
            <a:pPr lvl="2"/>
            <a:r>
              <a:rPr lang="ko-KR" altLang="en-US" dirty="0"/>
              <a:t>담당교수에게 사용 확인 필요</a:t>
            </a:r>
            <a:endParaRPr lang="en-US" altLang="ko-KR" dirty="0"/>
          </a:p>
          <a:p>
            <a:r>
              <a:rPr lang="ko-KR" altLang="en-US"/>
              <a:t>기타 </a:t>
            </a:r>
            <a:r>
              <a:rPr lang="ko-KR" altLang="en-US" dirty="0"/>
              <a:t>강의실 사용 문의는 학과사무실에서 가능</a:t>
            </a:r>
          </a:p>
        </p:txBody>
      </p:sp>
    </p:spTree>
    <p:extLst>
      <p:ext uri="{BB962C8B-B14F-4D97-AF65-F5344CB8AC3E}">
        <p14:creationId xmlns:p14="http://schemas.microsoft.com/office/powerpoint/2010/main" val="2975487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408D4-FBDB-4B52-AE64-DA3E002AF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학기 프로젝트 교과목 지원 운영 설명회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476A67-12FD-4211-AB7E-3713DDF88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025" y="825500"/>
            <a:ext cx="8520113" cy="3675078"/>
          </a:xfrm>
        </p:spPr>
        <p:txBody>
          <a:bodyPr/>
          <a:lstStyle/>
          <a:p>
            <a:r>
              <a:rPr lang="en-US" altLang="ko-KR" dirty="0"/>
              <a:t>9/8(</a:t>
            </a:r>
            <a:r>
              <a:rPr lang="ko-KR" altLang="en-US" dirty="0"/>
              <a:t>목</a:t>
            </a:r>
            <a:r>
              <a:rPr lang="en-US" altLang="ko-KR" dirty="0"/>
              <a:t>) 12:00~13:00 </a:t>
            </a:r>
            <a:r>
              <a:rPr lang="ko-KR" altLang="en-US" dirty="0"/>
              <a:t>온라인 설명회</a:t>
            </a:r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학부 홈페이지 공지사항 참고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/>
              <a:t>재료비 </a:t>
            </a:r>
            <a:r>
              <a:rPr lang="en-US" altLang="ko-KR" dirty="0"/>
              <a:t>/ </a:t>
            </a:r>
            <a:r>
              <a:rPr lang="ko-KR" altLang="en-US" dirty="0"/>
              <a:t>여비 등 지원 관련 설명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반드시 참여</a:t>
            </a:r>
            <a:r>
              <a:rPr lang="en-US" altLang="ko-KR" dirty="0"/>
              <a:t>!~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30091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 descr="http://i1275.photobucket.com/albums/y446/porschalink/Jasmine%20Porsche%20Centre/AnyQuestions_zps6309316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67577" y="743352"/>
            <a:ext cx="4237181" cy="4619223"/>
          </a:xfrm>
          <a:prstGeom prst="rect">
            <a:avLst/>
          </a:prstGeom>
          <a:noFill/>
        </p:spPr>
      </p:pic>
      <p:sp>
        <p:nvSpPr>
          <p:cNvPr id="2" name="직사각형 1"/>
          <p:cNvSpPr/>
          <p:nvPr/>
        </p:nvSpPr>
        <p:spPr>
          <a:xfrm>
            <a:off x="271343" y="5257399"/>
            <a:ext cx="862965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800" b="1" i="1" dirty="0">
                <a:solidFill>
                  <a:schemeClr val="accent2"/>
                </a:solidFill>
                <a:latin typeface="Modern No. 20" panose="02070704070505020303" pitchFamily="18" charset="0"/>
              </a:rPr>
              <a:t>“Knowledge is only part of understanding.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800" b="1" i="1" dirty="0">
                <a:solidFill>
                  <a:schemeClr val="accent2"/>
                </a:solidFill>
                <a:latin typeface="Modern No. 20" panose="02070704070505020303" pitchFamily="18" charset="0"/>
              </a:rPr>
              <a:t> Genuine understanding comes from hands-on experiences.”</a:t>
            </a:r>
          </a:p>
          <a:p>
            <a:pPr algn="r" eaLnBrk="1" hangingPunct="1">
              <a:buFont typeface="Wingdings" panose="05000000000000000000" pitchFamily="2" charset="2"/>
              <a:buNone/>
            </a:pPr>
            <a:r>
              <a:rPr lang="en-US" altLang="ko-KR" sz="2000" b="1" i="1" dirty="0">
                <a:solidFill>
                  <a:schemeClr val="accent2"/>
                </a:solidFill>
                <a:latin typeface="Modern No. 20" panose="02070704070505020303" pitchFamily="18" charset="0"/>
              </a:rPr>
              <a:t>- Prof. Seymour </a:t>
            </a:r>
            <a:r>
              <a:rPr lang="en-US" altLang="ko-KR" sz="2000" b="1" i="1" dirty="0" err="1">
                <a:solidFill>
                  <a:schemeClr val="accent2"/>
                </a:solidFill>
                <a:latin typeface="Modern No. 20" panose="02070704070505020303" pitchFamily="18" charset="0"/>
              </a:rPr>
              <a:t>Papert</a:t>
            </a:r>
            <a:r>
              <a:rPr lang="en-US" altLang="ko-KR" sz="2000" b="1" i="1" dirty="0">
                <a:solidFill>
                  <a:schemeClr val="accent2"/>
                </a:solidFill>
                <a:latin typeface="Modern No. 20" panose="02070704070505020303" pitchFamily="18" charset="0"/>
              </a:rPr>
              <a:t>, MIT</a:t>
            </a:r>
          </a:p>
        </p:txBody>
      </p:sp>
    </p:spTree>
    <p:extLst>
      <p:ext uri="{BB962C8B-B14F-4D97-AF65-F5344CB8AC3E}">
        <p14:creationId xmlns:p14="http://schemas.microsoft.com/office/powerpoint/2010/main" val="2129286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팀 구성 및 회의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4025" y="825500"/>
            <a:ext cx="8520113" cy="4341928"/>
          </a:xfrm>
        </p:spPr>
        <p:txBody>
          <a:bodyPr/>
          <a:lstStyle/>
          <a:p>
            <a:r>
              <a:rPr lang="ko-KR" altLang="en-US" sz="2800" dirty="0"/>
              <a:t>팀당 </a:t>
            </a:r>
            <a:r>
              <a:rPr lang="en-US" altLang="ko-KR" sz="2800" dirty="0"/>
              <a:t>4~5</a:t>
            </a:r>
            <a:r>
              <a:rPr lang="ko-KR" altLang="en-US" sz="2800" dirty="0"/>
              <a:t>명 자율 구성</a:t>
            </a:r>
            <a:endParaRPr lang="en-US" altLang="ko-KR" sz="2400" dirty="0"/>
          </a:p>
          <a:p>
            <a:endParaRPr lang="en-US" altLang="ko-KR" sz="2800" dirty="0"/>
          </a:p>
          <a:p>
            <a:r>
              <a:rPr lang="ko-KR" altLang="en-US" sz="2800" dirty="0"/>
              <a:t>산업체 및 대학원 연계 프로젝트</a:t>
            </a:r>
            <a:endParaRPr lang="en-US" altLang="ko-KR" sz="2800" dirty="0"/>
          </a:p>
          <a:p>
            <a:pPr lvl="1"/>
            <a:r>
              <a:rPr lang="ko-KR" altLang="en-US" sz="2400" dirty="0" err="1"/>
              <a:t>학생팀</a:t>
            </a:r>
            <a:r>
              <a:rPr lang="ko-KR" altLang="en-US" sz="2400" dirty="0"/>
              <a:t> </a:t>
            </a:r>
            <a:r>
              <a:rPr lang="en-US" altLang="ko-KR" sz="2400" dirty="0">
                <a:sym typeface="Wingdings" panose="05000000000000000000" pitchFamily="2" charset="2"/>
              </a:rPr>
              <a:t> </a:t>
            </a:r>
            <a:r>
              <a:rPr lang="ko-KR" altLang="en-US" sz="2400" dirty="0"/>
              <a:t>기업 멘토</a:t>
            </a:r>
            <a:endParaRPr lang="en-US" altLang="ko-KR" sz="2400" dirty="0"/>
          </a:p>
          <a:p>
            <a:pPr lvl="1"/>
            <a:r>
              <a:rPr lang="ko-KR" altLang="en-US" sz="2400" dirty="0"/>
              <a:t>멘토와 매주 </a:t>
            </a:r>
            <a:r>
              <a:rPr lang="en-US" altLang="ko-KR" sz="2400" dirty="0"/>
              <a:t>1</a:t>
            </a:r>
            <a:r>
              <a:rPr lang="ko-KR" altLang="en-US" sz="2400" dirty="0"/>
              <a:t>회 이상 회의 </a:t>
            </a:r>
            <a:r>
              <a:rPr lang="en-US" altLang="ko-KR" sz="2400" dirty="0"/>
              <a:t>(</a:t>
            </a:r>
            <a:r>
              <a:rPr lang="ko-KR" altLang="en-US" sz="2400" dirty="0"/>
              <a:t>온라인 또는 오프라인</a:t>
            </a:r>
            <a:r>
              <a:rPr lang="en-US" altLang="ko-KR" sz="2400" dirty="0"/>
              <a:t>)</a:t>
            </a:r>
          </a:p>
          <a:p>
            <a:pPr lvl="1"/>
            <a:r>
              <a:rPr lang="ko-KR" altLang="en-US" sz="2400" dirty="0"/>
              <a:t>회의록 작성 </a:t>
            </a:r>
            <a:endParaRPr lang="en-US" altLang="ko-KR" sz="2400" dirty="0"/>
          </a:p>
          <a:p>
            <a:endParaRPr lang="en-US" altLang="ko-KR" sz="2800" dirty="0"/>
          </a:p>
          <a:p>
            <a:r>
              <a:rPr lang="ko-KR" altLang="en-US" sz="2800" dirty="0" err="1"/>
              <a:t>학생팀별</a:t>
            </a:r>
            <a:r>
              <a:rPr lang="ko-KR" altLang="en-US" sz="2800" dirty="0"/>
              <a:t> 회의 </a:t>
            </a:r>
            <a:r>
              <a:rPr lang="en-US" altLang="ko-KR" sz="2800" dirty="0"/>
              <a:t>: </a:t>
            </a:r>
            <a:r>
              <a:rPr lang="ko-KR" altLang="en-US" sz="2800" dirty="0"/>
              <a:t>매주 </a:t>
            </a:r>
            <a:r>
              <a:rPr lang="en-US" altLang="ko-KR" sz="2800" dirty="0"/>
              <a:t>1~2</a:t>
            </a:r>
            <a:r>
              <a:rPr lang="ko-KR" altLang="en-US" sz="2800" dirty="0"/>
              <a:t>회 </a:t>
            </a:r>
            <a:r>
              <a:rPr lang="en-US" altLang="ko-KR" sz="2800" dirty="0"/>
              <a:t>(</a:t>
            </a:r>
            <a:r>
              <a:rPr lang="ko-KR" altLang="en-US" sz="2800" dirty="0"/>
              <a:t>멘토 회의 포함</a:t>
            </a:r>
            <a:r>
              <a:rPr lang="en-US" altLang="ko-KR" sz="2800" dirty="0"/>
              <a:t>)</a:t>
            </a:r>
          </a:p>
          <a:p>
            <a:pPr lvl="1"/>
            <a:r>
              <a:rPr lang="ko-KR" altLang="en-US" sz="2400" dirty="0"/>
              <a:t>관련 사진 보고서 및 발표자료에 포함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295696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0412C0-00B3-8068-227E-FD8592462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 편성 및 과제 배정 현황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3AC3B8A-BE76-4206-ECD7-5053FF60B3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962639"/>
              </p:ext>
            </p:extLst>
          </p:nvPr>
        </p:nvGraphicFramePr>
        <p:xfrm>
          <a:off x="206828" y="1067767"/>
          <a:ext cx="8767310" cy="4418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3462">
                  <a:extLst>
                    <a:ext uri="{9D8B030D-6E8A-4147-A177-3AD203B41FA5}">
                      <a16:colId xmlns:a16="http://schemas.microsoft.com/office/drawing/2014/main" val="1761276049"/>
                    </a:ext>
                  </a:extLst>
                </a:gridCol>
                <a:gridCol w="1753462">
                  <a:extLst>
                    <a:ext uri="{9D8B030D-6E8A-4147-A177-3AD203B41FA5}">
                      <a16:colId xmlns:a16="http://schemas.microsoft.com/office/drawing/2014/main" val="3124717303"/>
                    </a:ext>
                  </a:extLst>
                </a:gridCol>
                <a:gridCol w="1753462">
                  <a:extLst>
                    <a:ext uri="{9D8B030D-6E8A-4147-A177-3AD203B41FA5}">
                      <a16:colId xmlns:a16="http://schemas.microsoft.com/office/drawing/2014/main" val="1451971071"/>
                    </a:ext>
                  </a:extLst>
                </a:gridCol>
                <a:gridCol w="1753462">
                  <a:extLst>
                    <a:ext uri="{9D8B030D-6E8A-4147-A177-3AD203B41FA5}">
                      <a16:colId xmlns:a16="http://schemas.microsoft.com/office/drawing/2014/main" val="3047494386"/>
                    </a:ext>
                  </a:extLst>
                </a:gridCol>
                <a:gridCol w="1753462">
                  <a:extLst>
                    <a:ext uri="{9D8B030D-6E8A-4147-A177-3AD203B41FA5}">
                      <a16:colId xmlns:a16="http://schemas.microsoft.com/office/drawing/2014/main" val="924131888"/>
                    </a:ext>
                  </a:extLst>
                </a:gridCol>
              </a:tblGrid>
              <a:tr h="4014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과제명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팀장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팀원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209823"/>
                  </a:ext>
                </a:extLst>
              </a:tr>
              <a:tr h="9504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변형된 영상의 객체 인식 최적화 연구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강다빈</a:t>
                      </a:r>
                      <a:endParaRPr lang="en-US" altLang="ko-KR" sz="1600" dirty="0"/>
                    </a:p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(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2020113466)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김재홍</a:t>
                      </a:r>
                      <a:endParaRPr lang="en-US" altLang="ko-KR" sz="1600" dirty="0"/>
                    </a:p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(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2020117066)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송민지</a:t>
                      </a:r>
                      <a:endParaRPr lang="en-US" altLang="ko-KR" sz="1600" dirty="0"/>
                    </a:p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(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2020112099)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홍지수</a:t>
                      </a:r>
                      <a:endParaRPr lang="en-US" altLang="ko-KR" sz="1600" dirty="0"/>
                    </a:p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(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2020110451)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9488870"/>
                  </a:ext>
                </a:extLst>
              </a:tr>
              <a:tr h="70540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반려 동물 안심 돌봄 서비스 개발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정민욱</a:t>
                      </a:r>
                      <a:endParaRPr lang="ko-KR" altLang="en-US" sz="1600" dirty="0"/>
                    </a:p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(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2018112736)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김도선</a:t>
                      </a:r>
                      <a:endParaRPr lang="en-US" altLang="ko-KR" sz="1600" dirty="0"/>
                    </a:p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(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2020117885)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박희원</a:t>
                      </a:r>
                    </a:p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(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2019117981)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정원준</a:t>
                      </a:r>
                    </a:p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(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2016117007)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062029"/>
                  </a:ext>
                </a:extLst>
              </a:tr>
              <a:tr h="95041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오픈소스 기반의 필기체 한글 인식 모듈을 개발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신찬규</a:t>
                      </a:r>
                      <a:endParaRPr lang="ko-KR" altLang="en-US" sz="1600" dirty="0"/>
                    </a:p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(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2020111854)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김세연</a:t>
                      </a:r>
                      <a:endParaRPr lang="en-US" altLang="ko-KR" sz="1600" dirty="0"/>
                    </a:p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(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2020114516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노준혁</a:t>
                      </a:r>
                      <a:endParaRPr lang="en-US" altLang="ko-KR" sz="1600" dirty="0"/>
                    </a:p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(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2020117830)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김지연</a:t>
                      </a:r>
                      <a:endParaRPr lang="en-US" altLang="ko-KR" sz="1600" dirty="0"/>
                    </a:p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(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2020115402)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5741036"/>
                  </a:ext>
                </a:extLst>
              </a:tr>
              <a:tr h="70540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대화형 메신저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 </a:t>
                      </a:r>
                      <a:r>
                        <a:rPr lang="ko-KR" alt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챗봇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개발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박근철</a:t>
                      </a:r>
                      <a:endParaRPr lang="en-US" altLang="ko-KR" sz="1600" dirty="0"/>
                    </a:p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(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2019118074)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이민우</a:t>
                      </a:r>
                      <a:endParaRPr lang="en-US" altLang="ko-KR" sz="1600" dirty="0"/>
                    </a:p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(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2019117744)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이창윤</a:t>
                      </a:r>
                      <a:endParaRPr lang="en-US" altLang="ko-KR" sz="1600" dirty="0"/>
                    </a:p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(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2019117919)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8691413"/>
                  </a:ext>
                </a:extLst>
              </a:tr>
              <a:tr h="70540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IoT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생체신호 감지 모듈 개발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이현로</a:t>
                      </a:r>
                      <a:endParaRPr lang="en-US" altLang="ko-KR" sz="1600" dirty="0"/>
                    </a:p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(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2017116380)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김대영</a:t>
                      </a:r>
                      <a:endParaRPr lang="en-US" altLang="ko-KR" sz="1600" dirty="0"/>
                    </a:p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(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2016114257)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서민석</a:t>
                      </a:r>
                      <a:endParaRPr lang="en-US" altLang="ko-KR" sz="1600" dirty="0"/>
                    </a:p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(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2017116739)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450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6105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0412C0-00B3-8068-227E-FD8592462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 편성 및 과제 배정 현황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3AC3B8A-BE76-4206-ECD7-5053FF60B3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004903"/>
              </p:ext>
            </p:extLst>
          </p:nvPr>
        </p:nvGraphicFramePr>
        <p:xfrm>
          <a:off x="206828" y="1157635"/>
          <a:ext cx="8767308" cy="4315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1218">
                  <a:extLst>
                    <a:ext uri="{9D8B030D-6E8A-4147-A177-3AD203B41FA5}">
                      <a16:colId xmlns:a16="http://schemas.microsoft.com/office/drawing/2014/main" val="1761276049"/>
                    </a:ext>
                  </a:extLst>
                </a:gridCol>
                <a:gridCol w="1461218">
                  <a:extLst>
                    <a:ext uri="{9D8B030D-6E8A-4147-A177-3AD203B41FA5}">
                      <a16:colId xmlns:a16="http://schemas.microsoft.com/office/drawing/2014/main" val="3124717303"/>
                    </a:ext>
                  </a:extLst>
                </a:gridCol>
                <a:gridCol w="1461218">
                  <a:extLst>
                    <a:ext uri="{9D8B030D-6E8A-4147-A177-3AD203B41FA5}">
                      <a16:colId xmlns:a16="http://schemas.microsoft.com/office/drawing/2014/main" val="1451971071"/>
                    </a:ext>
                  </a:extLst>
                </a:gridCol>
                <a:gridCol w="1461218">
                  <a:extLst>
                    <a:ext uri="{9D8B030D-6E8A-4147-A177-3AD203B41FA5}">
                      <a16:colId xmlns:a16="http://schemas.microsoft.com/office/drawing/2014/main" val="3047494386"/>
                    </a:ext>
                  </a:extLst>
                </a:gridCol>
                <a:gridCol w="1461218">
                  <a:extLst>
                    <a:ext uri="{9D8B030D-6E8A-4147-A177-3AD203B41FA5}">
                      <a16:colId xmlns:a16="http://schemas.microsoft.com/office/drawing/2014/main" val="924131888"/>
                    </a:ext>
                  </a:extLst>
                </a:gridCol>
                <a:gridCol w="1461218">
                  <a:extLst>
                    <a:ext uri="{9D8B030D-6E8A-4147-A177-3AD203B41FA5}">
                      <a16:colId xmlns:a16="http://schemas.microsoft.com/office/drawing/2014/main" val="2316508930"/>
                    </a:ext>
                  </a:extLst>
                </a:gridCol>
              </a:tblGrid>
              <a:tr h="3834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과제명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팀장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팀원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209823"/>
                  </a:ext>
                </a:extLst>
              </a:tr>
              <a:tr h="61081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디지털 치료기기 참여도를 높이기 위한 알고리즘 개발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연구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김도담</a:t>
                      </a:r>
                      <a:endParaRPr lang="en-US" altLang="ko-KR" sz="1600" dirty="0"/>
                    </a:p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(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2019117652)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김명훈</a:t>
                      </a:r>
                      <a:endParaRPr lang="en-US" altLang="ko-KR" sz="1600" dirty="0"/>
                    </a:p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(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2016111143)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정재희</a:t>
                      </a:r>
                      <a:endParaRPr lang="en-US" altLang="ko-KR" sz="1600" dirty="0"/>
                    </a:p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(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2019114689)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황성길</a:t>
                      </a:r>
                      <a:endParaRPr lang="en-US" altLang="ko-KR" sz="1600" dirty="0"/>
                    </a:p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(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2017114388)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이준형</a:t>
                      </a:r>
                      <a:endParaRPr lang="en-US" altLang="ko-KR" sz="1600" dirty="0"/>
                    </a:p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(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2018116723)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062029"/>
                  </a:ext>
                </a:extLst>
              </a:tr>
              <a:tr h="61081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자율주행을 위한 실시간 주변 환경 인식 및 지도 작성 기술 개발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노유수</a:t>
                      </a:r>
                      <a:endParaRPr lang="en-US" altLang="ko-KR" sz="1600" dirty="0"/>
                    </a:p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(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2019115877)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손지영</a:t>
                      </a:r>
                      <a:endParaRPr lang="en-US" altLang="ko-KR" sz="1600" dirty="0"/>
                    </a:p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(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2020113825)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윤성원</a:t>
                      </a:r>
                      <a:endParaRPr lang="en-US" altLang="ko-KR" sz="1600" dirty="0"/>
                    </a:p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(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2017112917)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이창석</a:t>
                      </a:r>
                      <a:endParaRPr lang="en-US" altLang="ko-KR" sz="1600" dirty="0"/>
                    </a:p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(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2015115415)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5741036"/>
                  </a:ext>
                </a:extLst>
              </a:tr>
              <a:tr h="61081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YOLO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기반 </a:t>
                      </a:r>
                      <a:r>
                        <a:rPr lang="ko-KR" alt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딥러닝을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이용한 실시간 낙상 예측 시스템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김태경</a:t>
                      </a:r>
                      <a:endParaRPr lang="en-US" altLang="ko-KR" sz="1600" dirty="0"/>
                    </a:p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(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2018114204)</a:t>
                      </a:r>
                    </a:p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박승우</a:t>
                      </a:r>
                      <a:endParaRPr lang="en-US" altLang="ko-KR" sz="1600" dirty="0"/>
                    </a:p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(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2017114832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심상우</a:t>
                      </a:r>
                      <a:endParaRPr lang="en-US" altLang="ko-KR" sz="1600" dirty="0"/>
                    </a:p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(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2018111644)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이수왕</a:t>
                      </a:r>
                      <a:endParaRPr lang="en-US" altLang="ko-KR" sz="1600" dirty="0"/>
                    </a:p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(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2016114225)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8691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952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수행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4025" y="825500"/>
            <a:ext cx="8520113" cy="5316553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기반 수행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www.github.com</a:t>
            </a:r>
            <a:endParaRPr lang="en-US" altLang="ko-KR" dirty="0"/>
          </a:p>
          <a:p>
            <a:pPr lvl="1"/>
            <a:r>
              <a:rPr lang="ko-KR" altLang="en-US" dirty="0"/>
              <a:t>프로젝트 </a:t>
            </a:r>
            <a:r>
              <a:rPr lang="ko-KR" altLang="en-US" u="sng" dirty="0"/>
              <a:t>수행 과정 및 결과물</a:t>
            </a:r>
            <a:r>
              <a:rPr lang="ko-KR" altLang="en-US" dirty="0"/>
              <a:t>을 모두 </a:t>
            </a:r>
            <a:r>
              <a:rPr lang="en-US" altLang="ko-KR" dirty="0" err="1"/>
              <a:t>github</a:t>
            </a:r>
            <a:r>
              <a:rPr lang="ko-KR" altLang="en-US" dirty="0"/>
              <a:t>에 업로드</a:t>
            </a:r>
            <a:endParaRPr lang="en-US" altLang="ko-KR" dirty="0"/>
          </a:p>
          <a:p>
            <a:pPr lvl="1"/>
            <a:r>
              <a:rPr lang="ko-KR" altLang="en-US" dirty="0"/>
              <a:t>소스코드</a:t>
            </a:r>
            <a:r>
              <a:rPr lang="en-US" altLang="ko-KR" dirty="0"/>
              <a:t>, </a:t>
            </a:r>
            <a:r>
              <a:rPr lang="ko-KR" altLang="en-US" dirty="0"/>
              <a:t>기술문서</a:t>
            </a:r>
            <a:r>
              <a:rPr lang="en-US" altLang="ko-KR" dirty="0"/>
              <a:t>, </a:t>
            </a:r>
            <a:r>
              <a:rPr lang="ko-KR" altLang="en-US" dirty="0"/>
              <a:t>회의내용</a:t>
            </a:r>
            <a:r>
              <a:rPr lang="en-US" altLang="ko-KR" dirty="0"/>
              <a:t>, </a:t>
            </a:r>
            <a:r>
              <a:rPr lang="ko-KR" altLang="en-US" dirty="0"/>
              <a:t>결과물</a:t>
            </a:r>
            <a:r>
              <a:rPr lang="en-US" altLang="ko-KR" dirty="0"/>
              <a:t>(</a:t>
            </a:r>
            <a:r>
              <a:rPr lang="ko-KR" altLang="en-US" dirty="0"/>
              <a:t>논문</a:t>
            </a:r>
            <a:r>
              <a:rPr lang="en-US" altLang="ko-KR" dirty="0"/>
              <a:t>/</a:t>
            </a:r>
            <a:r>
              <a:rPr lang="ko-KR" altLang="en-US" dirty="0"/>
              <a:t>동영상</a:t>
            </a:r>
            <a:r>
              <a:rPr lang="en-US" altLang="ko-KR" dirty="0"/>
              <a:t>)</a:t>
            </a:r>
            <a:r>
              <a:rPr lang="ko-KR" altLang="en-US" dirty="0"/>
              <a:t> 등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등록</a:t>
            </a:r>
            <a:endParaRPr lang="en-US" altLang="ko-KR" dirty="0"/>
          </a:p>
          <a:p>
            <a:pPr marL="814387" lvl="1" indent="-457200">
              <a:buFont typeface="+mj-lt"/>
              <a:buAutoNum type="arabicPeriod"/>
            </a:pPr>
            <a:r>
              <a:rPr lang="ko-KR" altLang="en-US" dirty="0"/>
              <a:t>팀장 계정으로 </a:t>
            </a:r>
            <a:r>
              <a:rPr lang="en-US" altLang="ko-KR" dirty="0"/>
              <a:t>project repository </a:t>
            </a:r>
            <a:r>
              <a:rPr lang="ko-KR" altLang="en-US" dirty="0"/>
              <a:t>생성</a:t>
            </a:r>
            <a:endParaRPr lang="en-US" altLang="ko-KR" dirty="0"/>
          </a:p>
          <a:p>
            <a:pPr marL="814387" lvl="1" indent="-457200">
              <a:buFont typeface="+mj-lt"/>
              <a:buAutoNum type="arabicPeriod"/>
            </a:pPr>
            <a:r>
              <a:rPr lang="ko-KR" altLang="en-US" dirty="0">
                <a:sym typeface="Wingdings" panose="05000000000000000000" pitchFamily="2" charset="2"/>
              </a:rPr>
              <a:t>팀원계정 </a:t>
            </a:r>
            <a:r>
              <a:rPr lang="en-US" altLang="ko-KR" dirty="0"/>
              <a:t>collaborators </a:t>
            </a:r>
            <a:r>
              <a:rPr lang="ko-KR" altLang="en-US" dirty="0"/>
              <a:t>등록 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모든 팀원이 등록되어 활동해야 함</a:t>
            </a:r>
            <a:r>
              <a:rPr lang="en-US" altLang="ko-KR" dirty="0"/>
              <a:t>: </a:t>
            </a:r>
            <a:r>
              <a:rPr lang="ko-KR" altLang="en-US" dirty="0"/>
              <a:t>협업 중요</a:t>
            </a:r>
            <a:r>
              <a:rPr lang="en-US" altLang="ko-KR" dirty="0"/>
              <a:t>!!!)</a:t>
            </a:r>
          </a:p>
          <a:p>
            <a:pPr marL="357187" lvl="1" indent="0">
              <a:buNone/>
            </a:pPr>
            <a:endParaRPr lang="en-US" altLang="ko-KR" sz="2000" dirty="0">
              <a:solidFill>
                <a:schemeClr val="tx1"/>
              </a:solidFill>
            </a:endParaRPr>
          </a:p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관련 문의</a:t>
            </a:r>
            <a:endParaRPr lang="en-US" altLang="ko-KR" dirty="0"/>
          </a:p>
          <a:p>
            <a:pPr lvl="1"/>
            <a:r>
              <a:rPr lang="en-US" altLang="ko-KR" dirty="0"/>
              <a:t>TA: </a:t>
            </a:r>
            <a:r>
              <a:rPr lang="ko-KR" altLang="en-US" dirty="0"/>
              <a:t>서준호 </a:t>
            </a:r>
            <a:r>
              <a:rPr lang="en-US" altLang="ko-KR" dirty="0"/>
              <a:t>(junho5146@naver.com)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성적평가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4025" y="825500"/>
            <a:ext cx="8520113" cy="5516608"/>
          </a:xfrm>
        </p:spPr>
        <p:txBody>
          <a:bodyPr/>
          <a:lstStyle/>
          <a:p>
            <a:r>
              <a:rPr lang="ko-KR" altLang="en-US" dirty="0"/>
              <a:t>성적 평가 비율 </a:t>
            </a:r>
            <a:r>
              <a:rPr lang="en-US" altLang="ko-KR" dirty="0"/>
              <a:t>(</a:t>
            </a:r>
            <a:r>
              <a:rPr lang="ko-KR" altLang="en-US" dirty="0" err="1"/>
              <a:t>팀단위</a:t>
            </a:r>
            <a:r>
              <a:rPr lang="ko-KR" altLang="en-US" dirty="0"/>
              <a:t> 평가</a:t>
            </a:r>
            <a:r>
              <a:rPr lang="en-US" altLang="ko-KR" dirty="0"/>
              <a:t>) </a:t>
            </a:r>
            <a:r>
              <a:rPr lang="ko-KR" altLang="en-US" dirty="0"/>
              <a:t>수업계획서 기준</a:t>
            </a:r>
            <a:endParaRPr lang="en-US" altLang="ko-KR" dirty="0"/>
          </a:p>
          <a:p>
            <a:pPr lvl="1"/>
            <a:r>
              <a:rPr lang="ko-KR" altLang="en-US" dirty="0"/>
              <a:t>출석</a:t>
            </a:r>
            <a:r>
              <a:rPr lang="en-US" altLang="ko-KR" dirty="0"/>
              <a:t>		10%</a:t>
            </a:r>
          </a:p>
          <a:p>
            <a:pPr lvl="1"/>
            <a:r>
              <a:rPr lang="ko-KR" altLang="en-US" dirty="0"/>
              <a:t>교수평가</a:t>
            </a:r>
            <a:r>
              <a:rPr lang="en-US" altLang="ko-KR" dirty="0"/>
              <a:t>	50%</a:t>
            </a:r>
          </a:p>
          <a:p>
            <a:pPr lvl="1"/>
            <a:r>
              <a:rPr lang="ko-KR" altLang="en-US" dirty="0" err="1"/>
              <a:t>팀간평가</a:t>
            </a:r>
            <a:r>
              <a:rPr lang="en-US" altLang="ko-KR" dirty="0"/>
              <a:t>	20%</a:t>
            </a:r>
          </a:p>
          <a:p>
            <a:pPr lvl="1"/>
            <a:r>
              <a:rPr lang="ko-KR" altLang="en-US" dirty="0"/>
              <a:t>팀원평가</a:t>
            </a:r>
            <a:r>
              <a:rPr lang="en-US" altLang="ko-KR" dirty="0"/>
              <a:t>	20%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상대평가 비율 </a:t>
            </a:r>
            <a:r>
              <a:rPr lang="en-US" altLang="ko-KR" dirty="0"/>
              <a:t>: A</a:t>
            </a:r>
            <a:r>
              <a:rPr lang="ko-KR" altLang="en-US" dirty="0"/>
              <a:t>등급 </a:t>
            </a:r>
            <a:r>
              <a:rPr lang="en-US" altLang="ko-KR" dirty="0"/>
              <a:t>40% </a:t>
            </a:r>
            <a:r>
              <a:rPr lang="ko-KR" altLang="en-US" dirty="0"/>
              <a:t>이내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평가기준 </a:t>
            </a:r>
            <a:r>
              <a:rPr lang="en-US" altLang="ko-KR" dirty="0"/>
              <a:t>(</a:t>
            </a:r>
            <a:r>
              <a:rPr lang="ko-KR" altLang="en-US" dirty="0"/>
              <a:t>평가표 참고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수행계획서</a:t>
            </a:r>
            <a:r>
              <a:rPr lang="en-US" altLang="ko-KR" dirty="0"/>
              <a:t> / </a:t>
            </a:r>
            <a:r>
              <a:rPr lang="ko-KR" altLang="en-US" dirty="0"/>
              <a:t>결과보고서</a:t>
            </a:r>
            <a:endParaRPr lang="en-US" altLang="ko-KR" dirty="0"/>
          </a:p>
          <a:p>
            <a:pPr lvl="1"/>
            <a:r>
              <a:rPr lang="ko-KR" altLang="en-US" dirty="0"/>
              <a:t>발표 </a:t>
            </a:r>
            <a:r>
              <a:rPr lang="en-US" altLang="ko-KR" dirty="0"/>
              <a:t>(</a:t>
            </a:r>
            <a:r>
              <a:rPr lang="ko-KR" altLang="en-US" dirty="0"/>
              <a:t>팀원이 번갈아 가면서 발표할 것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기반 협업</a:t>
            </a:r>
          </a:p>
        </p:txBody>
      </p:sp>
    </p:spTree>
    <p:extLst>
      <p:ext uri="{BB962C8B-B14F-4D97-AF65-F5344CB8AC3E}">
        <p14:creationId xmlns:p14="http://schemas.microsoft.com/office/powerpoint/2010/main" val="1378796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수업 진행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4025" y="825500"/>
            <a:ext cx="8520113" cy="5429405"/>
          </a:xfrm>
        </p:spPr>
        <p:txBody>
          <a:bodyPr/>
          <a:lstStyle/>
          <a:p>
            <a:r>
              <a:rPr lang="ko-KR" altLang="en-US" dirty="0" err="1"/>
              <a:t>팀별발표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팀당 </a:t>
            </a:r>
            <a:r>
              <a:rPr lang="en-US" altLang="ko-KR" dirty="0"/>
              <a:t>7</a:t>
            </a:r>
            <a:r>
              <a:rPr lang="ko-KR" altLang="en-US" dirty="0"/>
              <a:t>분 발표 </a:t>
            </a:r>
            <a:r>
              <a:rPr lang="en-US" altLang="ko-KR" dirty="0"/>
              <a:t>/ 3</a:t>
            </a:r>
            <a:r>
              <a:rPr lang="ko-KR" altLang="en-US" dirty="0"/>
              <a:t>분 질의응답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수업일정 </a:t>
            </a:r>
            <a:r>
              <a:rPr lang="en-US" altLang="ko-KR" dirty="0"/>
              <a:t>(</a:t>
            </a:r>
            <a:r>
              <a:rPr lang="ko-KR" altLang="en-US" dirty="0"/>
              <a:t>변동 가능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주차</a:t>
            </a:r>
            <a:r>
              <a:rPr lang="en-US" altLang="ko-KR" dirty="0"/>
              <a:t>: </a:t>
            </a:r>
            <a:r>
              <a:rPr lang="ko-KR" altLang="en-US" dirty="0" err="1"/>
              <a:t>팀구성</a:t>
            </a:r>
            <a:r>
              <a:rPr lang="ko-KR" altLang="en-US" dirty="0"/>
              <a:t> 및 프로젝트 확정</a:t>
            </a:r>
            <a:endParaRPr lang="en-US" altLang="ko-KR" dirty="0"/>
          </a:p>
          <a:p>
            <a:pPr lvl="1"/>
            <a:r>
              <a:rPr lang="en-US" altLang="ko-KR" dirty="0"/>
              <a:t>1~2</a:t>
            </a:r>
            <a:r>
              <a:rPr lang="ko-KR" altLang="en-US" dirty="0"/>
              <a:t>주차</a:t>
            </a:r>
            <a:r>
              <a:rPr lang="en-US" altLang="ko-KR" dirty="0"/>
              <a:t>: </a:t>
            </a:r>
            <a:r>
              <a:rPr lang="ko-KR" altLang="en-US" dirty="0"/>
              <a:t>멘토 연락 및 프로젝트 계획 수립</a:t>
            </a:r>
            <a:endParaRPr lang="en-US" altLang="ko-KR" dirty="0"/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수행계획발표</a:t>
            </a:r>
            <a:r>
              <a:rPr lang="en-US" altLang="ko-KR" dirty="0">
                <a:solidFill>
                  <a:schemeClr val="tx1"/>
                </a:solidFill>
              </a:rPr>
              <a:t>: 9/20, </a:t>
            </a:r>
            <a:r>
              <a:rPr lang="ko-KR" altLang="en-US" dirty="0">
                <a:solidFill>
                  <a:schemeClr val="tx1"/>
                </a:solidFill>
              </a:rPr>
              <a:t>수행계획서 제출</a:t>
            </a:r>
            <a:r>
              <a:rPr lang="en-US" altLang="ko-KR" dirty="0">
                <a:solidFill>
                  <a:schemeClr val="tx1"/>
                </a:solidFill>
              </a:rPr>
              <a:t>: ~9/20</a:t>
            </a:r>
            <a:r>
              <a:rPr lang="ko-KR" altLang="en-US" dirty="0">
                <a:solidFill>
                  <a:schemeClr val="tx1"/>
                </a:solidFill>
              </a:rPr>
              <a:t>까지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중간발표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월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회 </a:t>
            </a:r>
            <a:endParaRPr lang="en-US" altLang="ko-KR" dirty="0">
              <a:solidFill>
                <a:schemeClr val="tx1"/>
              </a:solidFill>
            </a:endParaRPr>
          </a:p>
          <a:p>
            <a:pPr lvl="2"/>
            <a:r>
              <a:rPr lang="en-US" altLang="ko-KR" sz="2400" dirty="0">
                <a:solidFill>
                  <a:schemeClr val="tx1"/>
                </a:solidFill>
              </a:rPr>
              <a:t>1</a:t>
            </a:r>
            <a:r>
              <a:rPr lang="ko-KR" altLang="en-US" sz="2400" dirty="0">
                <a:solidFill>
                  <a:schemeClr val="tx1"/>
                </a:solidFill>
              </a:rPr>
              <a:t>차 </a:t>
            </a:r>
            <a:r>
              <a:rPr lang="en-US" altLang="ko-KR" sz="2400" dirty="0">
                <a:solidFill>
                  <a:schemeClr val="tx1"/>
                </a:solidFill>
              </a:rPr>
              <a:t>10/11</a:t>
            </a:r>
          </a:p>
          <a:p>
            <a:pPr lvl="2"/>
            <a:r>
              <a:rPr lang="en-US" altLang="ko-KR" sz="2400" dirty="0">
                <a:solidFill>
                  <a:schemeClr val="tx1"/>
                </a:solidFill>
              </a:rPr>
              <a:t>2</a:t>
            </a:r>
            <a:r>
              <a:rPr lang="ko-KR" altLang="en-US" sz="2400" dirty="0">
                <a:solidFill>
                  <a:schemeClr val="tx1"/>
                </a:solidFill>
              </a:rPr>
              <a:t>차 </a:t>
            </a:r>
            <a:r>
              <a:rPr lang="en-US" altLang="ko-KR" sz="2400" dirty="0">
                <a:solidFill>
                  <a:schemeClr val="tx1"/>
                </a:solidFill>
              </a:rPr>
              <a:t>11/8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최종결과발표</a:t>
            </a:r>
            <a:r>
              <a:rPr lang="en-US" altLang="ko-KR" dirty="0">
                <a:solidFill>
                  <a:schemeClr val="tx1"/>
                </a:solidFill>
              </a:rPr>
              <a:t>: 12/6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결과보고서 </a:t>
            </a:r>
            <a:r>
              <a:rPr lang="en-US" altLang="ko-KR" dirty="0">
                <a:solidFill>
                  <a:schemeClr val="tx1"/>
                </a:solidFill>
              </a:rPr>
              <a:t>12</a:t>
            </a:r>
            <a:r>
              <a:rPr lang="ko-KR" altLang="en-US" dirty="0">
                <a:solidFill>
                  <a:schemeClr val="tx1"/>
                </a:solidFill>
              </a:rPr>
              <a:t>월 중순 이후 제출예정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95211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발표내용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4025" y="712486"/>
            <a:ext cx="8520113" cy="5342201"/>
          </a:xfrm>
        </p:spPr>
        <p:txBody>
          <a:bodyPr/>
          <a:lstStyle/>
          <a:p>
            <a:r>
              <a:rPr lang="ko-KR" altLang="en-US" dirty="0"/>
              <a:t>계획발표</a:t>
            </a:r>
            <a:endParaRPr lang="en-US" altLang="ko-KR" dirty="0"/>
          </a:p>
          <a:p>
            <a:pPr lvl="1"/>
            <a:r>
              <a:rPr lang="ko-KR" altLang="en-US" dirty="0"/>
              <a:t>과제 목적 및 필요성</a:t>
            </a:r>
            <a:endParaRPr lang="en-US" altLang="ko-KR" dirty="0"/>
          </a:p>
          <a:p>
            <a:pPr lvl="1"/>
            <a:r>
              <a:rPr lang="ko-KR" altLang="en-US" dirty="0"/>
              <a:t>과제 내용 및 추진방법</a:t>
            </a:r>
            <a:endParaRPr lang="en-US" altLang="ko-KR" dirty="0"/>
          </a:p>
          <a:p>
            <a:pPr lvl="1"/>
            <a:r>
              <a:rPr lang="ko-KR" altLang="en-US" dirty="0"/>
              <a:t>과제 추진 일정 </a:t>
            </a:r>
            <a:r>
              <a:rPr lang="en-US" altLang="ko-KR" dirty="0"/>
              <a:t>(</a:t>
            </a:r>
            <a:r>
              <a:rPr lang="ko-KR" altLang="en-US" u="sng" dirty="0"/>
              <a:t>멘토와의 회의 일정</a:t>
            </a:r>
            <a:r>
              <a:rPr lang="en-US" altLang="ko-KR" u="sng" dirty="0"/>
              <a:t>/</a:t>
            </a:r>
            <a:r>
              <a:rPr lang="ko-KR" altLang="en-US" u="sng" dirty="0"/>
              <a:t>방법 반드시 포함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기대효과 및 활용방안</a:t>
            </a:r>
            <a:endParaRPr lang="en-US" altLang="ko-KR" dirty="0"/>
          </a:p>
          <a:p>
            <a:pPr lvl="1"/>
            <a:r>
              <a:rPr lang="ko-KR" altLang="en-US" dirty="0"/>
              <a:t>예상 성과 </a:t>
            </a:r>
            <a:r>
              <a:rPr lang="en-US" altLang="ko-KR" dirty="0"/>
              <a:t>(</a:t>
            </a:r>
            <a:r>
              <a:rPr lang="ko-KR" altLang="en-US" dirty="0"/>
              <a:t>논문</a:t>
            </a:r>
            <a:r>
              <a:rPr lang="en-US" altLang="ko-KR" dirty="0"/>
              <a:t>/</a:t>
            </a:r>
            <a:r>
              <a:rPr lang="ko-KR" altLang="en-US" dirty="0"/>
              <a:t>특허</a:t>
            </a:r>
            <a:r>
              <a:rPr lang="en-US" altLang="ko-KR" dirty="0"/>
              <a:t>/SW</a:t>
            </a:r>
            <a:r>
              <a:rPr lang="ko-KR" altLang="en-US" dirty="0"/>
              <a:t>등록 등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중간발표 </a:t>
            </a:r>
            <a:r>
              <a:rPr lang="en-US" altLang="ko-KR" dirty="0"/>
              <a:t>(</a:t>
            </a:r>
            <a:r>
              <a:rPr lang="ko-KR" altLang="en-US" dirty="0"/>
              <a:t>월 </a:t>
            </a:r>
            <a:r>
              <a:rPr lang="en-US" altLang="ko-KR" dirty="0"/>
              <a:t>1</a:t>
            </a:r>
            <a:r>
              <a:rPr lang="ko-KR" altLang="en-US" dirty="0"/>
              <a:t>회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프로젝트 분석 및 설계 내용</a:t>
            </a:r>
          </a:p>
          <a:p>
            <a:pPr lvl="1"/>
            <a:r>
              <a:rPr lang="ko-KR" altLang="en-US" dirty="0"/>
              <a:t>진행상황</a:t>
            </a:r>
          </a:p>
          <a:p>
            <a:pPr lvl="1"/>
            <a:r>
              <a:rPr lang="ko-KR" altLang="en-US" dirty="0"/>
              <a:t>이슈사항 및 해결방안</a:t>
            </a:r>
          </a:p>
          <a:p>
            <a:pPr lvl="1"/>
            <a:r>
              <a:rPr lang="ko-KR" altLang="en-US" dirty="0"/>
              <a:t>향후일정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45062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발표자료</a:t>
            </a:r>
            <a:r>
              <a:rPr lang="en-US" altLang="ko-KR"/>
              <a:t>/</a:t>
            </a:r>
            <a:r>
              <a:rPr lang="ko-KR" altLang="en-US"/>
              <a:t>계획서</a:t>
            </a:r>
            <a:r>
              <a:rPr lang="en-US" altLang="ko-KR"/>
              <a:t>/</a:t>
            </a:r>
            <a:r>
              <a:rPr lang="ko-KR" altLang="en-US"/>
              <a:t>보고서 제출 </a:t>
            </a:r>
            <a:r>
              <a:rPr lang="en-US" altLang="ko-KR"/>
              <a:t>(LMS)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4025" y="825500"/>
            <a:ext cx="8520113" cy="5131887"/>
          </a:xfrm>
        </p:spPr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LMS </a:t>
            </a:r>
            <a:r>
              <a:rPr lang="ko-KR" altLang="en-US" dirty="0">
                <a:solidFill>
                  <a:srgbClr val="0070C0"/>
                </a:solidFill>
              </a:rPr>
              <a:t>내 </a:t>
            </a:r>
            <a:r>
              <a:rPr lang="en-US" altLang="ko-KR" dirty="0">
                <a:solidFill>
                  <a:srgbClr val="0070C0"/>
                </a:solidFill>
              </a:rPr>
              <a:t>“</a:t>
            </a:r>
            <a:r>
              <a:rPr lang="ko-KR" altLang="en-US" dirty="0">
                <a:solidFill>
                  <a:srgbClr val="0070C0"/>
                </a:solidFill>
              </a:rPr>
              <a:t>과제 및 평가</a:t>
            </a:r>
            <a:r>
              <a:rPr lang="en-US" altLang="ko-KR" dirty="0">
                <a:solidFill>
                  <a:srgbClr val="0070C0"/>
                </a:solidFill>
              </a:rPr>
              <a:t>” </a:t>
            </a:r>
            <a:r>
              <a:rPr lang="ko-KR" altLang="en-US" dirty="0">
                <a:solidFill>
                  <a:srgbClr val="0070C0"/>
                </a:solidFill>
              </a:rPr>
              <a:t>게시 예정</a:t>
            </a:r>
            <a:endParaRPr lang="en-US" altLang="ko-KR" dirty="0">
              <a:solidFill>
                <a:srgbClr val="0070C0"/>
              </a:solidFill>
            </a:endParaRPr>
          </a:p>
          <a:p>
            <a:endParaRPr lang="en-US" altLang="ko-KR" dirty="0"/>
          </a:p>
          <a:p>
            <a:r>
              <a:rPr lang="ko-KR" altLang="en-US" dirty="0"/>
              <a:t>발표자료 </a:t>
            </a:r>
            <a:r>
              <a:rPr lang="en-US" altLang="ko-KR" dirty="0"/>
              <a:t>(</a:t>
            </a:r>
            <a:r>
              <a:rPr lang="ko-KR" altLang="en-US" dirty="0"/>
              <a:t>파워포인트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수업시간 전 팀별 발표자료 제출</a:t>
            </a:r>
            <a:endParaRPr lang="en-US" altLang="ko-KR" dirty="0"/>
          </a:p>
          <a:p>
            <a:r>
              <a:rPr lang="ko-KR" altLang="en-US" dirty="0"/>
              <a:t>수행계획서 </a:t>
            </a:r>
            <a:r>
              <a:rPr lang="en-US" altLang="ko-KR" dirty="0"/>
              <a:t>(</a:t>
            </a:r>
            <a:r>
              <a:rPr lang="ko-KR" altLang="en-US" dirty="0"/>
              <a:t>별도 양식 없음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Github</a:t>
            </a:r>
            <a:r>
              <a:rPr lang="en-US" altLang="ko-KR" dirty="0"/>
              <a:t> Repository URL </a:t>
            </a:r>
            <a:r>
              <a:rPr lang="ko-KR" altLang="en-US" dirty="0"/>
              <a:t>및 팀원</a:t>
            </a:r>
            <a:r>
              <a:rPr lang="en-US" altLang="ko-KR" dirty="0"/>
              <a:t>ID (</a:t>
            </a:r>
            <a:r>
              <a:rPr lang="ko-KR" altLang="en-US" dirty="0" err="1"/>
              <a:t>글작성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계획발표 후 별도 제출 </a:t>
            </a:r>
            <a:r>
              <a:rPr lang="en-US" altLang="ko-KR" dirty="0"/>
              <a:t>(</a:t>
            </a:r>
            <a:r>
              <a:rPr lang="ko-KR" altLang="en-US" dirty="0"/>
              <a:t>공지 예정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결과보고서 </a:t>
            </a:r>
            <a:r>
              <a:rPr lang="en-US" altLang="ko-KR" dirty="0"/>
              <a:t>(</a:t>
            </a:r>
            <a:r>
              <a:rPr lang="ko-KR" altLang="en-US" dirty="0"/>
              <a:t>별도 양식 없음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프로젝트 실적 파일 함께 업로드 </a:t>
            </a:r>
            <a:r>
              <a:rPr lang="en-US" altLang="ko-KR" dirty="0"/>
              <a:t>(</a:t>
            </a:r>
            <a:r>
              <a:rPr lang="ko-KR" altLang="en-US" dirty="0"/>
              <a:t>최종논문</a:t>
            </a:r>
            <a:r>
              <a:rPr lang="en-US" altLang="ko-KR" dirty="0"/>
              <a:t>/</a:t>
            </a:r>
            <a:r>
              <a:rPr lang="ko-KR" altLang="en-US" dirty="0"/>
              <a:t>수상실적</a:t>
            </a:r>
            <a:r>
              <a:rPr lang="en-US" altLang="ko-KR" dirty="0"/>
              <a:t>/</a:t>
            </a:r>
            <a:r>
              <a:rPr lang="ko-KR" altLang="en-US" dirty="0" err="1"/>
              <a:t>특허출원증</a:t>
            </a:r>
            <a:r>
              <a:rPr lang="en-US" altLang="ko-KR" dirty="0"/>
              <a:t>/SW</a:t>
            </a:r>
            <a:r>
              <a:rPr lang="ko-KR" altLang="en-US" dirty="0"/>
              <a:t>등록증 등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최종발표 후 별도 제출 </a:t>
            </a:r>
            <a:r>
              <a:rPr lang="en-US" altLang="ko-KR" dirty="0"/>
              <a:t>(</a:t>
            </a:r>
            <a:r>
              <a:rPr lang="ko-KR" altLang="en-US" dirty="0"/>
              <a:t>공지 예정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36379378"/>
      </p:ext>
    </p:extLst>
  </p:cSld>
  <p:clrMapOvr>
    <a:masterClrMapping/>
  </p:clrMapOvr>
</p:sld>
</file>

<file path=ppt/theme/theme1.xml><?xml version="1.0" encoding="utf-8"?>
<a:theme xmlns:a="http://schemas.openxmlformats.org/drawingml/2006/main" name="Penn Medicine Template 2009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nn Medicine Template 2009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Penn Medicine Template 2009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nn Medicine Template 200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nn Medicine Template 2009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nn Medicine Template 2009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nn Medicine Template 2009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nn Medicine Template 2009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nn Medicine Template 2009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nn Medicine Template 2009 8">
        <a:dk1>
          <a:srgbClr val="4A85FA"/>
        </a:dk1>
        <a:lt1>
          <a:srgbClr val="FFFFFF"/>
        </a:lt1>
        <a:dk2>
          <a:srgbClr val="001D3A"/>
        </a:dk2>
        <a:lt2>
          <a:srgbClr val="003366"/>
        </a:lt2>
        <a:accent1>
          <a:srgbClr val="A66E5A"/>
        </a:accent1>
        <a:accent2>
          <a:srgbClr val="BA003E"/>
        </a:accent2>
        <a:accent3>
          <a:srgbClr val="AAABAE"/>
        </a:accent3>
        <a:accent4>
          <a:srgbClr val="DADADA"/>
        </a:accent4>
        <a:accent5>
          <a:srgbClr val="D0BAB5"/>
        </a:accent5>
        <a:accent6>
          <a:srgbClr val="A80037"/>
        </a:accent6>
        <a:hlink>
          <a:srgbClr val="666633"/>
        </a:hlink>
        <a:folHlink>
          <a:srgbClr val="FEC42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nn Medicine Template 2009 9">
        <a:dk1>
          <a:srgbClr val="000000"/>
        </a:dk1>
        <a:lt1>
          <a:srgbClr val="FFFFFF"/>
        </a:lt1>
        <a:dk2>
          <a:srgbClr val="A20000"/>
        </a:dk2>
        <a:lt2>
          <a:srgbClr val="C0C0C0"/>
        </a:lt2>
        <a:accent1>
          <a:srgbClr val="0099E6"/>
        </a:accent1>
        <a:accent2>
          <a:srgbClr val="F6C700"/>
        </a:accent2>
        <a:accent3>
          <a:srgbClr val="FFFFFF"/>
        </a:accent3>
        <a:accent4>
          <a:srgbClr val="000000"/>
        </a:accent4>
        <a:accent5>
          <a:srgbClr val="AACAF0"/>
        </a:accent5>
        <a:accent6>
          <a:srgbClr val="DFB400"/>
        </a:accent6>
        <a:hlink>
          <a:srgbClr val="003399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nn Medicine Template 2009 10">
        <a:dk1>
          <a:srgbClr val="000000"/>
        </a:dk1>
        <a:lt1>
          <a:srgbClr val="FFFFFF"/>
        </a:lt1>
        <a:dk2>
          <a:srgbClr val="800000"/>
        </a:dk2>
        <a:lt2>
          <a:srgbClr val="C0C0C0"/>
        </a:lt2>
        <a:accent1>
          <a:srgbClr val="0099E6"/>
        </a:accent1>
        <a:accent2>
          <a:srgbClr val="F6C700"/>
        </a:accent2>
        <a:accent3>
          <a:srgbClr val="FFFFFF"/>
        </a:accent3>
        <a:accent4>
          <a:srgbClr val="000000"/>
        </a:accent4>
        <a:accent5>
          <a:srgbClr val="AACAF0"/>
        </a:accent5>
        <a:accent6>
          <a:srgbClr val="DFB400"/>
        </a:accent6>
        <a:hlink>
          <a:srgbClr val="003399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26893</TotalTime>
  <Pages>32</Pages>
  <Words>763</Words>
  <Application>Microsoft Office PowerPoint</Application>
  <PresentationFormat>Letter 용지(8.5x11in)</PresentationFormat>
  <Paragraphs>203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MS PGothic</vt:lpstr>
      <vt:lpstr>Arial</vt:lpstr>
      <vt:lpstr>Franklin Gothic Book</vt:lpstr>
      <vt:lpstr>Modern No. 20</vt:lpstr>
      <vt:lpstr>Verdana</vt:lpstr>
      <vt:lpstr>Wingdings</vt:lpstr>
      <vt:lpstr>Penn Medicine Template 2009</vt:lpstr>
      <vt:lpstr> 종합설계프로젝트 1</vt:lpstr>
      <vt:lpstr>팀 구성 및 회의</vt:lpstr>
      <vt:lpstr>조 편성 및 과제 배정 현황</vt:lpstr>
      <vt:lpstr>조 편성 및 과제 배정 현황</vt:lpstr>
      <vt:lpstr>프로젝트 수행</vt:lpstr>
      <vt:lpstr>성적평가</vt:lpstr>
      <vt:lpstr>수업 진행</vt:lpstr>
      <vt:lpstr>발표내용</vt:lpstr>
      <vt:lpstr>발표자료/계획서/보고서 제출 (LMS)</vt:lpstr>
      <vt:lpstr>프로젝트 결과물</vt:lpstr>
      <vt:lpstr>재료비 및 여비 지원</vt:lpstr>
      <vt:lpstr>팀별 회의실 사용</vt:lpstr>
      <vt:lpstr>2학기 프로젝트 교과목 지원 운영 설명회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PWheeler</dc:creator>
  <cp:lastModifiedBy>서준호</cp:lastModifiedBy>
  <cp:revision>2062</cp:revision>
  <cp:lastPrinted>2022-08-27T04:27:08Z</cp:lastPrinted>
  <dcterms:created xsi:type="dcterms:W3CDTF">2006-02-16T01:55:53Z</dcterms:created>
  <dcterms:modified xsi:type="dcterms:W3CDTF">2022-09-06T05:55:02Z</dcterms:modified>
</cp:coreProperties>
</file>