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761163" cy="9942513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00"/>
    <a:srgbClr val="FFCC00"/>
    <a:srgbClr val="FF9933"/>
    <a:srgbClr val="EC884A"/>
    <a:srgbClr val="0000FF"/>
    <a:srgbClr val="BEB900"/>
    <a:srgbClr val="FF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3384" autoAdjust="0"/>
  </p:normalViewPr>
  <p:slideViewPr>
    <p:cSldViewPr>
      <p:cViewPr varScale="1">
        <p:scale>
          <a:sx n="114" d="100"/>
          <a:sy n="114" d="100"/>
        </p:scale>
        <p:origin x="-1120" y="-1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3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-1134" y="2112"/>
      </p:cViewPr>
      <p:guideLst>
        <p:guide orient="horz" pos="3130"/>
        <p:guide pos="2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t" anchorCtr="0" compatLnSpc="1">
            <a:prstTxWarp prst="textNoShape">
              <a:avLst/>
            </a:prstTxWarp>
          </a:bodyPr>
          <a:lstStyle>
            <a:lvl1pPr algn="l" defTabSz="920717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97300" y="0"/>
            <a:ext cx="29606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t" anchorCtr="0" compatLnSpc="1">
            <a:prstTxWarp prst="textNoShape">
              <a:avLst/>
            </a:prstTxWarp>
          </a:bodyPr>
          <a:lstStyle>
            <a:lvl1pPr algn="r" defTabSz="920717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55150"/>
            <a:ext cx="29606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b" anchorCtr="0" compatLnSpc="1">
            <a:prstTxWarp prst="textNoShape">
              <a:avLst/>
            </a:prstTxWarp>
          </a:bodyPr>
          <a:lstStyle>
            <a:lvl1pPr algn="l" defTabSz="920717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97300" y="9455150"/>
            <a:ext cx="29606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b" anchorCtr="0" compatLnSpc="1">
            <a:prstTxWarp prst="textNoShape">
              <a:avLst/>
            </a:prstTxWarp>
          </a:bodyPr>
          <a:lstStyle>
            <a:lvl1pPr algn="r" defTabSz="920717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C425C577-3FFE-4A6C-96DE-25C1598CB8B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7965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t" anchorCtr="0" compatLnSpc="1">
            <a:prstTxWarp prst="textNoShape">
              <a:avLst/>
            </a:prstTxWarp>
          </a:bodyPr>
          <a:lstStyle>
            <a:lvl1pPr algn="l" defTabSz="920717" latinLnBrk="1">
              <a:defRPr kumimoji="1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t" anchorCtr="0" compatLnSpc="1">
            <a:prstTxWarp prst="textNoShape">
              <a:avLst/>
            </a:prstTxWarp>
          </a:bodyPr>
          <a:lstStyle>
            <a:lvl1pPr algn="r" defTabSz="920717" latinLnBrk="1">
              <a:defRPr kumimoji="1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747713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22813"/>
            <a:ext cx="49577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3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b" anchorCtr="0" compatLnSpc="1">
            <a:prstTxWarp prst="textNoShape">
              <a:avLst/>
            </a:prstTxWarp>
          </a:bodyPr>
          <a:lstStyle>
            <a:lvl1pPr algn="l" defTabSz="920717" latinLnBrk="1">
              <a:defRPr kumimoji="1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47213"/>
            <a:ext cx="293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5" tIns="46028" rIns="92055" bIns="46028" numCol="1" anchor="b" anchorCtr="0" compatLnSpc="1">
            <a:prstTxWarp prst="textNoShape">
              <a:avLst/>
            </a:prstTxWarp>
          </a:bodyPr>
          <a:lstStyle>
            <a:lvl1pPr algn="r" defTabSz="920717" latinLnBrk="1">
              <a:defRPr kumimoji="1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06ABC183-0FA6-4209-980C-886408E76C5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2417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할로윈을 발전시켜 생각</a:t>
            </a:r>
            <a:r>
              <a:rPr lang="en-US" altLang="ko-KR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BC183-0FA6-4209-980C-886408E76C5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223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79D8-D06E-4D33-AA54-9B07751B04A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buClrTx/>
              <a:buFont typeface="Wingdings" pitchFamily="2" charset="2"/>
              <a:buChar char="§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B27B9-2565-47A5-A034-74E8FFA45C6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AEC62-115A-4B1E-8076-01D263BE747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666750" y="2000250"/>
            <a:ext cx="4214812" cy="428625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 hasCustomPrompt="1"/>
          </p:nvPr>
        </p:nvSpPr>
        <p:spPr>
          <a:xfrm>
            <a:off x="666750" y="1285875"/>
            <a:ext cx="4214812" cy="642938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ko-KR" altLang="en-US" dirty="0" smtClean="0"/>
              <a:t>소제목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내용 개체 틀 6"/>
          <p:cNvSpPr>
            <a:spLocks noGrp="1"/>
          </p:cNvSpPr>
          <p:nvPr>
            <p:ph sz="quarter" idx="13"/>
          </p:nvPr>
        </p:nvSpPr>
        <p:spPr>
          <a:xfrm>
            <a:off x="5024468" y="2000270"/>
            <a:ext cx="4214812" cy="428625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5024468" y="1285895"/>
            <a:ext cx="4214812" cy="642938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ko-KR" altLang="en-US" dirty="0" smtClean="0"/>
              <a:t>소제목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AEC62-115A-4B1E-8076-01D263BE747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4" name="내용 개체 틀 6"/>
          <p:cNvSpPr>
            <a:spLocks noGrp="1"/>
          </p:cNvSpPr>
          <p:nvPr>
            <p:ph sz="quarter" idx="11"/>
          </p:nvPr>
        </p:nvSpPr>
        <p:spPr>
          <a:xfrm>
            <a:off x="1738320" y="1285890"/>
            <a:ext cx="7429522" cy="242886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내용 개체 틀 6"/>
          <p:cNvSpPr>
            <a:spLocks noGrp="1"/>
          </p:cNvSpPr>
          <p:nvPr>
            <p:ph sz="quarter" idx="12"/>
          </p:nvPr>
        </p:nvSpPr>
        <p:spPr>
          <a:xfrm>
            <a:off x="1738290" y="3857658"/>
            <a:ext cx="7429522" cy="242886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세로 텍스트 개체 틀 7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595313" y="1285875"/>
            <a:ext cx="714375" cy="2357438"/>
          </a:xfrm>
        </p:spPr>
        <p:txBody>
          <a:bodyPr vert="eaVert"/>
          <a:lstStyle>
            <a:lvl1pPr algn="ctr">
              <a:buNone/>
              <a:defRPr/>
            </a:lvl1pPr>
          </a:lstStyle>
          <a:p>
            <a:pPr lvl="0"/>
            <a:r>
              <a:rPr lang="ko-KR" altLang="en-US" dirty="0" smtClean="0"/>
              <a:t>소제목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세로 텍스트 개체 틀 7"/>
          <p:cNvSpPr>
            <a:spLocks noGrp="1"/>
          </p:cNvSpPr>
          <p:nvPr>
            <p:ph type="body" orient="vert" sz="quarter" idx="14" hasCustomPrompt="1"/>
          </p:nvPr>
        </p:nvSpPr>
        <p:spPr>
          <a:xfrm>
            <a:off x="595282" y="3857628"/>
            <a:ext cx="714375" cy="2357438"/>
          </a:xfrm>
        </p:spPr>
        <p:txBody>
          <a:bodyPr vert="eaVert"/>
          <a:lstStyle>
            <a:lvl1pPr algn="ctr">
              <a:buNone/>
              <a:defRPr/>
            </a:lvl1pPr>
          </a:lstStyle>
          <a:p>
            <a:pPr lvl="0"/>
            <a:r>
              <a:rPr lang="ko-KR" altLang="en-US" dirty="0" smtClean="0"/>
              <a:t>소제목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AEC62-115A-4B1E-8076-01D263BE747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666750" y="1285875"/>
            <a:ext cx="4143375" cy="5000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4"/>
          <p:cNvSpPr>
            <a:spLocks noGrp="1"/>
          </p:cNvSpPr>
          <p:nvPr>
            <p:ph sz="quarter" idx="12"/>
          </p:nvPr>
        </p:nvSpPr>
        <p:spPr>
          <a:xfrm>
            <a:off x="5095905" y="1285860"/>
            <a:ext cx="4143375" cy="5000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AEC62-115A-4B1E-8076-01D263BE747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666750" y="1285875"/>
            <a:ext cx="4214813" cy="24288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4"/>
          <p:cNvSpPr>
            <a:spLocks noGrp="1"/>
          </p:cNvSpPr>
          <p:nvPr>
            <p:ph sz="quarter" idx="12"/>
          </p:nvPr>
        </p:nvSpPr>
        <p:spPr>
          <a:xfrm>
            <a:off x="5024467" y="1285860"/>
            <a:ext cx="4214813" cy="2428875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4"/>
          <p:cNvSpPr>
            <a:spLocks noGrp="1"/>
          </p:cNvSpPr>
          <p:nvPr>
            <p:ph sz="quarter" idx="13"/>
          </p:nvPr>
        </p:nvSpPr>
        <p:spPr>
          <a:xfrm>
            <a:off x="666720" y="3857645"/>
            <a:ext cx="4214813" cy="24288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내용 개체 틀 4"/>
          <p:cNvSpPr>
            <a:spLocks noGrp="1"/>
          </p:cNvSpPr>
          <p:nvPr>
            <p:ph sz="quarter" idx="14"/>
          </p:nvPr>
        </p:nvSpPr>
        <p:spPr>
          <a:xfrm>
            <a:off x="5024437" y="3857630"/>
            <a:ext cx="4214813" cy="24288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3810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유형을 편집하려면 누르십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19200"/>
            <a:ext cx="89979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472238"/>
            <a:ext cx="9906000" cy="3857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ea typeface="굴림" pitchFamily="50" charset="-127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134938" y="6527800"/>
            <a:ext cx="4514850" cy="93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ea typeface="굴림" pitchFamily="50" charset="-127"/>
            </a:endParaRPr>
          </a:p>
        </p:txBody>
      </p:sp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1155700" y="4876800"/>
            <a:ext cx="27178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defRPr/>
            </a:pPr>
            <a:endParaRPr lang="ko-KR" altLang="ko-KR" sz="1200" dirty="0">
              <a:solidFill>
                <a:srgbClr val="808000"/>
              </a:solidFill>
              <a:latin typeface="Impact" pitchFamily="34" charset="0"/>
              <a:ea typeface="바탕체" pitchFamily="17" charset="-127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968052" y="6400800"/>
            <a:ext cx="895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defRPr/>
            </a:pPr>
            <a:r>
              <a:rPr lang="en-US" altLang="ko-KR" b="1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Software</a:t>
            </a:r>
            <a:r>
              <a:rPr lang="en-US" altLang="ko-KR" b="1" baseline="0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 Maestro 3</a:t>
            </a:r>
            <a:r>
              <a:rPr lang="ko-KR" altLang="en-US" b="1" baseline="0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기</a:t>
            </a:r>
            <a:r>
              <a:rPr lang="en-US" altLang="ko-KR" b="1" baseline="0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      SNG </a:t>
            </a:r>
            <a:r>
              <a:rPr lang="ko-KR" altLang="en-US" b="1" baseline="0" dirty="0" err="1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프로토타입</a:t>
            </a:r>
            <a:r>
              <a:rPr lang="ko-KR" altLang="en-US" b="1" baseline="0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 구현 </a:t>
            </a:r>
            <a:r>
              <a:rPr lang="en-US" altLang="ko-KR" b="1" baseline="0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– </a:t>
            </a:r>
            <a:r>
              <a:rPr lang="ko-KR" altLang="en-US" b="1" baseline="0" dirty="0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김성용 </a:t>
            </a:r>
            <a:r>
              <a:rPr lang="ko-KR" altLang="en-US" b="1" baseline="0" dirty="0" err="1" smtClean="0">
                <a:solidFill>
                  <a:srgbClr val="FFFFDD"/>
                </a:solidFill>
                <a:latin typeface="Times New Roman" pitchFamily="18" charset="0"/>
                <a:ea typeface="바탕체" pitchFamily="17" charset="-127"/>
              </a:rPr>
              <a:t>멘토님</a:t>
            </a:r>
            <a:endParaRPr lang="en-US" altLang="ko-KR" sz="2000" dirty="0">
              <a:solidFill>
                <a:srgbClr val="FFFFDD"/>
              </a:solidFill>
              <a:latin typeface="Times New Roman" pitchFamily="18" charset="0"/>
              <a:ea typeface="바탕체" pitchFamily="17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4600" y="6096000"/>
            <a:ext cx="2311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400" b="1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8BFAEC62-115A-4B1E-8076-01D263BE747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grpSp>
        <p:nvGrpSpPr>
          <p:cNvPr id="1033" name="Group 78"/>
          <p:cNvGrpSpPr>
            <a:grpSpLocks/>
          </p:cNvGrpSpPr>
          <p:nvPr/>
        </p:nvGrpSpPr>
        <p:grpSpPr bwMode="auto">
          <a:xfrm>
            <a:off x="165100" y="304800"/>
            <a:ext cx="9740900" cy="900113"/>
            <a:chOff x="96" y="192"/>
            <a:chExt cx="5664" cy="567"/>
          </a:xfrm>
        </p:grpSpPr>
        <p:sp>
          <p:nvSpPr>
            <p:cNvPr id="1069" name="Rectangle 45"/>
            <p:cNvSpPr>
              <a:spLocks noChangeArrowheads="1"/>
            </p:cNvSpPr>
            <p:nvPr/>
          </p:nvSpPr>
          <p:spPr bwMode="ltGray">
            <a:xfrm>
              <a:off x="285" y="250"/>
              <a:ext cx="286" cy="256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ltGray">
            <a:xfrm>
              <a:off x="534" y="250"/>
              <a:ext cx="210" cy="256"/>
            </a:xfrm>
            <a:prstGeom prst="rect">
              <a:avLst/>
            </a:prstGeom>
            <a:gradFill rotWithShape="0">
              <a:gsLst>
                <a:gs pos="0">
                  <a:srgbClr val="FF9933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  <p:sp>
          <p:nvSpPr>
            <p:cNvPr id="1071" name="Rectangle 47"/>
            <p:cNvSpPr>
              <a:spLocks noChangeArrowheads="1"/>
            </p:cNvSpPr>
            <p:nvPr/>
          </p:nvSpPr>
          <p:spPr bwMode="ltGray">
            <a:xfrm>
              <a:off x="366" y="478"/>
              <a:ext cx="270" cy="255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ltGray">
            <a:xfrm>
              <a:off x="607" y="478"/>
              <a:ext cx="240" cy="255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ltGray">
            <a:xfrm>
              <a:off x="96" y="438"/>
              <a:ext cx="365" cy="22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gray">
            <a:xfrm>
              <a:off x="510" y="192"/>
              <a:ext cx="18" cy="567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gray">
            <a:xfrm flipV="1">
              <a:off x="321" y="576"/>
              <a:ext cx="5439" cy="25"/>
            </a:xfrm>
            <a:prstGeom prst="rect">
              <a:avLst/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>
                <a:defRPr/>
              </a:pPr>
              <a:endParaRPr kumimoji="1" lang="ko-KR" altLang="ko-KR" dirty="0">
                <a:ea typeface="굴림" pitchFamily="50" charset="-127"/>
              </a:endParaRPr>
            </a:p>
          </p:txBody>
        </p:sp>
      </p:grpSp>
      <p:pic>
        <p:nvPicPr>
          <p:cNvPr id="19" name="그림 18" descr="Logo_SejongUniv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28464" y="6480720"/>
            <a:ext cx="776536" cy="3326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5400" dirty="0" smtClean="0"/>
              <a:t>SNG </a:t>
            </a:r>
            <a:r>
              <a:rPr lang="ko-KR" altLang="en-US" sz="5400" dirty="0" smtClean="0"/>
              <a:t>컨셉 설정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 성용 멘토님  </a:t>
            </a:r>
            <a:endParaRPr lang="en-US" altLang="ko-KR" dirty="0" smtClean="0"/>
          </a:p>
          <a:p>
            <a:r>
              <a:rPr lang="ko-KR" altLang="en-US" dirty="0" smtClean="0"/>
              <a:t>오 혜성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박 진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강 건우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컨셉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몬스터 주식 회사</a:t>
            </a:r>
            <a:r>
              <a:rPr lang="en-US" altLang="ko-KR" dirty="0" smtClean="0"/>
              <a:t>(</a:t>
            </a:r>
            <a:r>
              <a:rPr lang="ko-KR" altLang="en-US" dirty="0" smtClean="0"/>
              <a:t>몬스터 마을</a:t>
            </a:r>
            <a:r>
              <a:rPr lang="en-US" altLang="ko-KR" dirty="0" smtClean="0"/>
              <a:t>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6B27B9-2565-47A5-A034-74E8FFA45C66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92" y="1844824"/>
            <a:ext cx="7488832" cy="415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기본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사람들에게 겁을 주자</a:t>
            </a:r>
            <a:r>
              <a:rPr lang="en-US" altLang="ko-KR" dirty="0" smtClean="0"/>
              <a:t>!!</a:t>
            </a:r>
          </a:p>
          <a:p>
            <a:pPr lvl="1"/>
            <a:r>
              <a:rPr lang="ko-KR" altLang="en-US" dirty="0" smtClean="0"/>
              <a:t>어린이들의 꿈 나무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sz="1800" dirty="0" smtClean="0"/>
              <a:t>어린이들의 즐거운 꿈들을 열매로 맺는 나무에서 먼저 열매를 수확하여 어린이들을 놀래켜주자</a:t>
            </a:r>
            <a:r>
              <a:rPr lang="ko-KR" altLang="ko-KR" sz="1800" dirty="0" smtClean="0"/>
              <a:t>!</a:t>
            </a:r>
            <a:endParaRPr lang="en-US" altLang="ko-KR" sz="180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몬스터 하우스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sz="1800" dirty="0"/>
              <a:t>다양한 몬스터들을 마을로 초청해 사람들을 직접적으로 놀래켜주자</a:t>
            </a:r>
            <a:r>
              <a:rPr lang="en-US" altLang="ko-KR" sz="1800" dirty="0"/>
              <a:t>!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플레이어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sz="1800" dirty="0" smtClean="0"/>
              <a:t>일종의 몬스터 마을의 공인 중계사</a:t>
            </a:r>
            <a:endParaRPr lang="en-US" altLang="ko-KR" sz="1800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6B27B9-2565-47A5-A034-74E8FFA45C66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090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592" y="332656"/>
            <a:ext cx="7924800" cy="457200"/>
          </a:xfrm>
        </p:spPr>
        <p:txBody>
          <a:bodyPr/>
          <a:lstStyle/>
          <a:p>
            <a:r>
              <a:rPr lang="ko-KR" altLang="en-US" dirty="0" smtClean="0"/>
              <a:t>기본 보상 및 그래픽 컨셉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꿈나무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몬스터 하우스</a:t>
            </a:r>
            <a:r>
              <a:rPr lang="ko-KR" altLang="ko-KR" dirty="0"/>
              <a:t> </a:t>
            </a:r>
            <a:r>
              <a:rPr lang="ko-KR" altLang="en-US" dirty="0" smtClean="0"/>
              <a:t>모두 골드를 보상으로 준다</a:t>
            </a:r>
            <a:r>
              <a:rPr lang="en-US" altLang="ko-KR" dirty="0" smtClean="0"/>
              <a:t>.</a:t>
            </a:r>
          </a:p>
          <a:p>
            <a:pPr marL="342900" lvl="1" indent="-342900"/>
            <a:r>
              <a:rPr lang="ko-KR" altLang="en-US" dirty="0" smtClean="0"/>
              <a:t>골드 설정의 이유</a:t>
            </a:r>
            <a:r>
              <a:rPr lang="en-US" altLang="ko-KR" dirty="0" smtClean="0"/>
              <a:t>:</a:t>
            </a:r>
            <a:r>
              <a:rPr lang="ko-KR" altLang="en-US" dirty="0" smtClean="0"/>
              <a:t> 중계사에게 오는 일종의 수당이라는 설정</a:t>
            </a:r>
            <a:endParaRPr lang="en-US" altLang="ko-KR" dirty="0" smtClean="0"/>
          </a:p>
          <a:p>
            <a:pPr marL="0" lvl="1" indent="0">
              <a:buNone/>
            </a:pPr>
            <a:r>
              <a:rPr lang="en-US" altLang="ko-KR" dirty="0"/>
              <a:t>	</a:t>
            </a:r>
            <a:r>
              <a:rPr lang="ko-KR" altLang="ko-KR" dirty="0" smtClean="0"/>
              <a:t>-</a:t>
            </a:r>
            <a:r>
              <a:rPr lang="en-US" altLang="ko-KR" dirty="0"/>
              <a:t>&gt;</a:t>
            </a:r>
            <a:r>
              <a:rPr lang="ko-KR" altLang="en-US" dirty="0"/>
              <a:t> 기존의 팜형식과 동일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그래픽 컨셉</a:t>
            </a:r>
            <a:r>
              <a:rPr lang="en-US" altLang="ko-KR" dirty="0" smtClean="0"/>
              <a:t>:</a:t>
            </a:r>
            <a:r>
              <a:rPr lang="ko-KR" altLang="en-US" dirty="0" smtClean="0"/>
              <a:t> 다양한 건물들을 기존의 </a:t>
            </a:r>
            <a:r>
              <a:rPr lang="en-US" altLang="ko-KR" dirty="0" smtClean="0"/>
              <a:t>SNG</a:t>
            </a:r>
            <a:r>
              <a:rPr lang="ko-KR" altLang="en-US" dirty="0" smtClean="0"/>
              <a:t>처럼 약간 </a:t>
            </a:r>
            <a:r>
              <a:rPr lang="en-US" altLang="ko-KR" dirty="0" smtClean="0"/>
              <a:t>SD</a:t>
            </a:r>
            <a:r>
              <a:rPr lang="ko-KR" altLang="en-US" dirty="0" smtClean="0"/>
              <a:t> 풍의 아기자기 한 느낌으로 디자인 한다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6B27B9-2565-47A5-A034-74E8FFA45C66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330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꿈나무 또는 꿈밭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장난감 꿈 나무</a:t>
            </a:r>
            <a:endParaRPr lang="en-US" altLang="ko-KR" dirty="0" smtClean="0"/>
          </a:p>
          <a:p>
            <a:r>
              <a:rPr lang="ko-KR" altLang="en-US" dirty="0" smtClean="0"/>
              <a:t>친구 꿈 나무</a:t>
            </a:r>
            <a:endParaRPr lang="en-US" altLang="ko-KR" dirty="0" smtClean="0"/>
          </a:p>
          <a:p>
            <a:r>
              <a:rPr lang="ko-KR" altLang="en-US" dirty="0" smtClean="0"/>
              <a:t>칭찬 꿈 나무</a:t>
            </a:r>
            <a:endParaRPr lang="en-US" altLang="ko-KR" dirty="0" smtClean="0"/>
          </a:p>
          <a:p>
            <a:r>
              <a:rPr lang="ko-KR" altLang="en-US" dirty="0" smtClean="0"/>
              <a:t>즐거운 일 꿈 나무</a:t>
            </a:r>
            <a:endParaRPr lang="en-US" altLang="ko-KR" dirty="0" smtClean="0"/>
          </a:p>
          <a:p>
            <a:r>
              <a:rPr lang="ko-KR" altLang="en-US" dirty="0" smtClean="0"/>
              <a:t>장래희망 꿈 나무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6B27B9-2565-47A5-A034-74E8FFA45C66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20552" y="5085184"/>
            <a:ext cx="360040" cy="1296144"/>
          </a:xfrm>
          <a:prstGeom prst="rect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536" y="5301208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</a:t>
            </a:r>
            <a:endParaRPr lang="en-US" altLang="ko-KR" dirty="0" smtClean="0"/>
          </a:p>
          <a:p>
            <a:r>
              <a:rPr lang="ko-KR" altLang="en-US" dirty="0" smtClean="0"/>
              <a:t>무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60512" y="4365104"/>
            <a:ext cx="1080120" cy="93610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504" y="458112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장난감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664968" y="5085184"/>
            <a:ext cx="360040" cy="1296144"/>
          </a:xfrm>
          <a:prstGeom prst="rect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0952" y="5301208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</a:t>
            </a:r>
            <a:endParaRPr lang="en-US" altLang="ko-KR" dirty="0" smtClean="0"/>
          </a:p>
          <a:p>
            <a:r>
              <a:rPr lang="ko-KR" altLang="en-US" dirty="0" smtClean="0"/>
              <a:t>무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304928" y="4365104"/>
            <a:ext cx="1080120" cy="93610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32920" y="4365104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축구공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비커 등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447600" y="393305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장난감 꿈 나무 예시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152800" y="393305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장래희망 꿈 나무 예시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6465168" y="4725144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dirty="0" smtClean="0"/>
              <a:t>디자인 예시</a:t>
            </a:r>
            <a:r>
              <a:rPr lang="en-US" altLang="ko-KR" sz="1800" dirty="0" smtClean="0"/>
              <a:t>:</a:t>
            </a:r>
          </a:p>
          <a:p>
            <a:pPr algn="l"/>
            <a:r>
              <a:rPr lang="ko-KR" altLang="en-US" sz="1800" dirty="0" smtClean="0"/>
              <a:t>나무 기둥 위에각꿈에 대한 상징물이 달려 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527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몬스터 하우스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하우스가 하나 생길 때마다 해당하는 몬스터 </a:t>
            </a:r>
            <a:r>
              <a:rPr lang="en-US" altLang="ko-KR" dirty="0" smtClean="0"/>
              <a:t>NPC</a:t>
            </a:r>
            <a:r>
              <a:rPr lang="ko-KR" altLang="en-US" dirty="0" smtClean="0"/>
              <a:t>가 추가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그 후 정해진 시간이 지날 때마다 골드가 생성된다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6B27B9-2565-47A5-A034-74E8FFA45C66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270892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EX) </a:t>
            </a:r>
            <a:r>
              <a:rPr lang="ko-KR" altLang="en-US" dirty="0" smtClean="0"/>
              <a:t>드라큘라 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호박 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펌프킨</a:t>
            </a:r>
            <a:r>
              <a:rPr lang="en-US" altLang="ko-KR" dirty="0" smtClean="0"/>
              <a:t>)</a:t>
            </a:r>
            <a:r>
              <a:rPr lang="ko-KR" altLang="en-US" dirty="0" smtClean="0"/>
              <a:t> 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7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 요소</a:t>
            </a:r>
            <a:r>
              <a:rPr lang="en-US" altLang="ko-KR" dirty="0" smtClean="0"/>
              <a:t>:</a:t>
            </a:r>
            <a:r>
              <a:rPr lang="ko-KR" altLang="en-US" dirty="0" smtClean="0"/>
              <a:t> 번외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NPC</a:t>
            </a:r>
            <a:r>
              <a:rPr lang="ko-KR" altLang="en-US" dirty="0" smtClean="0"/>
              <a:t>를 터치하면 게임 진행에 도움이 되는 내용을 소개해주는 안내 기능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6B27B9-2565-47A5-A034-74E8FFA45C66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993298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12211</TotalTime>
  <Words>189</Words>
  <Application>Microsoft Macintosh PowerPoint</Application>
  <PresentationFormat>A4 Paper (210x297 mm)</PresentationFormat>
  <Paragraphs>54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기본 디자인</vt:lpstr>
      <vt:lpstr>SNG 컨셉 설정</vt:lpstr>
      <vt:lpstr>디자인 컨셉</vt:lpstr>
      <vt:lpstr>게임의 기본 목표</vt:lpstr>
      <vt:lpstr>기본 보상 및 그래픽 컨셉</vt:lpstr>
      <vt:lpstr>꿈나무 또는 꿈밭</vt:lpstr>
      <vt:lpstr>몬스터 하우스</vt:lpstr>
      <vt:lpstr>선택 요소: 번외</vt:lpstr>
    </vt:vector>
  </TitlesOfParts>
  <Company>Robotics_Lab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shnam28</dc:creator>
  <cp:lastModifiedBy>오 혜성</cp:lastModifiedBy>
  <cp:revision>1808</cp:revision>
  <cp:lastPrinted>2001-05-26T11:20:00Z</cp:lastPrinted>
  <dcterms:created xsi:type="dcterms:W3CDTF">2000-11-23T20:45:25Z</dcterms:created>
  <dcterms:modified xsi:type="dcterms:W3CDTF">2012-07-16T17:29:37Z</dcterms:modified>
</cp:coreProperties>
</file>