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1" r:id="rId4"/>
    <p:sldId id="267" r:id="rId5"/>
    <p:sldId id="263" r:id="rId6"/>
    <p:sldId id="264" r:id="rId7"/>
    <p:sldId id="265" r:id="rId8"/>
    <p:sldId id="266" r:id="rId9"/>
  </p:sldIdLst>
  <p:sldSz cx="9906000" cy="6858000" type="A4"/>
  <p:notesSz cx="6761163" cy="9942513"/>
  <p:defaultTextStyle>
    <a:defPPr>
      <a:defRPr lang="ko-KR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3300"/>
    <a:srgbClr val="FFCC00"/>
    <a:srgbClr val="FF9933"/>
    <a:srgbClr val="EC884A"/>
    <a:srgbClr val="0000FF"/>
    <a:srgbClr val="BEB900"/>
    <a:srgbClr val="FFF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5" autoAdjust="0"/>
    <p:restoredTop sz="93384" autoAdjust="0"/>
  </p:normalViewPr>
  <p:slideViewPr>
    <p:cSldViewPr>
      <p:cViewPr>
        <p:scale>
          <a:sx n="60" d="100"/>
          <a:sy n="60" d="100"/>
        </p:scale>
        <p:origin x="-1668" y="-53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33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25" d="100"/>
          <a:sy n="125" d="100"/>
        </p:scale>
        <p:origin x="-1134" y="2112"/>
      </p:cViewPr>
      <p:guideLst>
        <p:guide orient="horz" pos="3130"/>
        <p:guide pos="2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5" tIns="46028" rIns="92055" bIns="46028" numCol="1" anchor="t" anchorCtr="0" compatLnSpc="1">
            <a:prstTxWarp prst="textNoShape">
              <a:avLst/>
            </a:prstTxWarp>
          </a:bodyPr>
          <a:lstStyle>
            <a:lvl1pPr algn="l" defTabSz="920717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97300" y="0"/>
            <a:ext cx="29606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5" tIns="46028" rIns="92055" bIns="46028" numCol="1" anchor="t" anchorCtr="0" compatLnSpc="1">
            <a:prstTxWarp prst="textNoShape">
              <a:avLst/>
            </a:prstTxWarp>
          </a:bodyPr>
          <a:lstStyle>
            <a:lvl1pPr algn="r" defTabSz="920717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55150"/>
            <a:ext cx="29606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5" tIns="46028" rIns="92055" bIns="46028" numCol="1" anchor="b" anchorCtr="0" compatLnSpc="1">
            <a:prstTxWarp prst="textNoShape">
              <a:avLst/>
            </a:prstTxWarp>
          </a:bodyPr>
          <a:lstStyle>
            <a:lvl1pPr algn="l" defTabSz="920717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97300" y="9455150"/>
            <a:ext cx="29606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5" tIns="46028" rIns="92055" bIns="46028" numCol="1" anchor="b" anchorCtr="0" compatLnSpc="1">
            <a:prstTxWarp prst="textNoShape">
              <a:avLst/>
            </a:prstTxWarp>
          </a:bodyPr>
          <a:lstStyle>
            <a:lvl1pPr algn="r" defTabSz="920717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C425C577-3FFE-4A6C-96DE-25C1598CB8B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79651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5" tIns="46028" rIns="92055" bIns="46028" numCol="1" anchor="t" anchorCtr="0" compatLnSpc="1">
            <a:prstTxWarp prst="textNoShape">
              <a:avLst/>
            </a:prstTxWarp>
          </a:bodyPr>
          <a:lstStyle>
            <a:lvl1pPr algn="l" defTabSz="920717" latinLnBrk="1">
              <a:defRPr kumimoji="1"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30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5" tIns="46028" rIns="92055" bIns="46028" numCol="1" anchor="t" anchorCtr="0" compatLnSpc="1">
            <a:prstTxWarp prst="textNoShape">
              <a:avLst/>
            </a:prstTxWarp>
          </a:bodyPr>
          <a:lstStyle>
            <a:lvl1pPr algn="r" defTabSz="920717" latinLnBrk="1">
              <a:defRPr kumimoji="1"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8975" y="747713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722813"/>
            <a:ext cx="495776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5" tIns="46028" rIns="92055" bIns="460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30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5" tIns="46028" rIns="92055" bIns="46028" numCol="1" anchor="b" anchorCtr="0" compatLnSpc="1">
            <a:prstTxWarp prst="textNoShape">
              <a:avLst/>
            </a:prstTxWarp>
          </a:bodyPr>
          <a:lstStyle>
            <a:lvl1pPr algn="l" defTabSz="920717" latinLnBrk="1">
              <a:defRPr kumimoji="1"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447213"/>
            <a:ext cx="2930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5" tIns="46028" rIns="92055" bIns="46028" numCol="1" anchor="b" anchorCtr="0" compatLnSpc="1">
            <a:prstTxWarp prst="textNoShape">
              <a:avLst/>
            </a:prstTxWarp>
          </a:bodyPr>
          <a:lstStyle>
            <a:lvl1pPr algn="r" defTabSz="920717" latinLnBrk="1">
              <a:defRPr kumimoji="1"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06ABC183-0FA6-4209-980C-886408E76C5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2417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ABC183-0FA6-4209-980C-886408E76C5A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1176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ABC183-0FA6-4209-980C-886408E76C5A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2685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ABC183-0FA6-4209-980C-886408E76C5A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543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ABC183-0FA6-4209-980C-886408E76C5A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5548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ABC183-0FA6-4209-980C-886408E76C5A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181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ABC183-0FA6-4209-980C-886408E76C5A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0666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ABC183-0FA6-4209-980C-886408E76C5A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9622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ABC183-0FA6-4209-980C-886408E76C5A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0562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079D8-D06E-4D33-AA54-9B07751B04A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buClrTx/>
              <a:buFont typeface="Wingdings" pitchFamily="2" charset="2"/>
              <a:buChar char="§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B27B9-2565-47A5-A034-74E8FFA45C6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AEC62-115A-4B1E-8076-01D263BE747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1"/>
          </p:nvPr>
        </p:nvSpPr>
        <p:spPr>
          <a:xfrm>
            <a:off x="666750" y="2000250"/>
            <a:ext cx="4214812" cy="4286250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 hasCustomPrompt="1"/>
          </p:nvPr>
        </p:nvSpPr>
        <p:spPr>
          <a:xfrm>
            <a:off x="666750" y="1285875"/>
            <a:ext cx="4214812" cy="642938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ko-KR" altLang="en-US" dirty="0" smtClean="0"/>
              <a:t>소제목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내용 개체 틀 6"/>
          <p:cNvSpPr>
            <a:spLocks noGrp="1"/>
          </p:cNvSpPr>
          <p:nvPr>
            <p:ph sz="quarter" idx="13"/>
          </p:nvPr>
        </p:nvSpPr>
        <p:spPr>
          <a:xfrm>
            <a:off x="5024468" y="2000270"/>
            <a:ext cx="4214812" cy="4286250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5024468" y="1285895"/>
            <a:ext cx="4214812" cy="642938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ko-KR" altLang="en-US" dirty="0" smtClean="0"/>
              <a:t>소제목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AEC62-115A-4B1E-8076-01D263BE747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4" name="내용 개체 틀 6"/>
          <p:cNvSpPr>
            <a:spLocks noGrp="1"/>
          </p:cNvSpPr>
          <p:nvPr>
            <p:ph sz="quarter" idx="11"/>
          </p:nvPr>
        </p:nvSpPr>
        <p:spPr>
          <a:xfrm>
            <a:off x="1738320" y="1285890"/>
            <a:ext cx="7429522" cy="2428862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내용 개체 틀 6"/>
          <p:cNvSpPr>
            <a:spLocks noGrp="1"/>
          </p:cNvSpPr>
          <p:nvPr>
            <p:ph sz="quarter" idx="12"/>
          </p:nvPr>
        </p:nvSpPr>
        <p:spPr>
          <a:xfrm>
            <a:off x="1738290" y="3857658"/>
            <a:ext cx="7429522" cy="2428862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세로 텍스트 개체 틀 7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595313" y="1285875"/>
            <a:ext cx="714375" cy="2357438"/>
          </a:xfrm>
        </p:spPr>
        <p:txBody>
          <a:bodyPr vert="eaVert"/>
          <a:lstStyle>
            <a:lvl1pPr algn="ctr">
              <a:buNone/>
              <a:defRPr/>
            </a:lvl1pPr>
          </a:lstStyle>
          <a:p>
            <a:pPr lvl="0"/>
            <a:r>
              <a:rPr lang="ko-KR" altLang="en-US" dirty="0" smtClean="0"/>
              <a:t>소제목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세로 텍스트 개체 틀 7"/>
          <p:cNvSpPr>
            <a:spLocks noGrp="1"/>
          </p:cNvSpPr>
          <p:nvPr>
            <p:ph type="body" orient="vert" sz="quarter" idx="14" hasCustomPrompt="1"/>
          </p:nvPr>
        </p:nvSpPr>
        <p:spPr>
          <a:xfrm>
            <a:off x="595282" y="3857628"/>
            <a:ext cx="714375" cy="2357438"/>
          </a:xfrm>
        </p:spPr>
        <p:txBody>
          <a:bodyPr vert="eaVert"/>
          <a:lstStyle>
            <a:lvl1pPr algn="ctr">
              <a:buNone/>
              <a:defRPr/>
            </a:lvl1pPr>
          </a:lstStyle>
          <a:p>
            <a:pPr lvl="0"/>
            <a:r>
              <a:rPr lang="ko-KR" altLang="en-US" dirty="0" smtClean="0"/>
              <a:t>소제목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AEC62-115A-4B1E-8076-01D263BE747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>
          <a:xfrm>
            <a:off x="666750" y="1285875"/>
            <a:ext cx="4143375" cy="50006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4"/>
          <p:cNvSpPr>
            <a:spLocks noGrp="1"/>
          </p:cNvSpPr>
          <p:nvPr>
            <p:ph sz="quarter" idx="12"/>
          </p:nvPr>
        </p:nvSpPr>
        <p:spPr>
          <a:xfrm>
            <a:off x="5095905" y="1285860"/>
            <a:ext cx="4143375" cy="50006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AEC62-115A-4B1E-8076-01D263BE747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>
          <a:xfrm>
            <a:off x="666750" y="1285875"/>
            <a:ext cx="4214813" cy="24288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4"/>
          <p:cNvSpPr>
            <a:spLocks noGrp="1"/>
          </p:cNvSpPr>
          <p:nvPr>
            <p:ph sz="quarter" idx="12"/>
          </p:nvPr>
        </p:nvSpPr>
        <p:spPr>
          <a:xfrm>
            <a:off x="5024467" y="1285860"/>
            <a:ext cx="4214813" cy="2428875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4"/>
          <p:cNvSpPr>
            <a:spLocks noGrp="1"/>
          </p:cNvSpPr>
          <p:nvPr>
            <p:ph sz="quarter" idx="13"/>
          </p:nvPr>
        </p:nvSpPr>
        <p:spPr>
          <a:xfrm>
            <a:off x="666720" y="3857645"/>
            <a:ext cx="4214813" cy="24288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내용 개체 틀 4"/>
          <p:cNvSpPr>
            <a:spLocks noGrp="1"/>
          </p:cNvSpPr>
          <p:nvPr>
            <p:ph sz="quarter" idx="14"/>
          </p:nvPr>
        </p:nvSpPr>
        <p:spPr>
          <a:xfrm>
            <a:off x="5024437" y="3857630"/>
            <a:ext cx="4214813" cy="24288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38250" y="381000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유형을 편집하려면 누르십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219200"/>
            <a:ext cx="89979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6472238"/>
            <a:ext cx="9906000" cy="3857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ea typeface="굴림" pitchFamily="50" charset="-127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134938" y="6527800"/>
            <a:ext cx="4514850" cy="93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ea typeface="굴림" pitchFamily="50" charset="-127"/>
            </a:endParaRPr>
          </a:p>
        </p:txBody>
      </p:sp>
      <p:sp>
        <p:nvSpPr>
          <p:cNvPr id="1048" name="Text Box 24"/>
          <p:cNvSpPr txBox="1">
            <a:spLocks noChangeArrowheads="1"/>
          </p:cNvSpPr>
          <p:nvPr/>
        </p:nvSpPr>
        <p:spPr bwMode="auto">
          <a:xfrm>
            <a:off x="1155700" y="4876800"/>
            <a:ext cx="27178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defRPr/>
            </a:pPr>
            <a:endParaRPr lang="ko-KR" altLang="ko-KR" sz="1200" dirty="0">
              <a:solidFill>
                <a:srgbClr val="808000"/>
              </a:solidFill>
              <a:latin typeface="Impact" pitchFamily="34" charset="0"/>
              <a:ea typeface="바탕체" pitchFamily="17" charset="-127"/>
            </a:endParaRPr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968052" y="6400800"/>
            <a:ext cx="8953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defRPr/>
            </a:pPr>
            <a:r>
              <a:rPr lang="en-US" altLang="ko-KR" b="1" dirty="0" smtClean="0">
                <a:solidFill>
                  <a:srgbClr val="FFFFDD"/>
                </a:solidFill>
                <a:latin typeface="Times New Roman" pitchFamily="18" charset="0"/>
                <a:ea typeface="바탕체" pitchFamily="17" charset="-127"/>
              </a:rPr>
              <a:t>Software</a:t>
            </a:r>
            <a:r>
              <a:rPr lang="en-US" altLang="ko-KR" b="1" baseline="0" dirty="0" smtClean="0">
                <a:solidFill>
                  <a:srgbClr val="FFFFDD"/>
                </a:solidFill>
                <a:latin typeface="Times New Roman" pitchFamily="18" charset="0"/>
                <a:ea typeface="바탕체" pitchFamily="17" charset="-127"/>
              </a:rPr>
              <a:t> Maestro 3</a:t>
            </a:r>
            <a:r>
              <a:rPr lang="ko-KR" altLang="en-US" b="1" baseline="0" dirty="0" smtClean="0">
                <a:solidFill>
                  <a:srgbClr val="FFFFDD"/>
                </a:solidFill>
                <a:latin typeface="Times New Roman" pitchFamily="18" charset="0"/>
                <a:ea typeface="바탕체" pitchFamily="17" charset="-127"/>
              </a:rPr>
              <a:t>기</a:t>
            </a:r>
            <a:r>
              <a:rPr lang="en-US" altLang="ko-KR" b="1" baseline="0" dirty="0" smtClean="0">
                <a:solidFill>
                  <a:srgbClr val="FFFFDD"/>
                </a:solidFill>
                <a:latin typeface="Times New Roman" pitchFamily="18" charset="0"/>
                <a:ea typeface="바탕체" pitchFamily="17" charset="-127"/>
              </a:rPr>
              <a:t>      SNG </a:t>
            </a:r>
            <a:r>
              <a:rPr lang="ko-KR" altLang="en-US" b="1" baseline="0" dirty="0" err="1" smtClean="0">
                <a:solidFill>
                  <a:srgbClr val="FFFFDD"/>
                </a:solidFill>
                <a:latin typeface="Times New Roman" pitchFamily="18" charset="0"/>
                <a:ea typeface="바탕체" pitchFamily="17" charset="-127"/>
              </a:rPr>
              <a:t>프로토타입</a:t>
            </a:r>
            <a:r>
              <a:rPr lang="ko-KR" altLang="en-US" b="1" baseline="0" dirty="0" smtClean="0">
                <a:solidFill>
                  <a:srgbClr val="FFFFDD"/>
                </a:solidFill>
                <a:latin typeface="Times New Roman" pitchFamily="18" charset="0"/>
                <a:ea typeface="바탕체" pitchFamily="17" charset="-127"/>
              </a:rPr>
              <a:t> 구현 </a:t>
            </a:r>
            <a:r>
              <a:rPr lang="en-US" altLang="ko-KR" b="1" baseline="0" dirty="0" smtClean="0">
                <a:solidFill>
                  <a:srgbClr val="FFFFDD"/>
                </a:solidFill>
                <a:latin typeface="Times New Roman" pitchFamily="18" charset="0"/>
                <a:ea typeface="바탕체" pitchFamily="17" charset="-127"/>
              </a:rPr>
              <a:t>– </a:t>
            </a:r>
            <a:r>
              <a:rPr lang="ko-KR" altLang="en-US" b="1" baseline="0" dirty="0" smtClean="0">
                <a:solidFill>
                  <a:srgbClr val="FFFFDD"/>
                </a:solidFill>
                <a:latin typeface="Times New Roman" pitchFamily="18" charset="0"/>
                <a:ea typeface="바탕체" pitchFamily="17" charset="-127"/>
              </a:rPr>
              <a:t>김성용 </a:t>
            </a:r>
            <a:r>
              <a:rPr lang="ko-KR" altLang="en-US" b="1" baseline="0" dirty="0" err="1" smtClean="0">
                <a:solidFill>
                  <a:srgbClr val="FFFFDD"/>
                </a:solidFill>
                <a:latin typeface="Times New Roman" pitchFamily="18" charset="0"/>
                <a:ea typeface="바탕체" pitchFamily="17" charset="-127"/>
              </a:rPr>
              <a:t>멘토님</a:t>
            </a:r>
            <a:endParaRPr lang="en-US" altLang="ko-KR" sz="2000" dirty="0">
              <a:solidFill>
                <a:srgbClr val="FFFFDD"/>
              </a:solidFill>
              <a:latin typeface="Times New Roman" pitchFamily="18" charset="0"/>
              <a:ea typeface="바탕체" pitchFamily="17" charset="-127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4600" y="6096000"/>
            <a:ext cx="2311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kumimoji="1" sz="1400" b="1"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fld id="{8BFAEC62-115A-4B1E-8076-01D263BE747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grpSp>
        <p:nvGrpSpPr>
          <p:cNvPr id="1033" name="Group 78"/>
          <p:cNvGrpSpPr>
            <a:grpSpLocks/>
          </p:cNvGrpSpPr>
          <p:nvPr/>
        </p:nvGrpSpPr>
        <p:grpSpPr bwMode="auto">
          <a:xfrm>
            <a:off x="165100" y="304800"/>
            <a:ext cx="9740900" cy="900113"/>
            <a:chOff x="96" y="192"/>
            <a:chExt cx="5664" cy="567"/>
          </a:xfrm>
        </p:grpSpPr>
        <p:sp>
          <p:nvSpPr>
            <p:cNvPr id="1069" name="Rectangle 45"/>
            <p:cNvSpPr>
              <a:spLocks noChangeArrowheads="1"/>
            </p:cNvSpPr>
            <p:nvPr/>
          </p:nvSpPr>
          <p:spPr bwMode="ltGray">
            <a:xfrm>
              <a:off x="285" y="250"/>
              <a:ext cx="286" cy="256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ko-KR" altLang="ko-KR" dirty="0">
                <a:ea typeface="굴림" pitchFamily="50" charset="-127"/>
              </a:endParaRPr>
            </a:p>
          </p:txBody>
        </p:sp>
        <p:sp>
          <p:nvSpPr>
            <p:cNvPr id="1070" name="Rectangle 46"/>
            <p:cNvSpPr>
              <a:spLocks noChangeArrowheads="1"/>
            </p:cNvSpPr>
            <p:nvPr/>
          </p:nvSpPr>
          <p:spPr bwMode="ltGray">
            <a:xfrm>
              <a:off x="534" y="250"/>
              <a:ext cx="210" cy="256"/>
            </a:xfrm>
            <a:prstGeom prst="rect">
              <a:avLst/>
            </a:prstGeom>
            <a:gradFill rotWithShape="0">
              <a:gsLst>
                <a:gs pos="0">
                  <a:srgbClr val="FF9933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ko-KR" altLang="ko-KR" dirty="0">
                <a:ea typeface="굴림" pitchFamily="50" charset="-127"/>
              </a:endParaRPr>
            </a:p>
          </p:txBody>
        </p:sp>
        <p:sp>
          <p:nvSpPr>
            <p:cNvPr id="1071" name="Rectangle 47"/>
            <p:cNvSpPr>
              <a:spLocks noChangeArrowheads="1"/>
            </p:cNvSpPr>
            <p:nvPr/>
          </p:nvSpPr>
          <p:spPr bwMode="ltGray">
            <a:xfrm>
              <a:off x="366" y="478"/>
              <a:ext cx="270" cy="255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ko-KR" altLang="ko-KR" dirty="0">
                <a:ea typeface="굴림" pitchFamily="50" charset="-127"/>
              </a:endParaRPr>
            </a:p>
          </p:txBody>
        </p:sp>
        <p:sp>
          <p:nvSpPr>
            <p:cNvPr id="1072" name="Rectangle 48"/>
            <p:cNvSpPr>
              <a:spLocks noChangeArrowheads="1"/>
            </p:cNvSpPr>
            <p:nvPr/>
          </p:nvSpPr>
          <p:spPr bwMode="ltGray">
            <a:xfrm>
              <a:off x="607" y="478"/>
              <a:ext cx="240" cy="255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ko-KR" altLang="ko-KR" dirty="0">
                <a:ea typeface="굴림" pitchFamily="50" charset="-127"/>
              </a:endParaRPr>
            </a:p>
          </p:txBody>
        </p:sp>
        <p:sp>
          <p:nvSpPr>
            <p:cNvPr id="1073" name="Rectangle 49"/>
            <p:cNvSpPr>
              <a:spLocks noChangeArrowheads="1"/>
            </p:cNvSpPr>
            <p:nvPr/>
          </p:nvSpPr>
          <p:spPr bwMode="ltGray">
            <a:xfrm>
              <a:off x="96" y="438"/>
              <a:ext cx="365" cy="22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ko-KR" altLang="ko-KR" dirty="0">
                <a:ea typeface="굴림" pitchFamily="50" charset="-127"/>
              </a:endParaRPr>
            </a:p>
          </p:txBody>
        </p:sp>
        <p:sp>
          <p:nvSpPr>
            <p:cNvPr id="1074" name="Rectangle 50"/>
            <p:cNvSpPr>
              <a:spLocks noChangeArrowheads="1"/>
            </p:cNvSpPr>
            <p:nvPr/>
          </p:nvSpPr>
          <p:spPr bwMode="gray">
            <a:xfrm>
              <a:off x="510" y="192"/>
              <a:ext cx="18" cy="567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ko-KR" altLang="ko-KR" dirty="0">
                <a:ea typeface="굴림" pitchFamily="50" charset="-127"/>
              </a:endParaRPr>
            </a:p>
          </p:txBody>
        </p:sp>
        <p:sp>
          <p:nvSpPr>
            <p:cNvPr id="1075" name="Rectangle 51"/>
            <p:cNvSpPr>
              <a:spLocks noChangeArrowheads="1"/>
            </p:cNvSpPr>
            <p:nvPr/>
          </p:nvSpPr>
          <p:spPr bwMode="gray">
            <a:xfrm flipV="1">
              <a:off x="321" y="576"/>
              <a:ext cx="5439" cy="25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>
                <a:defRPr/>
              </a:pPr>
              <a:endParaRPr kumimoji="1" lang="ko-KR" altLang="ko-KR" dirty="0">
                <a:ea typeface="굴림" pitchFamily="50" charset="-127"/>
              </a:endParaRPr>
            </a:p>
          </p:txBody>
        </p:sp>
      </p:grpSp>
      <p:pic>
        <p:nvPicPr>
          <p:cNvPr id="19" name="그림 18" descr="Logo_SejongUniv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128464" y="6480720"/>
            <a:ext cx="776536" cy="3326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Times New Roman" pitchFamily="18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Times New Roman" pitchFamily="18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Times New Roman" pitchFamily="18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Times New Roman" pitchFamily="18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Times New Roman" pitchFamily="18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Times New Roman" pitchFamily="18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Times New Roman" pitchFamily="18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3pPr>
      <a:lvl4pPr marL="15621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4pPr>
      <a:lvl5pPr marL="1981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4384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895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352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10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모바일 </a:t>
            </a:r>
            <a:r>
              <a:rPr lang="en-US" altLang="ko-KR" dirty="0" smtClean="0"/>
              <a:t>SNG </a:t>
            </a:r>
            <a:r>
              <a:rPr lang="ko-KR" altLang="en-US" dirty="0" smtClean="0"/>
              <a:t>게임컨셉 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기 연수생</a:t>
            </a:r>
            <a:endParaRPr lang="en-US" altLang="ko-KR" dirty="0" smtClean="0"/>
          </a:p>
          <a:p>
            <a:r>
              <a:rPr lang="ko-KR" altLang="en-US" dirty="0" smtClean="0"/>
              <a:t>박진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컨셉 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sz="2400" dirty="0" smtClean="0"/>
              <a:t>마을의 배경은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해가 뜨지 않고 달만 뜨는 </a:t>
            </a:r>
            <a:r>
              <a:rPr lang="ko-KR" altLang="en-US" sz="2400" dirty="0" err="1" smtClean="0"/>
              <a:t>할로윈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월</a:t>
            </a:r>
            <a:r>
              <a:rPr lang="ko-KR" altLang="en-US" sz="2400" dirty="0"/>
              <a:t>드</a:t>
            </a:r>
            <a:endParaRPr lang="en-US" altLang="ko-KR" sz="2400" dirty="0" smtClean="0"/>
          </a:p>
          <a:p>
            <a:pPr algn="r"/>
            <a:endParaRPr lang="en-US" altLang="ko-KR" sz="2400" dirty="0" smtClean="0"/>
          </a:p>
          <a:p>
            <a:pPr algn="just"/>
            <a:r>
              <a:rPr lang="ko-KR" altLang="en-US" sz="2400" dirty="0" smtClean="0"/>
              <a:t>게임의 주인공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플레이어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는</a:t>
            </a:r>
            <a:r>
              <a:rPr lang="en-US" altLang="ko-KR" sz="2400" dirty="0" smtClean="0"/>
              <a:t>,  </a:t>
            </a:r>
            <a:r>
              <a:rPr lang="ko-KR" altLang="en-US" sz="2400" dirty="0" smtClean="0"/>
              <a:t>멋진 마을을 만들기 대회에 참가한 상태이며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 대회에서 좋은 성적을 거두어야 하는 목적을 가지고 있음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 algn="just"/>
            <a:endParaRPr lang="en-US" altLang="ko-KR" sz="2400" dirty="0"/>
          </a:p>
          <a:p>
            <a:pPr algn="just"/>
            <a:r>
              <a:rPr lang="ko-KR" altLang="en-US" sz="2400" dirty="0" smtClean="0"/>
              <a:t>주인공은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할로윈</a:t>
            </a:r>
            <a:r>
              <a:rPr lang="ko-KR" altLang="en-US" sz="2400" dirty="0" smtClean="0"/>
              <a:t> 세계 곳곳에 있는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호박정령의 힘을 빌려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 마을 만들기를 더욱 수월하게 할 수 있다</a:t>
            </a:r>
            <a:r>
              <a:rPr lang="en-US" altLang="ko-KR" sz="2400" dirty="0" smtClean="0"/>
              <a:t>.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ko-KR" altLang="en-US" sz="2400" dirty="0" smtClean="0"/>
              <a:t>호박정령은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주인공의 일손을 도와 건물 건설과 작물 수확을 도와준다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6B27B9-2565-47A5-A034-74E8FFA45C66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957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 err="1" smtClean="0"/>
              <a:t>소셜</a:t>
            </a:r>
            <a:r>
              <a:rPr lang="ko-KR" altLang="en-US" dirty="0" smtClean="0"/>
              <a:t>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다른 친구의 마을을 가면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커다란 호박정령이 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이 호박정령을 클릭하면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호박 정령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이란 자원을 얻을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algn="r"/>
            <a:endParaRPr lang="en-US" altLang="ko-KR" dirty="0" smtClean="0"/>
          </a:p>
          <a:p>
            <a:pPr algn="r"/>
            <a:r>
              <a:rPr lang="ko-KR" altLang="en-US" dirty="0" smtClean="0"/>
              <a:t>매 달마다 다른 유저를 평가할 수 있으며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평가 점수로 하여금 랭킹을 매길 수 있다</a:t>
            </a:r>
            <a:r>
              <a:rPr lang="en-US" altLang="ko-KR" dirty="0" smtClean="0"/>
              <a:t>.</a:t>
            </a:r>
          </a:p>
          <a:p>
            <a:pPr algn="r"/>
            <a:endParaRPr lang="en-US" altLang="ko-KR" dirty="0"/>
          </a:p>
          <a:p>
            <a:pPr algn="r"/>
            <a:r>
              <a:rPr lang="ko-KR" altLang="en-US" dirty="0" smtClean="0"/>
              <a:t>물병 편지 기능을 구현하여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여러 유저와 만날 수 있도록 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6B27B9-2565-47A5-A034-74E8FFA45C66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pic>
        <p:nvPicPr>
          <p:cNvPr id="1026" name="Picture 2" descr="C:\Users\lg\Pictures\새 폴더\2012-07-16 21;49;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84" y="3733774"/>
            <a:ext cx="13049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8504" y="5373216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이런 표정으로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호박정령이 여러 마을 곳곳에 있습니다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623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게임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자원은 골드와 호박정령으로 이루어져 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sz="1800" dirty="0" smtClean="0"/>
              <a:t>골드 설정의 이유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건물을 짓거나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장식을 만드는데 필요한 것은 화폐이기 때문에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골드로 정하였습니다</a:t>
            </a:r>
            <a:r>
              <a:rPr lang="en-US" altLang="ko-KR" sz="1800" dirty="0" smtClean="0"/>
              <a:t>.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dirty="0" smtClean="0"/>
              <a:t>작물은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서양의 분위기에 맞춰 당근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양파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버섯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양배추 파슬리로 이루어져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NPC</a:t>
            </a:r>
            <a:r>
              <a:rPr lang="ko-KR" altLang="en-US" dirty="0" smtClean="0"/>
              <a:t>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건물을 지으면 나오게 되며 조경 건물을 구경하거나 서로 이야기 하는 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파티 분위기가 나도록 활발하게 돌아다니도록 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6B27B9-2565-47A5-A034-74E8FFA45C66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32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건물 디자인 컨셉들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6B27B9-2565-47A5-A034-74E8FFA45C66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pic>
        <p:nvPicPr>
          <p:cNvPr id="2050" name="Picture 2" descr="C:\Users\lg\Pictures\새 폴더\허수아비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1268760"/>
            <a:ext cx="2555656" cy="3486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g\Pictures\새 폴더\등불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894" y="1268760"/>
            <a:ext cx="2464858" cy="263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lg\Pictures\새 폴더\등불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088" y="1268760"/>
            <a:ext cx="1773020" cy="311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lg\Pictures\새 폴더\풍차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296" y="1292408"/>
            <a:ext cx="1708372" cy="311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86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/>
              <a:t>건물 디자인 컨셉들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6B27B9-2565-47A5-A034-74E8FFA45C66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pic>
        <p:nvPicPr>
          <p:cNvPr id="3074" name="Picture 2" descr="C:\Users\lg\Pictures\새 폴더\등불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1412776"/>
            <a:ext cx="2140059" cy="353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lg\Pictures\새 폴더\화분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169" y="1412776"/>
            <a:ext cx="2557388" cy="225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lg\Pictures\새 폴더\지붕 마무리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169" y="3816139"/>
            <a:ext cx="2917489" cy="226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lg\Pictures\새 폴더\장식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677" y="4205231"/>
            <a:ext cx="2384633" cy="187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lg\Pictures\새 폴더\tree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623" y="1621384"/>
            <a:ext cx="3112740" cy="183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919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/>
              <a:t>건물 디자인 컨셉들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6B27B9-2565-47A5-A034-74E8FFA45C66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pic>
        <p:nvPicPr>
          <p:cNvPr id="4099" name="Picture 3" descr="C:\Users\lg\Pictures\새 폴더\수레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1268760"/>
            <a:ext cx="2888583" cy="285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lg\Pictures\새 폴더\무덤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727" y="1268760"/>
            <a:ext cx="2603673" cy="227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lg\Pictures\새 폴더\등불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336" y="2761506"/>
            <a:ext cx="1440159" cy="321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lg\Pictures\새 폴더\천막집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643" y="3696622"/>
            <a:ext cx="2769884" cy="227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lg\Pictures\새 폴더\무덤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031" y="1268760"/>
            <a:ext cx="2271065" cy="298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284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/>
              <a:t>건물 디자인 컨셉들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6B27B9-2565-47A5-A034-74E8FFA45C66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pic>
        <p:nvPicPr>
          <p:cNvPr id="5122" name="Picture 2" descr="C:\Users\lg\Pictures\새 폴더\tom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340768"/>
            <a:ext cx="3829309" cy="308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lg\Pictures\새 폴더\2012-07-16 21;34;1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936" y="1340768"/>
            <a:ext cx="23431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53000" y="5157192"/>
            <a:ext cx="4664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디자인 출처 </a:t>
            </a:r>
            <a:r>
              <a:rPr lang="en-US" altLang="ko-KR" dirty="0" smtClean="0"/>
              <a:t>:</a:t>
            </a:r>
          </a:p>
          <a:p>
            <a:r>
              <a:rPr lang="ko-KR" altLang="en-US" dirty="0" err="1" smtClean="0"/>
              <a:t>월드오브워크래프트</a:t>
            </a:r>
            <a:r>
              <a:rPr lang="ko-KR" altLang="en-US" dirty="0" smtClean="0"/>
              <a:t> 클라이언트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541300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12369</TotalTime>
  <Words>134</Words>
  <Application>Microsoft Office PowerPoint</Application>
  <PresentationFormat>A4 용지(210x297mm)</PresentationFormat>
  <Paragraphs>45</Paragraphs>
  <Slides>8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기본 디자인</vt:lpstr>
      <vt:lpstr>모바일 SNG 게임컨셉 발표</vt:lpstr>
      <vt:lpstr>컨셉 배경</vt:lpstr>
      <vt:lpstr>소셜 시스템</vt:lpstr>
      <vt:lpstr>게임 시스템</vt:lpstr>
      <vt:lpstr>건물 디자인 컨셉들</vt:lpstr>
      <vt:lpstr>건물 디자인 컨셉들</vt:lpstr>
      <vt:lpstr>건물 디자인 컨셉들</vt:lpstr>
      <vt:lpstr>건물 디자인 컨셉들</vt:lpstr>
    </vt:vector>
  </TitlesOfParts>
  <Company>Robotics_Lab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shnam28</dc:creator>
  <cp:lastModifiedBy>JCE</cp:lastModifiedBy>
  <cp:revision>1823</cp:revision>
  <cp:lastPrinted>2001-05-26T11:20:00Z</cp:lastPrinted>
  <dcterms:created xsi:type="dcterms:W3CDTF">2000-11-23T20:45:25Z</dcterms:created>
  <dcterms:modified xsi:type="dcterms:W3CDTF">2012-09-11T10:38:40Z</dcterms:modified>
</cp:coreProperties>
</file>