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75" r:id="rId10"/>
    <p:sldId id="281" r:id="rId11"/>
    <p:sldId id="276" r:id="rId12"/>
    <p:sldId id="282" r:id="rId13"/>
    <p:sldId id="300" r:id="rId14"/>
    <p:sldId id="299" r:id="rId15"/>
    <p:sldId id="284" r:id="rId16"/>
    <p:sldId id="285" r:id="rId17"/>
    <p:sldId id="286" r:id="rId18"/>
    <p:sldId id="287" r:id="rId19"/>
    <p:sldId id="290" r:id="rId20"/>
    <p:sldId id="293" r:id="rId21"/>
    <p:sldId id="294" r:id="rId22"/>
    <p:sldId id="295" r:id="rId23"/>
    <p:sldId id="296" r:id="rId24"/>
    <p:sldId id="274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2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yVal>
            <c:numRef>
              <c:f>Sheet1!$A$1:$A$20</c:f>
              <c:numCache>
                <c:formatCode>General</c:formatCode>
                <c:ptCount val="20"/>
                <c:pt idx="0">
                  <c:v>-52</c:v>
                </c:pt>
                <c:pt idx="1">
                  <c:v>-46</c:v>
                </c:pt>
                <c:pt idx="2">
                  <c:v>-48</c:v>
                </c:pt>
                <c:pt idx="3">
                  <c:v>-46</c:v>
                </c:pt>
                <c:pt idx="4">
                  <c:v>-53</c:v>
                </c:pt>
                <c:pt idx="5">
                  <c:v>-53</c:v>
                </c:pt>
                <c:pt idx="6">
                  <c:v>-50</c:v>
                </c:pt>
                <c:pt idx="7">
                  <c:v>-52</c:v>
                </c:pt>
                <c:pt idx="8">
                  <c:v>-48</c:v>
                </c:pt>
                <c:pt idx="9">
                  <c:v>-51</c:v>
                </c:pt>
                <c:pt idx="10">
                  <c:v>-49</c:v>
                </c:pt>
                <c:pt idx="11">
                  <c:v>-48</c:v>
                </c:pt>
                <c:pt idx="12">
                  <c:v>-61</c:v>
                </c:pt>
                <c:pt idx="13">
                  <c:v>-56</c:v>
                </c:pt>
                <c:pt idx="14">
                  <c:v>-49</c:v>
                </c:pt>
                <c:pt idx="15">
                  <c:v>-48</c:v>
                </c:pt>
                <c:pt idx="16">
                  <c:v>-48</c:v>
                </c:pt>
                <c:pt idx="17">
                  <c:v>-49</c:v>
                </c:pt>
                <c:pt idx="18">
                  <c:v>-48</c:v>
                </c:pt>
                <c:pt idx="19">
                  <c:v>-47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945216"/>
        <c:axId val="173946752"/>
      </c:scatterChart>
      <c:valAx>
        <c:axId val="173945216"/>
        <c:scaling>
          <c:orientation val="minMax"/>
          <c:max val="20"/>
          <c:min val="1"/>
        </c:scaling>
        <c:delete val="1"/>
        <c:axPos val="b"/>
        <c:majorTickMark val="out"/>
        <c:minorTickMark val="none"/>
        <c:tickLblPos val="none"/>
        <c:crossAx val="173946752"/>
        <c:crosses val="autoZero"/>
        <c:crossBetween val="midCat"/>
      </c:valAx>
      <c:valAx>
        <c:axId val="173946752"/>
        <c:scaling>
          <c:orientation val="minMax"/>
          <c:max val="-4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ko-KR"/>
          </a:p>
        </c:txPr>
        <c:crossAx val="173945216"/>
        <c:crosses val="autoZero"/>
        <c:crossBetween val="midCat"/>
      </c:valAx>
    </c:plotArea>
    <c:plotVisOnly val="1"/>
    <c:dispBlanksAs val="gap"/>
    <c:showDLblsOverMax val="0"/>
  </c:chart>
  <c:spPr>
    <a:noFill/>
    <a:ln w="15875">
      <a:solidFill>
        <a:schemeClr val="tx1"/>
      </a:solidFill>
    </a:ln>
  </c:sp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맑은 고딕" pitchFamily="50" charset="-127"/>
              </a:defRPr>
            </a:lvl1pPr>
          </a:lstStyle>
          <a:p>
            <a:pPr>
              <a:defRPr/>
            </a:pPr>
            <a:fld id="{13DFD3DA-03D6-435A-857A-CAF696E799B5}" type="datetimeFigureOut">
              <a:rPr lang="ko-KR" altLang="en-US"/>
              <a:pPr>
                <a:defRPr/>
              </a:pPr>
              <a:t>2012-11-21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맑은 고딕" pitchFamily="50" charset="-127"/>
              </a:defRPr>
            </a:lvl1pPr>
          </a:lstStyle>
          <a:p>
            <a:pPr>
              <a:defRPr/>
            </a:pPr>
            <a:fld id="{80E2F95A-2CA6-4D68-BB0C-D799DF5F2E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08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77F65C-EAF1-4881-8B39-DDBA61C82128}" type="slidenum">
              <a:rPr lang="ko-KR" altLang="en-US" smtClean="0"/>
              <a:pPr/>
              <a:t>5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419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A5EDCC3-BDE0-49E8-A1A9-F20CEEF863A9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A61D7-DE1C-4419-8FA9-04CB1B4C75B8}" type="datetimeFigureOut">
              <a:rPr lang="ko-KR" altLang="en-US"/>
              <a:pPr>
                <a:defRPr/>
              </a:pPr>
              <a:t>2012-11-21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B2ED7-985F-4859-B83D-3D10FEF613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655D2-1B67-4EC8-9140-4483A04EDFE3}" type="datetimeFigureOut">
              <a:rPr lang="ko-KR" altLang="en-US"/>
              <a:pPr>
                <a:defRPr/>
              </a:pPr>
              <a:t>2012-11-21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38F11-F267-4CE0-AED1-7F53A818FD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B69A7-9460-453F-8723-E7CD05492133}" type="datetimeFigureOut">
              <a:rPr lang="ko-KR" altLang="en-US"/>
              <a:pPr>
                <a:defRPr/>
              </a:pPr>
              <a:t>2012-11-21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0FEE8-675D-4208-9570-2F10DA195C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13F89-10D1-4988-ABB2-AA536C27A187}" type="datetimeFigureOut">
              <a:rPr lang="ko-KR" altLang="en-US"/>
              <a:pPr>
                <a:defRPr/>
              </a:pPr>
              <a:t>2012-11-21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C9BE6-B32C-42EF-A1B4-012D37B03F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7F21C-0655-4928-9927-43EBBBF2E759}" type="datetimeFigureOut">
              <a:rPr lang="ko-KR" altLang="en-US"/>
              <a:pPr>
                <a:defRPr/>
              </a:pPr>
              <a:t>2012-11-21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90BA5-AFA6-4942-9C7B-155192FDAB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FBAA6-5161-40FD-8B1B-5A0C423A751F}" type="datetimeFigureOut">
              <a:rPr lang="ko-KR" altLang="en-US"/>
              <a:pPr>
                <a:defRPr/>
              </a:pPr>
              <a:t>2012-11-21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3E077-8D48-4428-9C36-C32D463C36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09898-8174-4CA4-B39D-D808AF382FF6}" type="datetimeFigureOut">
              <a:rPr lang="ko-KR" altLang="en-US"/>
              <a:pPr>
                <a:defRPr/>
              </a:pPr>
              <a:t>2012-11-21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FF3EF-64BC-4078-A05C-29B6F79498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F8795-B16B-4A69-B6B8-54432C98D4A1}" type="datetimeFigureOut">
              <a:rPr lang="ko-KR" altLang="en-US"/>
              <a:pPr>
                <a:defRPr/>
              </a:pPr>
              <a:t>2012-11-21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BCDBF-82FE-4A9F-9448-95F077B635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2218F-7B1A-4180-ADFE-2DFE658B607D}" type="datetimeFigureOut">
              <a:rPr lang="ko-KR" altLang="en-US"/>
              <a:pPr>
                <a:defRPr/>
              </a:pPr>
              <a:t>2012-11-21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88888-887C-46A7-A7F9-701AEC30BC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FC7A7-8DC3-4F02-808C-56F3B5EBA0CE}" type="datetimeFigureOut">
              <a:rPr lang="ko-KR" altLang="en-US"/>
              <a:pPr>
                <a:defRPr/>
              </a:pPr>
              <a:t>2012-11-21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872BE-2375-407B-8439-E79C1AE484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A8A82-D637-4E65-819F-D91A1F79ADD3}" type="datetimeFigureOut">
              <a:rPr lang="ko-KR" altLang="en-US"/>
              <a:pPr>
                <a:defRPr/>
              </a:pPr>
              <a:t>2012-11-21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7ACCA-5034-4698-B2AC-A8995999E2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pPr>
              <a:defRPr/>
            </a:pPr>
            <a:fld id="{DDFB1B66-5833-468F-A6EF-7A39E892A718}" type="datetimeFigureOut">
              <a:rPr lang="ko-KR" altLang="en-US"/>
              <a:pPr>
                <a:defRPr/>
              </a:pPr>
              <a:t>2012-11-21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pPr>
              <a:defRPr/>
            </a:pPr>
            <a:fld id="{3C48D87D-FD00-42CC-A4DF-9D80F36FF0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Indoor Navigation</a:t>
            </a:r>
            <a:endParaRPr lang="ko-KR" altLang="en-US" dirty="0" smtClean="0"/>
          </a:p>
        </p:txBody>
      </p:sp>
      <p:sp>
        <p:nvSpPr>
          <p:cNvPr id="2051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solidFill>
                  <a:srgbClr val="898989"/>
                </a:solidFill>
              </a:rPr>
              <a:t>김진용</a:t>
            </a:r>
            <a:r>
              <a:rPr lang="en-US" altLang="ko-KR" dirty="0" smtClean="0">
                <a:solidFill>
                  <a:srgbClr val="898989"/>
                </a:solidFill>
              </a:rPr>
              <a:t>,</a:t>
            </a:r>
            <a:r>
              <a:rPr lang="ko-KR" altLang="en-US" smtClean="0">
                <a:solidFill>
                  <a:srgbClr val="898989"/>
                </a:solidFill>
              </a:rPr>
              <a:t> 임준성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타원 57"/>
          <p:cNvSpPr/>
          <p:nvPr/>
        </p:nvSpPr>
        <p:spPr>
          <a:xfrm>
            <a:off x="6232525" y="925513"/>
            <a:ext cx="1873250" cy="187325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957763" y="2986088"/>
            <a:ext cx="1873250" cy="187483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3" name="타원 52"/>
          <p:cNvSpPr>
            <a:spLocks noChangeArrowheads="1"/>
          </p:cNvSpPr>
          <p:nvPr/>
        </p:nvSpPr>
        <p:spPr bwMode="auto">
          <a:xfrm>
            <a:off x="5641975" y="3635375"/>
            <a:ext cx="149225" cy="150813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1126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Technique</a:t>
            </a:r>
            <a:endParaRPr lang="ko-KR" altLang="en-US" smtClean="0"/>
          </a:p>
        </p:txBody>
      </p:sp>
      <p:sp>
        <p:nvSpPr>
          <p:cNvPr id="1127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C12F55D-5CBC-4938-8C6D-B7D4B9DAB039}" type="slidenum">
              <a:rPr lang="ko-KR" altLang="en-US" smtClean="0"/>
              <a:pPr/>
              <a:t>10</a:t>
            </a:fld>
            <a:endParaRPr lang="ko-KR" altLang="en-US" smtClean="0"/>
          </a:p>
        </p:txBody>
      </p:sp>
      <p:sp>
        <p:nvSpPr>
          <p:cNvPr id="25" name="타원 24"/>
          <p:cNvSpPr>
            <a:spLocks noChangeArrowheads="1"/>
          </p:cNvSpPr>
          <p:nvPr/>
        </p:nvSpPr>
        <p:spPr bwMode="auto">
          <a:xfrm>
            <a:off x="4459288" y="4818063"/>
            <a:ext cx="150812" cy="149225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rrowheads="1"/>
          </p:cNvSpPr>
          <p:nvPr/>
        </p:nvSpPr>
        <p:spPr bwMode="auto">
          <a:xfrm>
            <a:off x="4518025" y="5437188"/>
            <a:ext cx="150813" cy="150812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29" name="타원 28"/>
          <p:cNvSpPr>
            <a:spLocks noChangeArrowheads="1"/>
          </p:cNvSpPr>
          <p:nvPr/>
        </p:nvSpPr>
        <p:spPr bwMode="auto">
          <a:xfrm>
            <a:off x="4443413" y="5484813"/>
            <a:ext cx="150812" cy="150812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31" name="타원 30"/>
          <p:cNvSpPr>
            <a:spLocks noChangeArrowheads="1"/>
          </p:cNvSpPr>
          <p:nvPr/>
        </p:nvSpPr>
        <p:spPr bwMode="auto">
          <a:xfrm>
            <a:off x="4216400" y="5121275"/>
            <a:ext cx="149225" cy="150813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32" name="타원 31"/>
          <p:cNvSpPr>
            <a:spLocks noChangeArrowheads="1"/>
          </p:cNvSpPr>
          <p:nvPr/>
        </p:nvSpPr>
        <p:spPr bwMode="auto">
          <a:xfrm>
            <a:off x="3770313" y="5046663"/>
            <a:ext cx="150812" cy="150812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33" name="타원 32"/>
          <p:cNvSpPr>
            <a:spLocks noChangeArrowheads="1"/>
          </p:cNvSpPr>
          <p:nvPr/>
        </p:nvSpPr>
        <p:spPr bwMode="auto">
          <a:xfrm>
            <a:off x="4065588" y="5588000"/>
            <a:ext cx="150812" cy="150813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34" name="타원 33"/>
          <p:cNvSpPr>
            <a:spLocks noChangeArrowheads="1"/>
          </p:cNvSpPr>
          <p:nvPr/>
        </p:nvSpPr>
        <p:spPr bwMode="auto">
          <a:xfrm>
            <a:off x="4133850" y="5121275"/>
            <a:ext cx="150813" cy="150813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35" name="타원 34"/>
          <p:cNvSpPr>
            <a:spLocks noChangeArrowheads="1"/>
          </p:cNvSpPr>
          <p:nvPr/>
        </p:nvSpPr>
        <p:spPr bwMode="auto">
          <a:xfrm>
            <a:off x="5715000" y="3635375"/>
            <a:ext cx="150813" cy="150813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38" name="타원 37"/>
          <p:cNvSpPr>
            <a:spLocks noChangeArrowheads="1"/>
          </p:cNvSpPr>
          <p:nvPr/>
        </p:nvSpPr>
        <p:spPr bwMode="auto">
          <a:xfrm>
            <a:off x="6005513" y="4141788"/>
            <a:ext cx="150812" cy="150812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40" name="타원 39"/>
          <p:cNvSpPr>
            <a:spLocks noChangeArrowheads="1"/>
          </p:cNvSpPr>
          <p:nvPr/>
        </p:nvSpPr>
        <p:spPr bwMode="auto">
          <a:xfrm>
            <a:off x="5430838" y="4000500"/>
            <a:ext cx="150812" cy="150813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41" name="타원 40"/>
          <p:cNvSpPr>
            <a:spLocks noChangeArrowheads="1"/>
          </p:cNvSpPr>
          <p:nvPr/>
        </p:nvSpPr>
        <p:spPr bwMode="auto">
          <a:xfrm>
            <a:off x="5360988" y="3560763"/>
            <a:ext cx="150812" cy="149225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42" name="타원 41"/>
          <p:cNvSpPr>
            <a:spLocks noChangeArrowheads="1"/>
          </p:cNvSpPr>
          <p:nvPr/>
        </p:nvSpPr>
        <p:spPr bwMode="auto">
          <a:xfrm>
            <a:off x="6435725" y="3784600"/>
            <a:ext cx="150813" cy="150813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43" name="타원 42"/>
          <p:cNvSpPr>
            <a:spLocks noChangeArrowheads="1"/>
          </p:cNvSpPr>
          <p:nvPr/>
        </p:nvSpPr>
        <p:spPr bwMode="auto">
          <a:xfrm>
            <a:off x="5849938" y="3141663"/>
            <a:ext cx="149225" cy="150812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52" name="타원 51"/>
          <p:cNvSpPr>
            <a:spLocks noChangeArrowheads="1"/>
          </p:cNvSpPr>
          <p:nvPr/>
        </p:nvSpPr>
        <p:spPr bwMode="auto">
          <a:xfrm>
            <a:off x="5789613" y="3635375"/>
            <a:ext cx="150812" cy="150813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54" name="타원 53"/>
          <p:cNvSpPr>
            <a:spLocks noChangeArrowheads="1"/>
          </p:cNvSpPr>
          <p:nvPr/>
        </p:nvSpPr>
        <p:spPr bwMode="auto">
          <a:xfrm>
            <a:off x="6227763" y="3416300"/>
            <a:ext cx="150812" cy="149225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>
            <a:cxnSpLocks noChangeShapeType="1"/>
          </p:cNvCxnSpPr>
          <p:nvPr/>
        </p:nvCxnSpPr>
        <p:spPr bwMode="auto">
          <a:xfrm flipV="1">
            <a:off x="4598988" y="4181475"/>
            <a:ext cx="1042987" cy="939800"/>
          </a:xfrm>
          <a:prstGeom prst="straightConnector1">
            <a:avLst/>
          </a:prstGeom>
          <a:noFill/>
          <a:ln w="38100">
            <a:solidFill>
              <a:srgbClr val="EBF1DE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11287" name="그룹 60"/>
          <p:cNvGrpSpPr>
            <a:grpSpLocks/>
          </p:cNvGrpSpPr>
          <p:nvPr/>
        </p:nvGrpSpPr>
        <p:grpSpPr bwMode="auto">
          <a:xfrm>
            <a:off x="3351213" y="5151438"/>
            <a:ext cx="1217612" cy="949325"/>
            <a:chOff x="2408773" y="4784610"/>
            <a:chExt cx="1218095" cy="949374"/>
          </a:xfrm>
        </p:grpSpPr>
        <p:sp>
          <p:nvSpPr>
            <p:cNvPr id="5" name="타원 4"/>
            <p:cNvSpPr>
              <a:spLocks noChangeArrowheads="1"/>
            </p:cNvSpPr>
            <p:nvPr/>
          </p:nvSpPr>
          <p:spPr bwMode="auto">
            <a:xfrm>
              <a:off x="3266363" y="4784610"/>
              <a:ext cx="360505" cy="3603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2DCD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ko-KR" altLang="en-US" sz="800">
                <a:solidFill>
                  <a:srgbClr val="FFFFFF"/>
                </a:solidFill>
                <a:ea typeface="맑은 고딕" pitchFamily="50" charset="-127"/>
              </a:endParaRPr>
            </a:p>
          </p:txBody>
        </p:sp>
        <p:cxnSp>
          <p:nvCxnSpPr>
            <p:cNvPr id="59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2408773" y="5132290"/>
              <a:ext cx="790889" cy="601694"/>
            </a:xfrm>
            <a:prstGeom prst="straightConnector1">
              <a:avLst/>
            </a:prstGeom>
            <a:noFill/>
            <a:ln w="38100">
              <a:solidFill>
                <a:srgbClr val="F2DCDB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45" name="타원 44"/>
          <p:cNvSpPr>
            <a:spLocks noChangeArrowheads="1"/>
          </p:cNvSpPr>
          <p:nvPr/>
        </p:nvSpPr>
        <p:spPr bwMode="auto">
          <a:xfrm>
            <a:off x="6989763" y="1682750"/>
            <a:ext cx="360362" cy="358775"/>
          </a:xfrm>
          <a:prstGeom prst="ellipse">
            <a:avLst/>
          </a:prstGeom>
          <a:solidFill>
            <a:srgbClr val="9BBB59"/>
          </a:solidFill>
          <a:ln w="38100">
            <a:solidFill>
              <a:srgbClr val="EBF1DE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cxnSp>
        <p:nvCxnSpPr>
          <p:cNvPr id="47" name="직선 화살표 연결선 46"/>
          <p:cNvCxnSpPr>
            <a:cxnSpLocks noChangeShapeType="1"/>
          </p:cNvCxnSpPr>
          <p:nvPr/>
        </p:nvCxnSpPr>
        <p:spPr bwMode="auto">
          <a:xfrm flipV="1">
            <a:off x="6045200" y="2060575"/>
            <a:ext cx="944563" cy="1201738"/>
          </a:xfrm>
          <a:prstGeom prst="straightConnector1">
            <a:avLst/>
          </a:prstGeom>
          <a:noFill/>
          <a:ln w="38100">
            <a:solidFill>
              <a:srgbClr val="EBF1DE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080125" y="3921125"/>
            <a:ext cx="1182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>
                <a:solidFill>
                  <a:srgbClr val="9BBB59"/>
                </a:solidFill>
              </a:rPr>
              <a:t>Prediction</a:t>
            </a:r>
            <a:endParaRPr lang="ko-KR" altLang="en-US" sz="1400" b="1">
              <a:solidFill>
                <a:srgbClr val="9BBB59"/>
              </a:solidFill>
            </a:endParaRPr>
          </a:p>
        </p:txBody>
      </p:sp>
      <p:sp>
        <p:nvSpPr>
          <p:cNvPr id="36" name="타원 35"/>
          <p:cNvSpPr>
            <a:spLocks noChangeArrowheads="1"/>
          </p:cNvSpPr>
          <p:nvPr/>
        </p:nvSpPr>
        <p:spPr bwMode="auto">
          <a:xfrm>
            <a:off x="5795963" y="4502150"/>
            <a:ext cx="150812" cy="150813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37" name="타원 36"/>
          <p:cNvSpPr>
            <a:spLocks noChangeArrowheads="1"/>
          </p:cNvSpPr>
          <p:nvPr/>
        </p:nvSpPr>
        <p:spPr bwMode="auto">
          <a:xfrm>
            <a:off x="5783263" y="3141663"/>
            <a:ext cx="150812" cy="150812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39" name="타원 38"/>
          <p:cNvSpPr>
            <a:spLocks noChangeArrowheads="1"/>
          </p:cNvSpPr>
          <p:nvPr/>
        </p:nvSpPr>
        <p:spPr bwMode="auto">
          <a:xfrm>
            <a:off x="4448175" y="5800725"/>
            <a:ext cx="150813" cy="150813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44" name="타원 43"/>
          <p:cNvSpPr>
            <a:spLocks noChangeArrowheads="1"/>
          </p:cNvSpPr>
          <p:nvPr/>
        </p:nvSpPr>
        <p:spPr bwMode="auto">
          <a:xfrm>
            <a:off x="4883150" y="5256213"/>
            <a:ext cx="149225" cy="150812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46" name="타원 45"/>
          <p:cNvSpPr>
            <a:spLocks noChangeArrowheads="1"/>
          </p:cNvSpPr>
          <p:nvPr/>
        </p:nvSpPr>
        <p:spPr bwMode="auto">
          <a:xfrm>
            <a:off x="3781425" y="5399088"/>
            <a:ext cx="150813" cy="149225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48" name="타원 47"/>
          <p:cNvSpPr>
            <a:spLocks noChangeArrowheads="1"/>
          </p:cNvSpPr>
          <p:nvPr/>
        </p:nvSpPr>
        <p:spPr bwMode="auto">
          <a:xfrm>
            <a:off x="5067300" y="3856038"/>
            <a:ext cx="150813" cy="150812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49" name="타원 48"/>
          <p:cNvSpPr>
            <a:spLocks noChangeArrowheads="1"/>
          </p:cNvSpPr>
          <p:nvPr/>
        </p:nvSpPr>
        <p:spPr bwMode="auto">
          <a:xfrm>
            <a:off x="5715000" y="3743325"/>
            <a:ext cx="360363" cy="360363"/>
          </a:xfrm>
          <a:prstGeom prst="ellipse">
            <a:avLst/>
          </a:prstGeom>
          <a:solidFill>
            <a:srgbClr val="9BBB59"/>
          </a:solidFill>
          <a:ln w="38100">
            <a:solidFill>
              <a:srgbClr val="EBF1DE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302125" y="3198813"/>
            <a:ext cx="1516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>
                <a:solidFill>
                  <a:schemeClr val="accent2"/>
                </a:solidFill>
              </a:rPr>
              <a:t>Measurement</a:t>
            </a:r>
            <a:endParaRPr lang="ko-KR" altLang="en-US" sz="1400" b="1">
              <a:solidFill>
                <a:schemeClr val="accent2"/>
              </a:solidFill>
            </a:endParaRPr>
          </a:p>
        </p:txBody>
      </p:sp>
      <p:sp>
        <p:nvSpPr>
          <p:cNvPr id="6" name="타원 5"/>
          <p:cNvSpPr>
            <a:spLocks noChangeArrowheads="1"/>
          </p:cNvSpPr>
          <p:nvPr/>
        </p:nvSpPr>
        <p:spPr bwMode="auto">
          <a:xfrm>
            <a:off x="5684838" y="3295650"/>
            <a:ext cx="360362" cy="360363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2DCD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51" name="타원 50"/>
          <p:cNvSpPr>
            <a:spLocks noChangeArrowheads="1"/>
          </p:cNvSpPr>
          <p:nvPr/>
        </p:nvSpPr>
        <p:spPr bwMode="auto">
          <a:xfrm>
            <a:off x="6291263" y="4427538"/>
            <a:ext cx="150812" cy="149225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218238" y="3108325"/>
            <a:ext cx="11826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>
                <a:solidFill>
                  <a:srgbClr val="4F6228"/>
                </a:solidFill>
              </a:rPr>
              <a:t>Resampling</a:t>
            </a:r>
            <a:endParaRPr lang="ko-KR" altLang="en-US" sz="1400" b="1">
              <a:solidFill>
                <a:srgbClr val="4F6228"/>
              </a:solidFill>
            </a:endParaRPr>
          </a:p>
        </p:txBody>
      </p:sp>
      <p:cxnSp>
        <p:nvCxnSpPr>
          <p:cNvPr id="56" name="직선 화살표 연결선 55"/>
          <p:cNvCxnSpPr>
            <a:cxnSpLocks noChangeShapeType="1"/>
          </p:cNvCxnSpPr>
          <p:nvPr/>
        </p:nvCxnSpPr>
        <p:spPr bwMode="auto">
          <a:xfrm flipV="1">
            <a:off x="4610100" y="3714750"/>
            <a:ext cx="1039813" cy="1406525"/>
          </a:xfrm>
          <a:prstGeom prst="straightConnector1">
            <a:avLst/>
          </a:prstGeom>
          <a:noFill/>
          <a:ln w="38100">
            <a:solidFill>
              <a:srgbClr val="F2DCDB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11303" name="Picture 8" descr="Screen Shot 2012-11-21 at 2.53.26 PM.png"/>
          <p:cNvPicPr>
            <a:picLocks noChangeAspect="1"/>
          </p:cNvPicPr>
          <p:nvPr/>
        </p:nvPicPr>
        <p:blipFill>
          <a:blip r:embed="rId2"/>
          <a:srcRect l="32639" t="21739" r="36111" b="35339"/>
          <a:stretch>
            <a:fillRect/>
          </a:stretch>
        </p:blipFill>
        <p:spPr bwMode="auto">
          <a:xfrm>
            <a:off x="179388" y="3068638"/>
            <a:ext cx="3168650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71775" y="4629150"/>
            <a:ext cx="576263" cy="1287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7400925" y="1735138"/>
            <a:ext cx="11842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>
                <a:solidFill>
                  <a:srgbClr val="9BBB59"/>
                </a:solidFill>
              </a:rPr>
              <a:t>Prediction</a:t>
            </a:r>
            <a:endParaRPr lang="ko-KR" altLang="en-US" sz="1400" b="1">
              <a:solidFill>
                <a:srgbClr val="9BBB59"/>
              </a:solidFill>
            </a:endParaRPr>
          </a:p>
        </p:txBody>
      </p:sp>
      <p:sp>
        <p:nvSpPr>
          <p:cNvPr id="1130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Particle Filter</a:t>
            </a:r>
          </a:p>
          <a:p>
            <a:pPr lvl="1" eaLnBrk="1" hangingPunct="1"/>
            <a:r>
              <a:rPr lang="en-US" altLang="ko-KR" sz="2400" smtClean="0"/>
              <a:t>In statistics, a particle filter is a sophisticated model estimation technique based on simulation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14584 -0.244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0" y="-12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79084E-6 L 0.21041 -0.2406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0" y="-12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0.17135 -0.1951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0" y="-98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16458 -0.2157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0" y="-10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69736E-6 L 0.18194 -0.152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0" y="-76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0.2441 -0.1682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0" y="-84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1342 -0.226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" y="-113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47987E-6 L 0.14705 -0.1885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0" y="-94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0.14687 -0.2668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0" y="-134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9389E-6 L 0.14132 -0.2244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0" y="-1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F1DD"/>
                                      </p:to>
                                    </p:animClr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F1DD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F1DD"/>
                                      </p:to>
                                    </p:animClr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F1DD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F1DD"/>
                                      </p:to>
                                    </p:animClr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F1DD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2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2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2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2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2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092 L 0.16684 -0.23948 " pathEditMode="relative" rAng="0" ptsTypes="AA">
                                      <p:cBhvr>
                                        <p:cTn id="26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12000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69 L 0.11076 -0.24063 " pathEditMode="relative" rAng="0" ptsTypes="AA">
                                      <p:cBhvr>
                                        <p:cTn id="26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-12100"/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00023 L 0.15034 -0.31444 " pathEditMode="relative" rAng="0" ptsTypes="AA">
                                      <p:cBhvr>
                                        <p:cTn id="26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15700"/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023 L 0.13455 -0.2515 " pathEditMode="relative" rAng="0" ptsTypes="AA">
                                      <p:cBhvr>
                                        <p:cTn id="2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" y="-12600"/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139 L 0.13351 -0.34336 " pathEditMode="relative" rAng="0" ptsTypes="AA">
                                      <p:cBhvr>
                                        <p:cTn id="27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" y="-17200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0.0007 L 0.13611 -0.25312 " pathEditMode="relative" rAng="0" ptsTypes="AA">
                                      <p:cBhvr>
                                        <p:cTn id="2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0" y="-12600"/>
                                    </p:animMotion>
                                  </p:childTnLst>
                                </p:cTn>
                              </p:par>
                              <p:par>
                                <p:cTn id="27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609E-6 L 0.10955 -0.25197 " pathEditMode="relative" rAng="0" ptsTypes="AA">
                                      <p:cBhvr>
                                        <p:cTn id="27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-12600"/>
                                    </p:animMotion>
                                  </p:childTnLst>
                                </p:cTn>
                              </p:par>
                              <p:par>
                                <p:cTn id="27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0.19757 -0.28241 " pathEditMode="relative" rAng="0" ptsTypes="AA">
                                      <p:cBhvr>
                                        <p:cTn id="27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0" y="-14100"/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12743 -0.30556 " pathEditMode="relative" rAng="0" ptsTypes="AA">
                                      <p:cBhvr>
                                        <p:cTn id="28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0" y="-15300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61453E-6 L 0.1658 -0.30333 " pathEditMode="relative" rAng="0" ptsTypes="AA">
                                      <p:cBhvr>
                                        <p:cTn id="28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15200"/>
                                    </p:animMotion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7" grpId="0" animBg="1"/>
      <p:bldP spid="57" grpId="1" animBg="1"/>
      <p:bldP spid="53" grpId="0" animBg="1"/>
      <p:bldP spid="53" grpId="1" animBg="1"/>
      <p:bldP spid="53" grpId="2" animBg="1"/>
      <p:bldP spid="53" grpId="3" animBg="1"/>
      <p:bldP spid="25" grpId="0" animBg="1"/>
      <p:bldP spid="25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5" grpId="2" animBg="1"/>
      <p:bldP spid="35" grpId="3" animBg="1"/>
      <p:bldP spid="38" grpId="0" animBg="1"/>
      <p:bldP spid="38" grpId="1" animBg="1"/>
      <p:bldP spid="38" grpId="2" animBg="1"/>
      <p:bldP spid="38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2" animBg="1"/>
      <p:bldP spid="42" grpId="3" animBg="1"/>
      <p:bldP spid="43" grpId="0" animBg="1"/>
      <p:bldP spid="43" grpId="1" animBg="1"/>
      <p:bldP spid="43" grpId="2" animBg="1"/>
      <p:bldP spid="43" grpId="3" animBg="1"/>
      <p:bldP spid="52" grpId="0" animBg="1"/>
      <p:bldP spid="52" grpId="1" animBg="1"/>
      <p:bldP spid="52" grpId="2" animBg="1"/>
      <p:bldP spid="52" grpId="3" animBg="1"/>
      <p:bldP spid="54" grpId="0" animBg="1"/>
      <p:bldP spid="54" grpId="1" animBg="1"/>
      <p:bldP spid="54" grpId="2" animBg="1"/>
      <p:bldP spid="54" grpId="3" animBg="1"/>
      <p:bldP spid="45" grpId="0" animBg="1"/>
      <p:bldP spid="3" grpId="0"/>
      <p:bldP spid="3" grpId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7" grpId="3" animBg="1"/>
      <p:bldP spid="39" grpId="0" animBg="1"/>
      <p:bldP spid="39" grpId="1" animBg="1"/>
      <p:bldP spid="44" grpId="0" animBg="1"/>
      <p:bldP spid="44" grpId="1" animBg="1"/>
      <p:bldP spid="46" grpId="0" animBg="1"/>
      <p:bldP spid="46" grpId="1" animBg="1"/>
      <p:bldP spid="48" grpId="0" animBg="1"/>
      <p:bldP spid="48" grpId="1" animBg="1"/>
      <p:bldP spid="48" grpId="2" animBg="1"/>
      <p:bldP spid="49" grpId="0" animBg="1"/>
      <p:bldP spid="49" grpId="1" animBg="1"/>
      <p:bldP spid="50" grpId="0"/>
      <p:bldP spid="50" grpId="1"/>
      <p:bldP spid="6" grpId="0" animBg="1"/>
      <p:bldP spid="51" grpId="0" animBg="1"/>
      <p:bldP spid="51" grpId="1" animBg="1"/>
      <p:bldP spid="51" grpId="2" animBg="1"/>
      <p:bldP spid="55" grpId="0"/>
      <p:bldP spid="55" grpId="1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Technique</a:t>
            </a:r>
            <a:endParaRPr lang="ko-KR" altLang="en-US" smtClean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Map Matching Algorithm</a:t>
            </a:r>
            <a:endParaRPr lang="ko-KR" altLang="en-US" sz="2800" smtClean="0"/>
          </a:p>
        </p:txBody>
      </p:sp>
      <p:pic>
        <p:nvPicPr>
          <p:cNvPr id="12292" name="Picture 1" descr="image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2492375"/>
            <a:ext cx="3475037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2" descr="img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492375"/>
            <a:ext cx="34798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Role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Junsung, Lim</a:t>
            </a:r>
          </a:p>
          <a:p>
            <a:pPr lvl="1" eaLnBrk="1" hangingPunct="1"/>
            <a:r>
              <a:rPr lang="en-US" altLang="ko-KR" sz="2400" smtClean="0"/>
              <a:t>Design DB schema</a:t>
            </a:r>
          </a:p>
          <a:p>
            <a:pPr lvl="1" eaLnBrk="1" hangingPunct="1"/>
            <a:r>
              <a:rPr lang="en-US" altLang="ko-KR" sz="2400" smtClean="0"/>
              <a:t>Implement localization engine</a:t>
            </a:r>
          </a:p>
        </p:txBody>
      </p:sp>
      <p:pic>
        <p:nvPicPr>
          <p:cNvPr id="13316" name="Picture 5" descr="Screen Shot 2012-11-21 at 2.31.03 PM.png"/>
          <p:cNvPicPr>
            <a:picLocks noChangeAspect="1"/>
          </p:cNvPicPr>
          <p:nvPr/>
        </p:nvPicPr>
        <p:blipFill>
          <a:blip r:embed="rId2"/>
          <a:srcRect t="21935" r="1462" b="13837"/>
          <a:stretch>
            <a:fillRect/>
          </a:stretch>
        </p:blipFill>
        <p:spPr bwMode="auto">
          <a:xfrm>
            <a:off x="1908175" y="4076700"/>
            <a:ext cx="7235825" cy="265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4" descr="Screen Shot 2012-11-21 at 2.23.31 PM.png"/>
          <p:cNvPicPr>
            <a:picLocks noChangeAspect="1"/>
          </p:cNvPicPr>
          <p:nvPr/>
        </p:nvPicPr>
        <p:blipFill>
          <a:blip r:embed="rId3"/>
          <a:srcRect l="20615" t="17514" r="8479" b="12798"/>
          <a:stretch>
            <a:fillRect/>
          </a:stretch>
        </p:blipFill>
        <p:spPr bwMode="auto">
          <a:xfrm>
            <a:off x="250825" y="2997200"/>
            <a:ext cx="4953000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Role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Jinyong, Kim</a:t>
            </a:r>
          </a:p>
          <a:p>
            <a:pPr lvl="1" eaLnBrk="1" hangingPunct="1"/>
            <a:r>
              <a:rPr lang="en-US" altLang="ko-KR" sz="2400" smtClean="0"/>
              <a:t>UI/UX</a:t>
            </a:r>
          </a:p>
          <a:p>
            <a:pPr lvl="1" eaLnBrk="1" hangingPunct="1"/>
            <a:r>
              <a:rPr lang="en-US" altLang="ko-KR" sz="2400" smtClean="0"/>
              <a:t>Android</a:t>
            </a:r>
          </a:p>
        </p:txBody>
      </p:sp>
      <p:pic>
        <p:nvPicPr>
          <p:cNvPr id="4" name="그림 3" descr="스토리보드_1_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8" y="1841500"/>
            <a:ext cx="3286125" cy="4730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Implementation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Mapping Tool (for developer)</a:t>
            </a:r>
          </a:p>
          <a:p>
            <a:pPr eaLnBrk="1" hangingPunct="1"/>
            <a:r>
              <a:rPr lang="en-US" altLang="ko-KR" smtClean="0"/>
              <a:t>WiFi Collecting Tool (for developer)</a:t>
            </a:r>
          </a:p>
          <a:p>
            <a:pPr eaLnBrk="1" hangingPunct="1"/>
            <a:r>
              <a:rPr lang="en-US" altLang="ko-KR" smtClean="0"/>
              <a:t>Navigation Service (for user)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Mapping Tool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Select WRM Server</a:t>
            </a:r>
          </a:p>
        </p:txBody>
      </p:sp>
      <p:pic>
        <p:nvPicPr>
          <p:cNvPr id="16388" name="그림 3" descr="device-2012-11-21-143854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2214563"/>
            <a:ext cx="25717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Mapping Tool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Select Floor</a:t>
            </a:r>
          </a:p>
        </p:txBody>
      </p:sp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>
            <a:off x="4427538" y="1989138"/>
            <a:ext cx="0" cy="43926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7413" name="TextBox 7"/>
          <p:cNvSpPr txBox="1">
            <a:spLocks noChangeArrowheads="1"/>
          </p:cNvSpPr>
          <p:nvPr/>
        </p:nvSpPr>
        <p:spPr bwMode="auto">
          <a:xfrm>
            <a:off x="4643438" y="1628775"/>
            <a:ext cx="2339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2800"/>
              <a:t>Insert Floor</a:t>
            </a:r>
          </a:p>
        </p:txBody>
      </p:sp>
      <p:pic>
        <p:nvPicPr>
          <p:cNvPr id="17414" name="그림 5" descr="device-2012-11-21-144028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2214563"/>
            <a:ext cx="2614613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그림 6" descr="device-2012-11-21-14414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0" y="2143125"/>
            <a:ext cx="27146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Mapping Tool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Measure point</a:t>
            </a:r>
          </a:p>
        </p:txBody>
      </p:sp>
      <p:pic>
        <p:nvPicPr>
          <p:cNvPr id="18436" name="그림 3" descr="device-2012-11-21-14424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2214563"/>
            <a:ext cx="26574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그림 4" descr="device-2012-11-21-14434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3" y="2214563"/>
            <a:ext cx="2557462" cy="426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Mapping Tool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Way point</a:t>
            </a:r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2286000"/>
            <a:ext cx="2592388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그림 4" descr="device-2012-11-21-144255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5" y="2286000"/>
            <a:ext cx="2643188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Mapping Tool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POI(Point Of Interesting)</a:t>
            </a:r>
          </a:p>
        </p:txBody>
      </p:sp>
      <p:pic>
        <p:nvPicPr>
          <p:cNvPr id="20484" name="그림 3" descr="device-2012-11-21-144248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813" y="2357438"/>
            <a:ext cx="24860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그림 4" descr="device-2012-11-21-14441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357438"/>
            <a:ext cx="2528887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Introduction</a:t>
            </a:r>
            <a:endParaRPr lang="ko-KR" altLang="en-US" smtClean="0"/>
          </a:p>
        </p:txBody>
      </p:sp>
      <p:sp>
        <p:nvSpPr>
          <p:cNvPr id="30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An </a:t>
            </a:r>
            <a:r>
              <a:rPr lang="en-US" altLang="ko-KR" b="1" smtClean="0"/>
              <a:t>indoor positioning system (IPS)</a:t>
            </a:r>
            <a:r>
              <a:rPr lang="en-US" altLang="ko-KR" smtClean="0"/>
              <a:t> is a term used for a network of devices used to wirelessly locate objects or people inside a building.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7019925" y="3357563"/>
            <a:ext cx="15144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맑은 고딕" pitchFamily="50" charset="-127"/>
              </a:rPr>
              <a:t>- wikipedia -</a:t>
            </a:r>
            <a:endParaRPr lang="ko-KR" altLang="en-US">
              <a:ea typeface="맑은 고딕" pitchFamily="50" charset="-127"/>
            </a:endParaRPr>
          </a:p>
          <a:p>
            <a:endParaRPr lang="en-US" altLang="ko-KR"/>
          </a:p>
        </p:txBody>
      </p:sp>
      <p:pic>
        <p:nvPicPr>
          <p:cNvPr id="3077" name="Picture 4" descr="indoorNav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7363" y="3756025"/>
            <a:ext cx="4389437" cy="280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Navigation Service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Navigation</a:t>
            </a:r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5663" y="2349500"/>
            <a:ext cx="2533650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6325" y="2349500"/>
            <a:ext cx="2376488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그림 5" descr="device-2012-11-21-145236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357438"/>
            <a:ext cx="2614613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Navigation Service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800" smtClean="0"/>
              <a:t>위치 검색 </a:t>
            </a:r>
            <a:r>
              <a:rPr lang="en-US" altLang="ko-KR" sz="2800" smtClean="0"/>
              <a:t>&amp; </a:t>
            </a:r>
            <a:r>
              <a:rPr lang="ko-KR" altLang="en-US" sz="2800" smtClean="0"/>
              <a:t>탐색</a:t>
            </a:r>
            <a:endParaRPr lang="en-US" sz="2800" smtClean="0">
              <a:ea typeface="맑은 고딕" pitchFamily="50" charset="-127"/>
            </a:endParaRPr>
          </a:p>
        </p:txBody>
      </p:sp>
      <p:pic>
        <p:nvPicPr>
          <p:cNvPr id="22532" name="그림 3" descr="device-2012-11-21-14484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75" y="2214563"/>
            <a:ext cx="2700338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그림 4" descr="device-2012-11-21-145200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0" y="2214563"/>
            <a:ext cx="2700338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Navigation Service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800" smtClean="0"/>
              <a:t>경고</a:t>
            </a:r>
            <a:endParaRPr lang="en-US" sz="2800" smtClean="0">
              <a:ea typeface="맑은 고딕" pitchFamily="50" charset="-127"/>
            </a:endParaRPr>
          </a:p>
        </p:txBody>
      </p:sp>
      <p:pic>
        <p:nvPicPr>
          <p:cNvPr id="23556" name="그림 3" descr="device-2012-11-21-14493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8" y="2214563"/>
            <a:ext cx="26574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그림 4" descr="device-2012-11-21-14564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3463" y="2214563"/>
            <a:ext cx="26574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Navigation Service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800" smtClean="0"/>
              <a:t>옵션</a:t>
            </a:r>
            <a:endParaRPr lang="en-US" sz="2800" smtClean="0">
              <a:ea typeface="맑은 고딕" pitchFamily="50" charset="-127"/>
            </a:endParaRPr>
          </a:p>
        </p:txBody>
      </p:sp>
      <p:pic>
        <p:nvPicPr>
          <p:cNvPr id="24580" name="그림 3" descr="device-2012-11-21-14560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2333625"/>
            <a:ext cx="26289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그림 4" descr="device-2012-11-21-145610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88" y="2309813"/>
            <a:ext cx="2643187" cy="440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Navigation service</a:t>
            </a:r>
            <a:endParaRPr lang="ko-KR" altLang="en-US" smtClean="0"/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pic>
        <p:nvPicPr>
          <p:cNvPr id="3584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700213"/>
            <a:ext cx="2747963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Demo </a:t>
            </a:r>
            <a:endParaRPr lang="ko-KR" altLang="en-US" smtClean="0"/>
          </a:p>
        </p:txBody>
      </p:sp>
      <p:sp>
        <p:nvSpPr>
          <p:cNvPr id="368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Future work</a:t>
            </a:r>
            <a:endParaRPr lang="ko-KR" altLang="en-US" smtClean="0"/>
          </a:p>
        </p:txBody>
      </p:sp>
      <p:sp>
        <p:nvSpPr>
          <p:cNvPr id="37891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algn="just" eaLnBrk="1" hangingPunct="1"/>
            <a:r>
              <a:rPr lang="en-US" altLang="ko-KR" smtClean="0"/>
              <a:t>Integrate with GPS-based navigation serv-ices</a:t>
            </a:r>
          </a:p>
          <a:p>
            <a:pPr eaLnBrk="1" hangingPunct="1"/>
            <a:r>
              <a:rPr lang="en-US" altLang="ko-KR" smtClean="0"/>
              <a:t>Improve accuracy of localization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Q &amp; A</a:t>
            </a:r>
            <a:endParaRPr lang="ko-KR" altLang="en-US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Introduction</a:t>
            </a:r>
            <a:endParaRPr lang="ko-KR" altLang="en-US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16038" y="3852863"/>
            <a:ext cx="2879725" cy="115093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b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GPS</a:t>
            </a:r>
          </a:p>
          <a:p>
            <a:pPr algn="ctr">
              <a:defRPr/>
            </a:pPr>
            <a:r>
              <a:rPr kumimoji="0" lang="en-US" altLang="ko-KR" sz="14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Global Positioning System</a:t>
            </a:r>
            <a:endParaRPr kumimoji="0" lang="en-US" altLang="ko-KR" b="1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413250" y="1547813"/>
            <a:ext cx="0" cy="37449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4629150" y="3852863"/>
            <a:ext cx="2879725" cy="115093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b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?</a:t>
            </a:r>
            <a:endParaRPr kumimoji="0" lang="ko-KR" altLang="en-US" b="1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16038" y="2339975"/>
            <a:ext cx="2879725" cy="115252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b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Car navigation</a:t>
            </a:r>
            <a:endParaRPr kumimoji="0" lang="ko-KR" altLang="en-US" b="1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29150" y="2339975"/>
            <a:ext cx="2879725" cy="115252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b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Indoor navigation</a:t>
            </a:r>
            <a:endParaRPr kumimoji="0" lang="ko-KR" altLang="en-US" b="1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028700" y="3636963"/>
            <a:ext cx="799306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5" name="TextBox 18"/>
          <p:cNvSpPr txBox="1">
            <a:spLocks noChangeArrowheads="1"/>
          </p:cNvSpPr>
          <p:nvPr/>
        </p:nvSpPr>
        <p:spPr bwMode="auto">
          <a:xfrm>
            <a:off x="2252663" y="1763713"/>
            <a:ext cx="1014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Tahoma" pitchFamily="34" charset="0"/>
                <a:ea typeface="맑은 고딕" pitchFamily="50" charset="-127"/>
                <a:cs typeface="Tahoma" pitchFamily="34" charset="0"/>
              </a:rPr>
              <a:t>Outdoor</a:t>
            </a:r>
            <a:endParaRPr kumimoji="0" lang="ko-KR" altLang="en-US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106" name="TextBox 19"/>
          <p:cNvSpPr txBox="1">
            <a:spLocks noChangeArrowheads="1"/>
          </p:cNvSpPr>
          <p:nvPr/>
        </p:nvSpPr>
        <p:spPr bwMode="auto">
          <a:xfrm>
            <a:off x="5575300" y="1763713"/>
            <a:ext cx="877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Tahoma" pitchFamily="34" charset="0"/>
                <a:ea typeface="맑은 고딕" pitchFamily="50" charset="-127"/>
                <a:cs typeface="Tahoma" pitchFamily="34" charset="0"/>
              </a:rPr>
              <a:t>Indoor</a:t>
            </a:r>
            <a:endParaRPr kumimoji="0" lang="ko-KR" altLang="en-US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107" name="TextBox 20"/>
          <p:cNvSpPr txBox="1">
            <a:spLocks noChangeArrowheads="1"/>
          </p:cNvSpPr>
          <p:nvPr/>
        </p:nvSpPr>
        <p:spPr bwMode="auto">
          <a:xfrm>
            <a:off x="7796213" y="2700338"/>
            <a:ext cx="927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Tahoma" pitchFamily="34" charset="0"/>
                <a:ea typeface="맑은 고딕" pitchFamily="50" charset="-127"/>
                <a:cs typeface="Tahoma" pitchFamily="34" charset="0"/>
              </a:rPr>
              <a:t>Service</a:t>
            </a:r>
            <a:endParaRPr kumimoji="0" lang="ko-KR" altLang="en-US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108" name="TextBox 21"/>
          <p:cNvSpPr txBox="1">
            <a:spLocks noChangeArrowheads="1"/>
          </p:cNvSpPr>
          <p:nvPr/>
        </p:nvSpPr>
        <p:spPr bwMode="auto">
          <a:xfrm>
            <a:off x="7829550" y="4203700"/>
            <a:ext cx="1279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Tahoma" pitchFamily="34" charset="0"/>
                <a:ea typeface="맑은 고딕" pitchFamily="50" charset="-127"/>
                <a:cs typeface="Tahoma" pitchFamily="34" charset="0"/>
              </a:rPr>
              <a:t>Positioning</a:t>
            </a:r>
            <a:endParaRPr kumimoji="0" lang="ko-KR" altLang="en-US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629150" y="3852863"/>
            <a:ext cx="2879725" cy="11509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2400" b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IPS</a:t>
            </a:r>
          </a:p>
          <a:p>
            <a:pPr algn="ctr">
              <a:defRPr/>
            </a:pPr>
            <a:r>
              <a:rPr kumimoji="0" lang="en-US" altLang="ko-KR" sz="1400" b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Indoor Positioning System</a:t>
            </a:r>
            <a:endParaRPr kumimoji="0" lang="ko-KR" altLang="en-US" b="1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110" name="TextBox 25"/>
          <p:cNvSpPr txBox="1">
            <a:spLocks noChangeArrowheads="1"/>
          </p:cNvSpPr>
          <p:nvPr/>
        </p:nvSpPr>
        <p:spPr bwMode="auto">
          <a:xfrm>
            <a:off x="2900363" y="5580063"/>
            <a:ext cx="302418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ko-KR" sz="1600">
                <a:latin typeface="Tahoma" pitchFamily="34" charset="0"/>
                <a:ea typeface="맑은 고딕" pitchFamily="50" charset="-127"/>
                <a:cs typeface="Tahoma" pitchFamily="34" charset="0"/>
              </a:rPr>
              <a:t>Not works effectively in indoor or urban canyon situation</a:t>
            </a:r>
            <a:endParaRPr kumimoji="0" lang="ko-KR" altLang="en-US" sz="160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25" name="구부러진 연결선 24"/>
          <p:cNvCxnSpPr>
            <a:stCxn id="5" idx="2"/>
            <a:endCxn id="24" idx="2"/>
          </p:cNvCxnSpPr>
          <p:nvPr/>
        </p:nvCxnSpPr>
        <p:spPr>
          <a:xfrm rot="16200000" flipH="1">
            <a:off x="4412457" y="3347243"/>
            <a:ext cx="12700" cy="3313113"/>
          </a:xfrm>
          <a:prstGeom prst="curvedConnector3">
            <a:avLst>
              <a:gd name="adj1" fmla="val 40811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2" name="날짜 개체 틀 26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81540F-31CA-4E78-AD0A-8AC3504E5B8D}" type="datetime1">
              <a:rPr lang="en-US" altLang="ko-KR" smtClean="0">
                <a:cs typeface="Tahoma" pitchFamily="34" charset="0"/>
              </a:rPr>
              <a:pPr/>
              <a:t>11/21/2012</a:t>
            </a:fld>
            <a:endParaRPr lang="en-US" altLang="ko-KR" smtClean="0">
              <a:cs typeface="Tahoma" pitchFamily="34" charset="0"/>
            </a:endParaRPr>
          </a:p>
        </p:txBody>
      </p:sp>
      <p:sp>
        <p:nvSpPr>
          <p:cNvPr id="4113" name="슬라이드 번호 개체 틀 2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4D8137-7B43-48D6-8EC7-E2232B0035C3}" type="slidenum">
              <a:rPr lang="en-US" altLang="ko-KR" smtClean="0">
                <a:cs typeface="Tahoma" pitchFamily="34" charset="0"/>
              </a:rPr>
              <a:pPr/>
              <a:t>3</a:t>
            </a:fld>
            <a:endParaRPr lang="en-US" altLang="ko-KR" smtClean="0"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Introduction</a:t>
            </a:r>
            <a:endParaRPr lang="ko-KR" altLang="en-US" smtClean="0"/>
          </a:p>
        </p:txBody>
      </p:sp>
      <p:sp>
        <p:nvSpPr>
          <p:cNvPr id="512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smtClean="0"/>
              <a:t>Indoor Positioning System (IPS)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Infrared-based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Ultra Sonic-based</a:t>
            </a:r>
            <a:endParaRPr lang="en-US" altLang="ko-KR" sz="2400" b="1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RFID-based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b="1" smtClean="0"/>
              <a:t>WLAN-based</a:t>
            </a:r>
          </a:p>
        </p:txBody>
      </p:sp>
      <p:sp>
        <p:nvSpPr>
          <p:cNvPr id="5124" name="날짜 개체 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EC27BB-4CFF-40DD-BE7A-765FD00A8527}" type="datetime1">
              <a:rPr lang="en-US" altLang="ko-KR" smtClean="0">
                <a:cs typeface="Tahoma" pitchFamily="34" charset="0"/>
              </a:rPr>
              <a:pPr/>
              <a:t>11/21/2012</a:t>
            </a:fld>
            <a:endParaRPr lang="en-US" altLang="ko-KR" smtClean="0">
              <a:cs typeface="Tahoma" pitchFamily="34" charset="0"/>
            </a:endParaRPr>
          </a:p>
        </p:txBody>
      </p:sp>
      <p:sp>
        <p:nvSpPr>
          <p:cNvPr id="5125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79E4E6-C222-4205-BD82-6D487D12CE52}" type="slidenum">
              <a:rPr lang="en-US" altLang="ko-KR" smtClean="0">
                <a:cs typeface="Tahoma" pitchFamily="34" charset="0"/>
              </a:rPr>
              <a:pPr/>
              <a:t>4</a:t>
            </a:fld>
            <a:endParaRPr lang="en-US" altLang="ko-KR" smtClean="0"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Introduction</a:t>
            </a:r>
            <a:endParaRPr lang="ko-KR" altLang="en-US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eaLnBrk="1" hangingPunct="1"/>
            <a:r>
              <a:rPr lang="en-US" altLang="ko-KR" sz="2800" smtClean="0"/>
              <a:t>WiFi Positioning System(WPS)</a:t>
            </a:r>
          </a:p>
          <a:p>
            <a:pPr lvl="1" eaLnBrk="1" hangingPunct="1"/>
            <a:r>
              <a:rPr lang="en-US" altLang="ko-KR" sz="2400" smtClean="0"/>
              <a:t>Existing WLAN infrastructure can be used easily</a:t>
            </a:r>
          </a:p>
          <a:p>
            <a:pPr lvl="1" eaLnBrk="1" hangingPunct="1"/>
            <a:r>
              <a:rPr lang="en-US" altLang="ko-KR" sz="2400" smtClean="0"/>
              <a:t>Nearly all new mobile devices are now equipped with a WiFi chip</a:t>
            </a:r>
          </a:p>
          <a:p>
            <a:pPr lvl="1" eaLnBrk="1" hangingPunct="1"/>
            <a:r>
              <a:rPr lang="en-US" altLang="ko-KR" sz="2400" smtClean="0"/>
              <a:t>Generally, error distance is within 10m.</a:t>
            </a: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418636-F7E3-45C7-AAF3-2F843B4FE2F5}" type="slidenum">
              <a:rPr lang="ko-KR" altLang="en-US" smtClean="0"/>
              <a:pPr/>
              <a:t>5</a:t>
            </a:fld>
            <a:endParaRPr lang="ko-KR" altLang="en-US" smtClean="0"/>
          </a:p>
        </p:txBody>
      </p:sp>
      <p:pic>
        <p:nvPicPr>
          <p:cNvPr id="6149" name="그림 4" descr="GalaxyS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6100" y="3890963"/>
            <a:ext cx="3906838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47664" y="3861048"/>
            <a:ext cx="1903479" cy="2855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5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Introduction</a:t>
            </a:r>
            <a:endParaRPr lang="ko-KR" altLang="en-US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Overview of fingerprinting approach</a:t>
            </a:r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511B8-3824-46FF-8361-0A296DA235CB}" type="slidenum">
              <a:rPr lang="ko-KR" altLang="en-US" smtClean="0"/>
              <a:pPr/>
              <a:t>6</a:t>
            </a:fld>
            <a:endParaRPr lang="ko-KR" altLang="en-US" smtClean="0"/>
          </a:p>
        </p:txBody>
      </p:sp>
      <p:sp>
        <p:nvSpPr>
          <p:cNvPr id="10" name="직사각형 9"/>
          <p:cNvSpPr/>
          <p:nvPr/>
        </p:nvSpPr>
        <p:spPr>
          <a:xfrm>
            <a:off x="900113" y="2349500"/>
            <a:ext cx="7272337" cy="36718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>
              <a:solidFill>
                <a:srgbClr val="FFFFFF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00113" y="4797425"/>
            <a:ext cx="7272337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5" name="TextBox 12"/>
          <p:cNvSpPr txBox="1">
            <a:spLocks noChangeArrowheads="1"/>
          </p:cNvSpPr>
          <p:nvPr/>
        </p:nvSpPr>
        <p:spPr bwMode="auto">
          <a:xfrm>
            <a:off x="900113" y="2355850"/>
            <a:ext cx="1435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 b="1">
                <a:ea typeface="맑은 고딕" pitchFamily="50" charset="-127"/>
              </a:rPr>
              <a:t>Training phase</a:t>
            </a:r>
            <a:endParaRPr kumimoji="0" lang="ko-KR" altLang="en-US" sz="1400" b="1">
              <a:ea typeface="맑은 고딕" pitchFamily="50" charset="-127"/>
            </a:endParaRPr>
          </a:p>
        </p:txBody>
      </p:sp>
      <p:sp>
        <p:nvSpPr>
          <p:cNvPr id="7176" name="TextBox 23"/>
          <p:cNvSpPr txBox="1">
            <a:spLocks noChangeArrowheads="1"/>
          </p:cNvSpPr>
          <p:nvPr/>
        </p:nvSpPr>
        <p:spPr bwMode="auto">
          <a:xfrm>
            <a:off x="900113" y="4776788"/>
            <a:ext cx="17065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 b="1">
                <a:ea typeface="맑은 고딕" pitchFamily="50" charset="-127"/>
              </a:rPr>
              <a:t>Positioning phase</a:t>
            </a:r>
            <a:endParaRPr kumimoji="0" lang="ko-KR" altLang="en-US" sz="1400" b="1"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2988" y="3143250"/>
            <a:ext cx="611187" cy="2159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200">
                <a:solidFill>
                  <a:schemeClr val="tx1"/>
                </a:solidFill>
              </a:rPr>
              <a:t>(x, y)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1</a:t>
            </a:r>
            <a:endParaRPr kumimoji="0" lang="ko-KR" altLang="en-US" sz="1200" baseline="-2500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90688" y="3989388"/>
            <a:ext cx="1944687" cy="2159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200">
                <a:solidFill>
                  <a:schemeClr val="tx1"/>
                </a:solidFill>
              </a:rPr>
              <a:t>AP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1</a:t>
            </a:r>
            <a:r>
              <a:rPr kumimoji="0" lang="en-US" altLang="ko-KR" sz="1200">
                <a:solidFill>
                  <a:schemeClr val="tx1"/>
                </a:solidFill>
              </a:rPr>
              <a:t> ,SS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1</a:t>
            </a:r>
            <a:r>
              <a:rPr kumimoji="0" lang="en-US" altLang="ko-KR" sz="1200">
                <a:solidFill>
                  <a:schemeClr val="tx1"/>
                </a:solidFill>
              </a:rPr>
              <a:t>, AP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2</a:t>
            </a:r>
            <a:r>
              <a:rPr kumimoji="0" lang="en-US" altLang="ko-KR" sz="1200">
                <a:solidFill>
                  <a:schemeClr val="tx1"/>
                </a:solidFill>
              </a:rPr>
              <a:t>, SS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2</a:t>
            </a:r>
            <a:r>
              <a:rPr kumimoji="0" lang="en-US" altLang="ko-KR" sz="1200">
                <a:solidFill>
                  <a:schemeClr val="tx1"/>
                </a:solidFill>
              </a:rPr>
              <a:t>, …</a:t>
            </a:r>
            <a:endParaRPr kumimoji="0" lang="ko-KR" altLang="en-US" sz="120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690688" y="3716338"/>
            <a:ext cx="1944687" cy="21748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200">
                <a:solidFill>
                  <a:schemeClr val="tx1"/>
                </a:solidFill>
              </a:rPr>
              <a:t>AP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1</a:t>
            </a:r>
            <a:r>
              <a:rPr kumimoji="0" lang="en-US" altLang="ko-KR" sz="1200">
                <a:solidFill>
                  <a:schemeClr val="tx1"/>
                </a:solidFill>
              </a:rPr>
              <a:t> ,SS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1</a:t>
            </a:r>
            <a:r>
              <a:rPr kumimoji="0" lang="en-US" altLang="ko-KR" sz="1200">
                <a:solidFill>
                  <a:schemeClr val="tx1"/>
                </a:solidFill>
              </a:rPr>
              <a:t>, AP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2</a:t>
            </a:r>
            <a:r>
              <a:rPr kumimoji="0" lang="en-US" altLang="ko-KR" sz="1200">
                <a:solidFill>
                  <a:schemeClr val="tx1"/>
                </a:solidFill>
              </a:rPr>
              <a:t>, SS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2</a:t>
            </a:r>
            <a:r>
              <a:rPr kumimoji="0" lang="en-US" altLang="ko-KR" sz="1200">
                <a:solidFill>
                  <a:schemeClr val="tx1"/>
                </a:solidFill>
              </a:rPr>
              <a:t>, …</a:t>
            </a:r>
            <a:endParaRPr kumimoji="0" lang="ko-KR" altLang="en-US" sz="120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692275" y="3141663"/>
            <a:ext cx="1944688" cy="2159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200">
                <a:solidFill>
                  <a:schemeClr val="tx1"/>
                </a:solidFill>
              </a:rPr>
              <a:t>AP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1</a:t>
            </a:r>
            <a:r>
              <a:rPr kumimoji="0" lang="en-US" altLang="ko-KR" sz="1200">
                <a:solidFill>
                  <a:schemeClr val="tx1"/>
                </a:solidFill>
              </a:rPr>
              <a:t> ,SS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1</a:t>
            </a:r>
            <a:r>
              <a:rPr kumimoji="0" lang="en-US" altLang="ko-KR" sz="1200">
                <a:solidFill>
                  <a:schemeClr val="tx1"/>
                </a:solidFill>
              </a:rPr>
              <a:t>, AP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2</a:t>
            </a:r>
            <a:r>
              <a:rPr kumimoji="0" lang="en-US" altLang="ko-KR" sz="1200">
                <a:solidFill>
                  <a:schemeClr val="tx1"/>
                </a:solidFill>
              </a:rPr>
              <a:t>, SS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2</a:t>
            </a:r>
            <a:r>
              <a:rPr kumimoji="0" lang="en-US" altLang="ko-KR" sz="1200">
                <a:solidFill>
                  <a:schemeClr val="tx1"/>
                </a:solidFill>
              </a:rPr>
              <a:t>, …</a:t>
            </a:r>
            <a:endParaRPr kumimoji="0"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2275" y="4257675"/>
            <a:ext cx="1944688" cy="2159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200">
                <a:solidFill>
                  <a:schemeClr val="tx1"/>
                </a:solidFill>
              </a:rPr>
              <a:t>AP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1</a:t>
            </a:r>
            <a:r>
              <a:rPr kumimoji="0" lang="en-US" altLang="ko-KR" sz="1200">
                <a:solidFill>
                  <a:schemeClr val="tx1"/>
                </a:solidFill>
              </a:rPr>
              <a:t> ,SS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1</a:t>
            </a:r>
            <a:r>
              <a:rPr kumimoji="0" lang="en-US" altLang="ko-KR" sz="1200">
                <a:solidFill>
                  <a:schemeClr val="tx1"/>
                </a:solidFill>
              </a:rPr>
              <a:t>, AP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2</a:t>
            </a:r>
            <a:r>
              <a:rPr kumimoji="0" lang="en-US" altLang="ko-KR" sz="1200">
                <a:solidFill>
                  <a:schemeClr val="tx1"/>
                </a:solidFill>
              </a:rPr>
              <a:t>, SS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2</a:t>
            </a:r>
            <a:r>
              <a:rPr kumimoji="0" lang="en-US" altLang="ko-KR" sz="1200">
                <a:solidFill>
                  <a:schemeClr val="tx1"/>
                </a:solidFill>
              </a:rPr>
              <a:t>, …</a:t>
            </a:r>
            <a:endParaRPr kumimoji="0"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위쪽 화살표 16"/>
          <p:cNvSpPr/>
          <p:nvPr/>
        </p:nvSpPr>
        <p:spPr>
          <a:xfrm>
            <a:off x="2527300" y="3429000"/>
            <a:ext cx="136525" cy="215900"/>
          </a:xfrm>
          <a:prstGeom prst="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7183" name="TextBox 17"/>
          <p:cNvSpPr txBox="1">
            <a:spLocks noChangeArrowheads="1"/>
          </p:cNvSpPr>
          <p:nvPr/>
        </p:nvSpPr>
        <p:spPr bwMode="auto">
          <a:xfrm>
            <a:off x="2589213" y="3429000"/>
            <a:ext cx="68738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>
                <a:ea typeface="맑은 고딕" pitchFamily="50" charset="-127"/>
              </a:rPr>
              <a:t>average</a:t>
            </a:r>
            <a:endParaRPr kumimoji="0" lang="ko-KR" altLang="en-US" sz="1100">
              <a:ea typeface="맑은 고딕" pitchFamily="50" charset="-127"/>
            </a:endParaRPr>
          </a:p>
        </p:txBody>
      </p:sp>
      <p:sp>
        <p:nvSpPr>
          <p:cNvPr id="36" name="위쪽 화살표 35"/>
          <p:cNvSpPr/>
          <p:nvPr/>
        </p:nvSpPr>
        <p:spPr>
          <a:xfrm rot="5400000">
            <a:off x="4036219" y="2996406"/>
            <a:ext cx="134938" cy="504825"/>
          </a:xfrm>
          <a:prstGeom prst="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7185" name="TextBox 36"/>
          <p:cNvSpPr txBox="1">
            <a:spLocks noChangeArrowheads="1"/>
          </p:cNvSpPr>
          <p:nvPr/>
        </p:nvSpPr>
        <p:spPr bwMode="auto">
          <a:xfrm>
            <a:off x="3852863" y="3249613"/>
            <a:ext cx="5032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>
                <a:ea typeface="맑은 고딕" pitchFamily="50" charset="-127"/>
              </a:rPr>
              <a:t>store</a:t>
            </a:r>
            <a:endParaRPr kumimoji="0" lang="ko-KR" altLang="en-US" sz="1100">
              <a:ea typeface="맑은 고딕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4572000" y="2708918"/>
          <a:ext cx="3384376" cy="172819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931796"/>
                <a:gridCol w="613145"/>
                <a:gridCol w="613145"/>
                <a:gridCol w="613145"/>
                <a:gridCol w="613145"/>
              </a:tblGrid>
              <a:tr h="4320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+mj-lt"/>
                          <a:cs typeface="Times New Roman" pitchFamily="18" charset="0"/>
                        </a:rPr>
                        <a:t>         </a:t>
                      </a:r>
                      <a:r>
                        <a:rPr lang="en-US" sz="1000" kern="100" dirty="0" smtClean="0">
                          <a:effectLst/>
                          <a:latin typeface="+mj-lt"/>
                          <a:cs typeface="Times New Roman" pitchFamily="18" charset="0"/>
                        </a:rPr>
                        <a:t>AP</a:t>
                      </a:r>
                      <a:r>
                        <a:rPr lang="en-US" sz="1000" kern="100" baseline="0" dirty="0" smtClean="0">
                          <a:effectLst/>
                          <a:latin typeface="+mj-lt"/>
                          <a:cs typeface="Times New Roman" pitchFamily="18" charset="0"/>
                        </a:rPr>
                        <a:t>#</a:t>
                      </a:r>
                      <a:endParaRPr lang="ko-KR" sz="1000" kern="100" dirty="0">
                        <a:effectLst/>
                        <a:latin typeface="+mj-lt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Location</a:t>
                      </a:r>
                      <a:r>
                        <a:rPr lang="en-US" altLang="ko-KR" sz="1200" kern="100" dirty="0" smtClean="0"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ko-KR" altLang="ko-KR" sz="1200" kern="100" dirty="0" smtClean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+mj-lt"/>
                          <a:cs typeface="Times New Roman" pitchFamily="18" charset="0"/>
                        </a:rPr>
                        <a:t>AP</a:t>
                      </a:r>
                      <a:r>
                        <a:rPr lang="en-US" sz="1200" kern="100" baseline="-25000" dirty="0" smtClean="0"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lang="ko-KR" sz="1200" kern="100" dirty="0"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+mj-lt"/>
                          <a:cs typeface="Times New Roman" pitchFamily="18" charset="0"/>
                        </a:rPr>
                        <a:t>AP</a:t>
                      </a:r>
                      <a:r>
                        <a:rPr lang="en-US" sz="1200" kern="100" baseline="-25000" dirty="0" smtClean="0"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lang="ko-KR" sz="1200" kern="100" dirty="0"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+mj-lt"/>
                          <a:cs typeface="Times New Roman" pitchFamily="18" charset="0"/>
                        </a:rPr>
                        <a:t>AP</a:t>
                      </a:r>
                      <a:r>
                        <a:rPr lang="en-US" sz="1200" kern="100" baseline="-25000" dirty="0" smtClean="0"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  <a:endParaRPr lang="ko-KR" sz="1200" kern="100" dirty="0"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+mj-lt"/>
                          <a:cs typeface="Times New Roman" pitchFamily="18" charset="0"/>
                        </a:rPr>
                        <a:t>…</a:t>
                      </a:r>
                      <a:endParaRPr lang="ko-KR" sz="1200" kern="1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99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+mj-lt"/>
                          <a:cs typeface="Times New Roman" pitchFamily="18" charset="0"/>
                        </a:rPr>
                        <a:t>(x, y)</a:t>
                      </a:r>
                      <a:r>
                        <a:rPr lang="en-US" sz="1200" kern="100" baseline="-25000" dirty="0" smtClean="0"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lang="ko-KR" sz="1200" kern="100" baseline="-250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en-US" altLang="ko-KR" sz="12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sz="1200" kern="1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en-US" altLang="ko-KR" sz="12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sz="1200" kern="1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en-US" altLang="ko-KR" sz="12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sz="1200" kern="1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2499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+mj-lt"/>
                          <a:cs typeface="Times New Roman" pitchFamily="18" charset="0"/>
                        </a:rPr>
                        <a:t>(x, y)</a:t>
                      </a:r>
                      <a:r>
                        <a:rPr lang="en-US" sz="1200" kern="100" baseline="-25000" dirty="0" smtClean="0"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lang="ko-KR" sz="1200" kern="100" baseline="-250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en-US" altLang="ko-KR" sz="12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sz="1200" kern="1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en-US" altLang="ko-KR" sz="12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sz="1200" kern="1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en-US" altLang="ko-KR" sz="12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ko-KR" sz="12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99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+mj-lt"/>
                          <a:cs typeface="Times New Roman" pitchFamily="18" charset="0"/>
                        </a:rPr>
                        <a:t>(x, y)</a:t>
                      </a:r>
                      <a:r>
                        <a:rPr lang="en-US" sz="1200" kern="100" baseline="-25000" dirty="0" smtClean="0"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  <a:endParaRPr lang="ko-KR" sz="1200" kern="100" baseline="-250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en-US" altLang="ko-KR" sz="12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sz="1200" kern="1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en-US" altLang="ko-KR" sz="12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sz="1200" kern="1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en-US" altLang="ko-KR" sz="12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ko-KR" sz="12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2499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+mj-lt"/>
                          <a:cs typeface="Times New Roman" pitchFamily="18" charset="0"/>
                        </a:rPr>
                        <a:t>(x, y)</a:t>
                      </a:r>
                      <a:r>
                        <a:rPr lang="en-US" sz="1200" kern="100" baseline="-25000" dirty="0" smtClean="0"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  <a:endParaRPr lang="ko-KR" sz="1200" kern="100" baseline="-250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en-US" altLang="ko-KR" sz="12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sz="1200" kern="1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en-US" altLang="ko-KR" sz="12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sz="1200" kern="1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en-US" altLang="ko-KR" sz="12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ko-KR" sz="12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6272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68580" marR="68580" marT="0" marB="0">
                    <a:blipFill rotWithShape="1">
                      <a:blip r:embed="rId2"/>
                      <a:stretch>
                        <a:fillRect l="-654" t="-481633" r="-26339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68580" marR="68580" marT="0" marB="0">
                    <a:blipFill rotWithShape="1">
                      <a:blip r:embed="rId2"/>
                      <a:stretch>
                        <a:fillRect l="-154000" t="-481633" r="-303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68580" marR="68580" marT="0" marB="0">
                    <a:blipFill rotWithShape="1">
                      <a:blip r:embed="rId2"/>
                      <a:stretch>
                        <a:fillRect l="-251485" t="-481633" r="-2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68580" marR="68580" marT="0" marB="0">
                    <a:blipFill rotWithShape="1">
                      <a:blip r:embed="rId2"/>
                      <a:stretch>
                        <a:fillRect l="-355000" t="-481633" r="-10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ko-KR" sz="12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7187" name="TextBox 20"/>
          <p:cNvSpPr txBox="1">
            <a:spLocks noChangeArrowheads="1"/>
          </p:cNvSpPr>
          <p:nvPr/>
        </p:nvSpPr>
        <p:spPr bwMode="auto">
          <a:xfrm>
            <a:off x="6011863" y="4418013"/>
            <a:ext cx="8810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ea typeface="맑은 고딕" pitchFamily="50" charset="-127"/>
              </a:rPr>
              <a:t>&lt;WRM&gt;</a:t>
            </a:r>
            <a:endParaRPr kumimoji="0" lang="ko-KR" altLang="en-US" sz="1400"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42988" y="5302250"/>
            <a:ext cx="611187" cy="2159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200">
                <a:solidFill>
                  <a:schemeClr val="tx1"/>
                </a:solidFill>
              </a:rPr>
              <a:t>(?, ?)</a:t>
            </a:r>
            <a:endParaRPr kumimoji="0" lang="ko-KR" altLang="en-US" sz="1200" baseline="-2500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692275" y="5300663"/>
            <a:ext cx="1944688" cy="2159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200">
                <a:solidFill>
                  <a:schemeClr val="tx1"/>
                </a:solidFill>
              </a:rPr>
              <a:t>AP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1</a:t>
            </a:r>
            <a:r>
              <a:rPr kumimoji="0" lang="en-US" altLang="ko-KR" sz="1200">
                <a:solidFill>
                  <a:schemeClr val="tx1"/>
                </a:solidFill>
              </a:rPr>
              <a:t> ,SS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1</a:t>
            </a:r>
            <a:r>
              <a:rPr kumimoji="0" lang="en-US" altLang="ko-KR" sz="1200">
                <a:solidFill>
                  <a:schemeClr val="tx1"/>
                </a:solidFill>
              </a:rPr>
              <a:t>, AP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2</a:t>
            </a:r>
            <a:r>
              <a:rPr kumimoji="0" lang="en-US" altLang="ko-KR" sz="1200">
                <a:solidFill>
                  <a:schemeClr val="tx1"/>
                </a:solidFill>
              </a:rPr>
              <a:t>, SS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2</a:t>
            </a:r>
            <a:r>
              <a:rPr kumimoji="0" lang="en-US" altLang="ko-KR" sz="1200">
                <a:solidFill>
                  <a:schemeClr val="tx1"/>
                </a:solidFill>
              </a:rPr>
              <a:t>, …</a:t>
            </a:r>
            <a:endParaRPr kumimoji="0"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위쪽 화살표 40"/>
          <p:cNvSpPr/>
          <p:nvPr/>
        </p:nvSpPr>
        <p:spPr>
          <a:xfrm rot="5400000">
            <a:off x="4036219" y="5158581"/>
            <a:ext cx="134938" cy="504825"/>
          </a:xfrm>
          <a:prstGeom prst="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72000" y="5043488"/>
            <a:ext cx="1728788" cy="7921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7192" name="TextBox 41"/>
          <p:cNvSpPr txBox="1">
            <a:spLocks noChangeArrowheads="1"/>
          </p:cNvSpPr>
          <p:nvPr/>
        </p:nvSpPr>
        <p:spPr bwMode="auto">
          <a:xfrm>
            <a:off x="4500563" y="5100638"/>
            <a:ext cx="18843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600" b="1">
                <a:ea typeface="맑은 고딕" pitchFamily="50" charset="-127"/>
              </a:rPr>
              <a:t>Pattern Matching</a:t>
            </a:r>
            <a:endParaRPr kumimoji="0" lang="ko-KR" altLang="en-US" sz="1600" b="1">
              <a:ea typeface="맑은 고딕" pitchFamily="50" charset="-127"/>
            </a:endParaRPr>
          </a:p>
        </p:txBody>
      </p:sp>
      <p:sp>
        <p:nvSpPr>
          <p:cNvPr id="43" name="위쪽 화살표 42"/>
          <p:cNvSpPr/>
          <p:nvPr/>
        </p:nvSpPr>
        <p:spPr>
          <a:xfrm rot="10800000">
            <a:off x="5372100" y="4508500"/>
            <a:ext cx="136525" cy="442913"/>
          </a:xfrm>
          <a:prstGeom prst="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7194" name="TextBox 43"/>
          <p:cNvSpPr txBox="1">
            <a:spLocks noChangeArrowheads="1"/>
          </p:cNvSpPr>
          <p:nvPr/>
        </p:nvSpPr>
        <p:spPr bwMode="auto">
          <a:xfrm>
            <a:off x="4611688" y="5438775"/>
            <a:ext cx="16573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>
                <a:ea typeface="맑은 고딕" pitchFamily="50" charset="-127"/>
              </a:rPr>
              <a:t>e.g. k-NN, SVM, NN, …</a:t>
            </a:r>
            <a:endParaRPr kumimoji="0" lang="ko-KR" altLang="en-US" sz="1100">
              <a:ea typeface="맑은 고딕" pitchFamily="50" charset="-127"/>
            </a:endParaRPr>
          </a:p>
        </p:txBody>
      </p:sp>
      <p:sp>
        <p:nvSpPr>
          <p:cNvPr id="45" name="위쪽 화살표 44"/>
          <p:cNvSpPr/>
          <p:nvPr/>
        </p:nvSpPr>
        <p:spPr>
          <a:xfrm rot="5400000">
            <a:off x="6700838" y="5086350"/>
            <a:ext cx="134938" cy="649287"/>
          </a:xfrm>
          <a:prstGeom prst="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7196" name="TextBox 45"/>
          <p:cNvSpPr txBox="1">
            <a:spLocks noChangeArrowheads="1"/>
          </p:cNvSpPr>
          <p:nvPr/>
        </p:nvSpPr>
        <p:spPr bwMode="auto">
          <a:xfrm>
            <a:off x="6372225" y="5399088"/>
            <a:ext cx="7254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>
                <a:ea typeface="맑은 고딕" pitchFamily="50" charset="-127"/>
              </a:rPr>
              <a:t>estimate</a:t>
            </a:r>
            <a:endParaRPr kumimoji="0" lang="ko-KR" altLang="en-US" sz="1100"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273925" y="5300663"/>
            <a:ext cx="611188" cy="2159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200">
                <a:solidFill>
                  <a:schemeClr val="tx1"/>
                </a:solidFill>
              </a:rPr>
              <a:t>(x, y)</a:t>
            </a:r>
            <a:endParaRPr kumimoji="0" lang="ko-KR" altLang="en-US" sz="1200" baseline="-25000">
              <a:solidFill>
                <a:schemeClr val="tx1"/>
              </a:solidFill>
            </a:endParaRPr>
          </a:p>
        </p:txBody>
      </p:sp>
      <p:sp>
        <p:nvSpPr>
          <p:cNvPr id="7198" name="TextBox 48"/>
          <p:cNvSpPr txBox="1">
            <a:spLocks noChangeArrowheads="1"/>
          </p:cNvSpPr>
          <p:nvPr/>
        </p:nvSpPr>
        <p:spPr bwMode="auto">
          <a:xfrm>
            <a:off x="1619250" y="5546725"/>
            <a:ext cx="16017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ea typeface="맑은 고딕" pitchFamily="50" charset="-127"/>
              </a:rPr>
              <a:t>&lt;Mobile Device&gt;</a:t>
            </a:r>
            <a:endParaRPr kumimoji="0" lang="ko-KR" altLang="en-US" sz="140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4"/>
          <p:cNvGrpSpPr>
            <a:grpSpLocks/>
          </p:cNvGrpSpPr>
          <p:nvPr/>
        </p:nvGrpSpPr>
        <p:grpSpPr bwMode="auto">
          <a:xfrm>
            <a:off x="322263" y="1600200"/>
            <a:ext cx="8497887" cy="4637088"/>
            <a:chOff x="251521" y="1484784"/>
            <a:chExt cx="8496944" cy="5088091"/>
          </a:xfrm>
        </p:grpSpPr>
        <p:pic>
          <p:nvPicPr>
            <p:cNvPr id="8196" name="Picture 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1521" y="1484784"/>
              <a:ext cx="8496944" cy="5088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7" name="Picture 3" descr="D:\Experiment\2010년\Position_Error_Estimation\Graph\전문식당가\outpu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08170" y="1484784"/>
              <a:ext cx="2640294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직선 화살표 연결선 15"/>
            <p:cNvCxnSpPr/>
            <p:nvPr/>
          </p:nvCxnSpPr>
          <p:spPr>
            <a:xfrm flipV="1">
              <a:off x="4716662" y="2132771"/>
              <a:ext cx="1368273" cy="57657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27"/>
            <p:cNvSpPr/>
            <p:nvPr/>
          </p:nvSpPr>
          <p:spPr>
            <a:xfrm>
              <a:off x="3924588" y="2493345"/>
              <a:ext cx="863504" cy="71940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195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457200" latinLnBrk="0"/>
            <a:r>
              <a:rPr kumimoji="0" lang="en-US" altLang="ko-KR" sz="4400">
                <a:ea typeface="맑은 고딕" pitchFamily="50" charset="-127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Introduction</a:t>
            </a:r>
            <a:endParaRPr lang="ko-KR" altLang="en-US" smtClean="0"/>
          </a:p>
        </p:txBody>
      </p:sp>
      <p:sp>
        <p:nvSpPr>
          <p:cNvPr id="921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eaLnBrk="1" hangingPunct="1"/>
            <a:r>
              <a:rPr lang="en-US" altLang="ko-KR" sz="2800" smtClean="0"/>
              <a:t>WLAN-based IPS</a:t>
            </a:r>
          </a:p>
          <a:p>
            <a:pPr lvl="1" eaLnBrk="1" hangingPunct="1"/>
            <a:r>
              <a:rPr lang="en-US" altLang="ko-KR" sz="2400" smtClean="0"/>
              <a:t>Suffers from signal fluctuation – limitation of accuracy</a:t>
            </a:r>
          </a:p>
        </p:txBody>
      </p:sp>
      <p:sp>
        <p:nvSpPr>
          <p:cNvPr id="9220" name="날짜 개체 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F44CEA-FEB3-45B5-ACA9-6BACDB3DC4DB}" type="datetime1">
              <a:rPr lang="en-US" altLang="ko-KR" smtClean="0">
                <a:cs typeface="Tahoma" pitchFamily="34" charset="0"/>
              </a:rPr>
              <a:pPr/>
              <a:t>11/21/2012</a:t>
            </a:fld>
            <a:endParaRPr lang="en-US" altLang="ko-KR" smtClean="0">
              <a:cs typeface="Tahoma" pitchFamily="34" charset="0"/>
            </a:endParaRPr>
          </a:p>
        </p:txBody>
      </p:sp>
      <p:sp>
        <p:nvSpPr>
          <p:cNvPr id="9221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849EBA-55CC-40D3-9BBA-A2FC14B22157}" type="slidenum">
              <a:rPr lang="en-US" altLang="ko-KR" smtClean="0">
                <a:cs typeface="Tahoma" pitchFamily="34" charset="0"/>
              </a:rPr>
              <a:pPr/>
              <a:t>8</a:t>
            </a:fld>
            <a:endParaRPr lang="en-US" altLang="ko-KR" smtClean="0">
              <a:cs typeface="Tahoma" pitchFamily="34" charset="0"/>
            </a:endParaRPr>
          </a:p>
        </p:txBody>
      </p:sp>
      <p:grpSp>
        <p:nvGrpSpPr>
          <p:cNvPr id="9222" name="그룹 68"/>
          <p:cNvGrpSpPr>
            <a:grpSpLocks/>
          </p:cNvGrpSpPr>
          <p:nvPr/>
        </p:nvGrpSpPr>
        <p:grpSpPr bwMode="auto">
          <a:xfrm>
            <a:off x="1116013" y="3105150"/>
            <a:ext cx="5111750" cy="1371600"/>
            <a:chOff x="1547664" y="3429000"/>
            <a:chExt cx="5112568" cy="1372370"/>
          </a:xfrm>
        </p:grpSpPr>
        <p:pic>
          <p:nvPicPr>
            <p:cNvPr id="9225" name="Picture 2" descr="C:\Users\Park\AppData\Local\Microsoft\Windows\Temporary Internet Files\Content.IE5\D57C7D4J\MC900429007[1]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67744" y="3858688"/>
              <a:ext cx="360040" cy="942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6" name="Picture 3" descr="C:\Users\Park\AppData\Local\Microsoft\Windows\Temporary Internet Files\Content.IE5\W1G0E91Q\MC900441332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96136" y="3501008"/>
              <a:ext cx="847552" cy="84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2" name="직선 연결선 71"/>
            <p:cNvCxnSpPr>
              <a:endCxn id="0" idx="1"/>
            </p:cNvCxnSpPr>
            <p:nvPr/>
          </p:nvCxnSpPr>
          <p:spPr>
            <a:xfrm flipV="1">
              <a:off x="2627337" y="3924578"/>
              <a:ext cx="3169157" cy="2970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2627337" y="4221608"/>
              <a:ext cx="1729064" cy="5749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endCxn id="0" idx="1"/>
            </p:cNvCxnSpPr>
            <p:nvPr/>
          </p:nvCxnSpPr>
          <p:spPr>
            <a:xfrm flipV="1">
              <a:off x="4356400" y="3924578"/>
              <a:ext cx="1440093" cy="87202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V="1">
              <a:off x="2627337" y="3429000"/>
              <a:ext cx="865325" cy="8005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endCxn id="0" idx="1"/>
            </p:cNvCxnSpPr>
            <p:nvPr/>
          </p:nvCxnSpPr>
          <p:spPr>
            <a:xfrm>
              <a:off x="3492662" y="3429000"/>
              <a:ext cx="2303832" cy="4955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1547664" y="3429000"/>
              <a:ext cx="51125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547664" y="4796605"/>
              <a:ext cx="51125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9" name="차트 78"/>
          <p:cNvGraphicFramePr/>
          <p:nvPr/>
        </p:nvGraphicFramePr>
        <p:xfrm>
          <a:off x="4644008" y="4689445"/>
          <a:ext cx="3419872" cy="205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0" name="굽은 화살표 79"/>
          <p:cNvSpPr/>
          <p:nvPr/>
        </p:nvSpPr>
        <p:spPr>
          <a:xfrm rot="10800000" flipH="1">
            <a:off x="3492500" y="4760913"/>
            <a:ext cx="850900" cy="890587"/>
          </a:xfrm>
          <a:prstGeom prst="bentArrow">
            <a:avLst>
              <a:gd name="adj1" fmla="val 28518"/>
              <a:gd name="adj2" fmla="val 31758"/>
              <a:gd name="adj3" fmla="val 31673"/>
              <a:gd name="adj4" fmla="val 239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Technique</a:t>
            </a:r>
            <a:endParaRPr lang="ko-KR" altLang="en-US" smtClean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K-NN(K-Nearest neighbor) algorithm</a:t>
            </a:r>
          </a:p>
          <a:p>
            <a:pPr lvl="1" algn="just" eaLnBrk="1" hangingPunct="1"/>
            <a:r>
              <a:rPr lang="en-US" altLang="ko-KR" sz="2400" smtClean="0"/>
              <a:t>the k-nearest neighbor algorithm (k-NN) is a method for classifying objects based on closest training examples in the feature space. </a:t>
            </a:r>
            <a:endParaRPr lang="ko-KR" altLang="en-US" sz="2400" smtClean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 t="68958"/>
          <a:stretch>
            <a:fillRect/>
          </a:stretch>
        </p:blipFill>
        <p:spPr bwMode="auto">
          <a:xfrm>
            <a:off x="755650" y="5373688"/>
            <a:ext cx="5184775" cy="633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</p:pic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/>
          <a:srcRect l="63173"/>
          <a:stretch>
            <a:fillRect/>
          </a:stretch>
        </p:blipFill>
        <p:spPr bwMode="auto">
          <a:xfrm>
            <a:off x="6588125" y="3860800"/>
            <a:ext cx="1728788" cy="2178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4"/>
          <a:srcRect t="66142"/>
          <a:stretch>
            <a:fillRect/>
          </a:stretch>
        </p:blipFill>
        <p:spPr bwMode="auto">
          <a:xfrm>
            <a:off x="755650" y="3933825"/>
            <a:ext cx="5184775" cy="661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</p:pic>
      <p:sp>
        <p:nvSpPr>
          <p:cNvPr id="10247" name="TextBox 2"/>
          <p:cNvSpPr txBox="1">
            <a:spLocks noChangeArrowheads="1"/>
          </p:cNvSpPr>
          <p:nvPr/>
        </p:nvSpPr>
        <p:spPr bwMode="auto">
          <a:xfrm>
            <a:off x="2987675" y="4652963"/>
            <a:ext cx="879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/>
              <a:t>&lt;Fig. 1&gt;</a:t>
            </a:r>
          </a:p>
        </p:txBody>
      </p:sp>
      <p:sp>
        <p:nvSpPr>
          <p:cNvPr id="10248" name="TextBox 8"/>
          <p:cNvSpPr txBox="1">
            <a:spLocks noChangeArrowheads="1"/>
          </p:cNvSpPr>
          <p:nvPr/>
        </p:nvSpPr>
        <p:spPr bwMode="auto">
          <a:xfrm>
            <a:off x="2987675" y="6092825"/>
            <a:ext cx="879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/>
              <a:t>&lt;Fig. 2&gt;</a:t>
            </a:r>
          </a:p>
        </p:txBody>
      </p:sp>
      <p:sp>
        <p:nvSpPr>
          <p:cNvPr id="10249" name="TextBox 9"/>
          <p:cNvSpPr txBox="1">
            <a:spLocks noChangeArrowheads="1"/>
          </p:cNvSpPr>
          <p:nvPr/>
        </p:nvSpPr>
        <p:spPr bwMode="auto">
          <a:xfrm>
            <a:off x="7092950" y="6092825"/>
            <a:ext cx="877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/>
              <a:t>&lt;Fig. 3&gt;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419</Words>
  <Application>Microsoft Office PowerPoint</Application>
  <PresentationFormat>화면 슬라이드 쇼(4:3)</PresentationFormat>
  <Paragraphs>142</Paragraphs>
  <Slides>27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Indoor Navigation</vt:lpstr>
      <vt:lpstr>Introduction</vt:lpstr>
      <vt:lpstr>Introduction</vt:lpstr>
      <vt:lpstr>Introduction</vt:lpstr>
      <vt:lpstr>Introduction</vt:lpstr>
      <vt:lpstr>Introduction</vt:lpstr>
      <vt:lpstr>PowerPoint 프레젠테이션</vt:lpstr>
      <vt:lpstr>Introduction</vt:lpstr>
      <vt:lpstr>Technique</vt:lpstr>
      <vt:lpstr>Technique</vt:lpstr>
      <vt:lpstr>Technique</vt:lpstr>
      <vt:lpstr>Role</vt:lpstr>
      <vt:lpstr>Role</vt:lpstr>
      <vt:lpstr>Implementation</vt:lpstr>
      <vt:lpstr>Mapping Tool</vt:lpstr>
      <vt:lpstr>Mapping Tool</vt:lpstr>
      <vt:lpstr>Mapping Tool</vt:lpstr>
      <vt:lpstr>Mapping Tool</vt:lpstr>
      <vt:lpstr>Mapping Tool</vt:lpstr>
      <vt:lpstr>Navigation Service</vt:lpstr>
      <vt:lpstr>Navigation Service</vt:lpstr>
      <vt:lpstr>Navigation Service</vt:lpstr>
      <vt:lpstr>Navigation Service</vt:lpstr>
      <vt:lpstr>Navigation service</vt:lpstr>
      <vt:lpstr>Demo </vt:lpstr>
      <vt:lpstr>Future work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limjunsung</dc:creator>
  <cp:lastModifiedBy>limjunsung</cp:lastModifiedBy>
  <cp:revision>28</cp:revision>
  <dcterms:created xsi:type="dcterms:W3CDTF">2012-11-21T03:11:46Z</dcterms:created>
  <dcterms:modified xsi:type="dcterms:W3CDTF">2012-11-21T09:21:46Z</dcterms:modified>
</cp:coreProperties>
</file>