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75" r:id="rId5"/>
    <p:sldId id="281" r:id="rId6"/>
    <p:sldId id="276" r:id="rId7"/>
    <p:sldId id="286" r:id="rId8"/>
    <p:sldId id="287" r:id="rId9"/>
    <p:sldId id="293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13DFD3DA-03D6-435A-857A-CAF696E799B5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80E2F95A-2CA6-4D68-BB0C-D799DF5F2E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0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77F65C-EAF1-4881-8B39-DDBA61C82128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61D7-DE1C-4419-8FA9-04CB1B4C75B8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B2ED7-985F-4859-B83D-3D10FEF613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655D2-1B67-4EC8-9140-4483A04EDFE3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38F11-F267-4CE0-AED1-7F53A818FD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B69A7-9460-453F-8723-E7CD05492133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0FEE8-675D-4208-9570-2F10DA195C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13F89-10D1-4988-ABB2-AA536C27A187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9BE6-B32C-42EF-A1B4-012D37B03F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7F21C-0655-4928-9927-43EBBBF2E759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90BA5-AFA6-4942-9C7B-155192FDAB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BAA6-5161-40FD-8B1B-5A0C423A751F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3E077-8D48-4428-9C36-C32D463C36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9898-8174-4CA4-B39D-D808AF382FF6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FF3EF-64BC-4078-A05C-29B6F79498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F8795-B16B-4A69-B6B8-54432C98D4A1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CDBF-82FE-4A9F-9448-95F077B635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2218F-7B1A-4180-ADFE-2DFE658B607D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8888-887C-46A7-A7F9-701AEC30BC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FC7A7-8DC3-4F02-808C-56F3B5EBA0CE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872BE-2375-407B-8439-E79C1AE484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A8A82-D637-4E65-819F-D91A1F79ADD3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ACCA-5034-4698-B2AC-A8995999E2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DDFB1B66-5833-468F-A6EF-7A39E892A718}" type="datetimeFigureOut">
              <a:rPr lang="ko-KR" altLang="en-US"/>
              <a:pPr>
                <a:defRPr/>
              </a:pPr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3C48D87D-FD00-42CC-A4DF-9D80F36FF0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Indoor Navigation</a:t>
            </a:r>
            <a:endParaRPr lang="ko-KR" altLang="en-US" dirty="0" smtClean="0"/>
          </a:p>
        </p:txBody>
      </p:sp>
      <p:sp>
        <p:nvSpPr>
          <p:cNvPr id="2051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898989"/>
                </a:solidFill>
              </a:rPr>
              <a:t>김진용</a:t>
            </a:r>
            <a:r>
              <a:rPr lang="en-US" altLang="ko-KR" dirty="0" smtClean="0">
                <a:solidFill>
                  <a:srgbClr val="898989"/>
                </a:solidFill>
              </a:rPr>
              <a:t>,</a:t>
            </a:r>
            <a:r>
              <a:rPr lang="ko-KR" altLang="en-US" smtClean="0">
                <a:solidFill>
                  <a:srgbClr val="898989"/>
                </a:solidFill>
              </a:rPr>
              <a:t> 임준성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WiFi Positioning System(WPS)</a:t>
            </a:r>
          </a:p>
          <a:p>
            <a:pPr lvl="1" eaLnBrk="1" hangingPunct="1"/>
            <a:r>
              <a:rPr lang="en-US" altLang="ko-KR" sz="2400" smtClean="0"/>
              <a:t>Existing WLAN infrastructure can be used easily</a:t>
            </a:r>
          </a:p>
          <a:p>
            <a:pPr lvl="1" eaLnBrk="1" hangingPunct="1"/>
            <a:r>
              <a:rPr lang="en-US" altLang="ko-KR" sz="2400" smtClean="0"/>
              <a:t>Nearly all new mobile devices are now equipped with a WiFi chip</a:t>
            </a:r>
          </a:p>
          <a:p>
            <a:pPr lvl="1" eaLnBrk="1" hangingPunct="1"/>
            <a:r>
              <a:rPr lang="en-US" altLang="ko-KR" sz="2400" smtClean="0"/>
              <a:t>Generally, error distance is within 10m.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418636-F7E3-45C7-AAF3-2F843B4FE2F5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  <p:pic>
        <p:nvPicPr>
          <p:cNvPr id="6149" name="그림 4" descr="Galaxy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890963"/>
            <a:ext cx="3906838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7664" y="3861048"/>
            <a:ext cx="1903479" cy="285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5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Overview of fingerprinting approach</a:t>
            </a: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511B8-3824-46FF-8361-0A296DA235CB}" type="slidenum">
              <a:rPr lang="ko-KR" altLang="en-US" smtClean="0"/>
              <a:pPr/>
              <a:t>3</a:t>
            </a:fld>
            <a:endParaRPr lang="ko-KR" altLang="en-US" smtClean="0"/>
          </a:p>
        </p:txBody>
      </p:sp>
      <p:sp>
        <p:nvSpPr>
          <p:cNvPr id="10" name="직사각형 9"/>
          <p:cNvSpPr/>
          <p:nvPr/>
        </p:nvSpPr>
        <p:spPr>
          <a:xfrm>
            <a:off x="900113" y="2349500"/>
            <a:ext cx="7272337" cy="36718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0113" y="4797425"/>
            <a:ext cx="7272337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2"/>
          <p:cNvSpPr txBox="1">
            <a:spLocks noChangeArrowheads="1"/>
          </p:cNvSpPr>
          <p:nvPr/>
        </p:nvSpPr>
        <p:spPr bwMode="auto">
          <a:xfrm>
            <a:off x="900113" y="2355850"/>
            <a:ext cx="1435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 b="1">
                <a:ea typeface="맑은 고딕" pitchFamily="50" charset="-127"/>
              </a:rPr>
              <a:t>Training phase</a:t>
            </a:r>
            <a:endParaRPr kumimoji="0" lang="ko-KR" altLang="en-US" sz="1400" b="1">
              <a:ea typeface="맑은 고딕" pitchFamily="50" charset="-127"/>
            </a:endParaRPr>
          </a:p>
        </p:txBody>
      </p:sp>
      <p:sp>
        <p:nvSpPr>
          <p:cNvPr id="7176" name="TextBox 23"/>
          <p:cNvSpPr txBox="1">
            <a:spLocks noChangeArrowheads="1"/>
          </p:cNvSpPr>
          <p:nvPr/>
        </p:nvSpPr>
        <p:spPr bwMode="auto">
          <a:xfrm>
            <a:off x="900113" y="4776788"/>
            <a:ext cx="1706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 b="1">
                <a:ea typeface="맑은 고딕" pitchFamily="50" charset="-127"/>
              </a:rPr>
              <a:t>Positioning phase</a:t>
            </a:r>
            <a:endParaRPr kumimoji="0" lang="ko-KR" altLang="en-US" sz="1400" b="1"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2988" y="3143250"/>
            <a:ext cx="611187" cy="215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(x, y)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endParaRPr kumimoji="0" lang="ko-KR" altLang="en-US" sz="1200" baseline="-2500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90688" y="3989388"/>
            <a:ext cx="1944687" cy="215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90688" y="3716338"/>
            <a:ext cx="1944687" cy="21748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92275" y="3141663"/>
            <a:ext cx="1944688" cy="215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2275" y="4257675"/>
            <a:ext cx="1944688" cy="2159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위쪽 화살표 16"/>
          <p:cNvSpPr/>
          <p:nvPr/>
        </p:nvSpPr>
        <p:spPr>
          <a:xfrm>
            <a:off x="2527300" y="3429000"/>
            <a:ext cx="136525" cy="21590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83" name="TextBox 17"/>
          <p:cNvSpPr txBox="1">
            <a:spLocks noChangeArrowheads="1"/>
          </p:cNvSpPr>
          <p:nvPr/>
        </p:nvSpPr>
        <p:spPr bwMode="auto">
          <a:xfrm>
            <a:off x="2589213" y="3429000"/>
            <a:ext cx="6873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average</a:t>
            </a:r>
            <a:endParaRPr kumimoji="0" lang="ko-KR" altLang="en-US" sz="1100">
              <a:ea typeface="맑은 고딕" pitchFamily="50" charset="-127"/>
            </a:endParaRPr>
          </a:p>
        </p:txBody>
      </p:sp>
      <p:sp>
        <p:nvSpPr>
          <p:cNvPr id="36" name="위쪽 화살표 35"/>
          <p:cNvSpPr/>
          <p:nvPr/>
        </p:nvSpPr>
        <p:spPr>
          <a:xfrm rot="5400000">
            <a:off x="4036219" y="2996406"/>
            <a:ext cx="134938" cy="504825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85" name="TextBox 36"/>
          <p:cNvSpPr txBox="1">
            <a:spLocks noChangeArrowheads="1"/>
          </p:cNvSpPr>
          <p:nvPr/>
        </p:nvSpPr>
        <p:spPr bwMode="auto">
          <a:xfrm>
            <a:off x="3852863" y="3249613"/>
            <a:ext cx="5032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store</a:t>
            </a:r>
            <a:endParaRPr kumimoji="0" lang="ko-KR" altLang="en-US" sz="1100"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572000" y="2708918"/>
          <a:ext cx="3384376" cy="17281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31796"/>
                <a:gridCol w="613145"/>
                <a:gridCol w="613145"/>
                <a:gridCol w="613145"/>
                <a:gridCol w="613145"/>
              </a:tblGrid>
              <a:tr h="4320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         </a:t>
                      </a:r>
                      <a:r>
                        <a:rPr lang="en-US" sz="10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  <a:cs typeface="Times New Roman" pitchFamily="18" charset="0"/>
                        </a:rPr>
                        <a:t>#</a:t>
                      </a:r>
                      <a:endParaRPr lang="ko-KR" sz="10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Location</a:t>
                      </a:r>
                      <a:r>
                        <a:rPr lang="en-US" altLang="ko-KR" sz="1200" kern="100" dirty="0" smtClean="0"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ko-KR" altLang="ko-KR" sz="1200" kern="100" dirty="0" smtClean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AP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lang="ko-KR" sz="1200" kern="100" dirty="0"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…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4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lt"/>
                          <a:cs typeface="Times New Roman" pitchFamily="18" charset="0"/>
                        </a:rPr>
                        <a:t>(x, y)</a:t>
                      </a:r>
                      <a:r>
                        <a:rPr lang="en-US" sz="1200" kern="100" baseline="-25000" dirty="0" smtClean="0"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lang="ko-KR" sz="1200" kern="100" baseline="-250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1200" kern="100" dirty="0">
                        <a:effectLst/>
                        <a:latin typeface="+mj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272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654" t="-481633" r="-2633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154000" t="-481633" r="-303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251485" t="-481633" r="-2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355000" t="-481633" r="-10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바탕체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7187" name="TextBox 20"/>
          <p:cNvSpPr txBox="1">
            <a:spLocks noChangeArrowheads="1"/>
          </p:cNvSpPr>
          <p:nvPr/>
        </p:nvSpPr>
        <p:spPr bwMode="auto">
          <a:xfrm>
            <a:off x="6011863" y="4418013"/>
            <a:ext cx="8810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맑은 고딕" pitchFamily="50" charset="-127"/>
              </a:rPr>
              <a:t>&lt;WRM&gt;</a:t>
            </a:r>
            <a:endParaRPr kumimoji="0" lang="ko-KR" altLang="en-US" sz="1400"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42988" y="5302250"/>
            <a:ext cx="611187" cy="215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(?, ?)</a:t>
            </a:r>
            <a:endParaRPr kumimoji="0" lang="ko-KR" altLang="en-US" sz="1200" baseline="-2500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92275" y="5300663"/>
            <a:ext cx="1944688" cy="215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 ,SS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200">
                <a:solidFill>
                  <a:schemeClr val="tx1"/>
                </a:solidFill>
              </a:rPr>
              <a:t>, AP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SS</a:t>
            </a:r>
            <a:r>
              <a:rPr kumimoji="0" lang="en-US" altLang="ko-KR" sz="1200" baseline="-25000">
                <a:solidFill>
                  <a:schemeClr val="tx1"/>
                </a:solidFill>
              </a:rPr>
              <a:t>2</a:t>
            </a:r>
            <a:r>
              <a:rPr kumimoji="0" lang="en-US" altLang="ko-KR" sz="1200">
                <a:solidFill>
                  <a:schemeClr val="tx1"/>
                </a:solidFill>
              </a:rPr>
              <a:t>, …</a:t>
            </a:r>
            <a:endParaRPr kumimoji="0"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위쪽 화살표 40"/>
          <p:cNvSpPr/>
          <p:nvPr/>
        </p:nvSpPr>
        <p:spPr>
          <a:xfrm rot="5400000">
            <a:off x="4036219" y="5158581"/>
            <a:ext cx="134938" cy="504825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72000" y="5043488"/>
            <a:ext cx="1728788" cy="792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92" name="TextBox 41"/>
          <p:cNvSpPr txBox="1">
            <a:spLocks noChangeArrowheads="1"/>
          </p:cNvSpPr>
          <p:nvPr/>
        </p:nvSpPr>
        <p:spPr bwMode="auto">
          <a:xfrm>
            <a:off x="4500563" y="5100638"/>
            <a:ext cx="18843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600" b="1">
                <a:ea typeface="맑은 고딕" pitchFamily="50" charset="-127"/>
              </a:rPr>
              <a:t>Pattern Matching</a:t>
            </a:r>
            <a:endParaRPr kumimoji="0" lang="ko-KR" altLang="en-US" sz="1600" b="1">
              <a:ea typeface="맑은 고딕" pitchFamily="50" charset="-127"/>
            </a:endParaRPr>
          </a:p>
        </p:txBody>
      </p:sp>
      <p:sp>
        <p:nvSpPr>
          <p:cNvPr id="43" name="위쪽 화살표 42"/>
          <p:cNvSpPr/>
          <p:nvPr/>
        </p:nvSpPr>
        <p:spPr>
          <a:xfrm rot="10800000">
            <a:off x="5372100" y="4508500"/>
            <a:ext cx="136525" cy="442913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611688" y="5438775"/>
            <a:ext cx="16573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e.g. k-NN, SVM, NN, …</a:t>
            </a:r>
            <a:endParaRPr kumimoji="0" lang="ko-KR" altLang="en-US" sz="1100">
              <a:ea typeface="맑은 고딕" pitchFamily="50" charset="-127"/>
            </a:endParaRPr>
          </a:p>
        </p:txBody>
      </p:sp>
      <p:sp>
        <p:nvSpPr>
          <p:cNvPr id="45" name="위쪽 화살표 44"/>
          <p:cNvSpPr/>
          <p:nvPr/>
        </p:nvSpPr>
        <p:spPr>
          <a:xfrm rot="5400000">
            <a:off x="6700838" y="5086350"/>
            <a:ext cx="134938" cy="649287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7196" name="TextBox 45"/>
          <p:cNvSpPr txBox="1">
            <a:spLocks noChangeArrowheads="1"/>
          </p:cNvSpPr>
          <p:nvPr/>
        </p:nvSpPr>
        <p:spPr bwMode="auto">
          <a:xfrm>
            <a:off x="6372225" y="5399088"/>
            <a:ext cx="7254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>
                <a:ea typeface="맑은 고딕" pitchFamily="50" charset="-127"/>
              </a:rPr>
              <a:t>estimate</a:t>
            </a:r>
            <a:endParaRPr kumimoji="0" lang="ko-KR" altLang="en-US" sz="1100"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273925" y="5300663"/>
            <a:ext cx="611188" cy="215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200">
                <a:solidFill>
                  <a:schemeClr val="tx1"/>
                </a:solidFill>
              </a:rPr>
              <a:t>(x, y)</a:t>
            </a:r>
            <a:endParaRPr kumimoji="0" lang="ko-KR" altLang="en-US" sz="1200" baseline="-25000">
              <a:solidFill>
                <a:schemeClr val="tx1"/>
              </a:solidFill>
            </a:endParaRPr>
          </a:p>
        </p:txBody>
      </p:sp>
      <p:sp>
        <p:nvSpPr>
          <p:cNvPr id="7198" name="TextBox 48"/>
          <p:cNvSpPr txBox="1">
            <a:spLocks noChangeArrowheads="1"/>
          </p:cNvSpPr>
          <p:nvPr/>
        </p:nvSpPr>
        <p:spPr bwMode="auto">
          <a:xfrm>
            <a:off x="1619250" y="5546725"/>
            <a:ext cx="1601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맑은 고딕" pitchFamily="50" charset="-127"/>
              </a:rPr>
              <a:t>&lt;Mobile Device&gt;</a:t>
            </a:r>
            <a:endParaRPr kumimoji="0" lang="ko-KR" altLang="en-US" sz="140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Technique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K-NN(K-Nearest neighbor) algorithm</a:t>
            </a:r>
          </a:p>
          <a:p>
            <a:pPr lvl="1" algn="just" eaLnBrk="1" hangingPunct="1"/>
            <a:r>
              <a:rPr lang="en-US" altLang="ko-KR" sz="2400" smtClean="0"/>
              <a:t>the k-nearest neighbor algorithm (k-NN) is a method for classifying objects based on closest training examples in the feature space. </a:t>
            </a:r>
            <a:endParaRPr lang="ko-KR" altLang="en-US" sz="2400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 t="68958"/>
          <a:stretch>
            <a:fillRect/>
          </a:stretch>
        </p:blipFill>
        <p:spPr bwMode="auto">
          <a:xfrm>
            <a:off x="755650" y="5373688"/>
            <a:ext cx="5184775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/>
          <a:srcRect l="63173"/>
          <a:stretch>
            <a:fillRect/>
          </a:stretch>
        </p:blipFill>
        <p:spPr bwMode="auto">
          <a:xfrm>
            <a:off x="6588125" y="3860800"/>
            <a:ext cx="1728788" cy="217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4"/>
          <a:srcRect t="66142"/>
          <a:stretch>
            <a:fillRect/>
          </a:stretch>
        </p:blipFill>
        <p:spPr bwMode="auto">
          <a:xfrm>
            <a:off x="755650" y="3933825"/>
            <a:ext cx="5184775" cy="66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0247" name="TextBox 2"/>
          <p:cNvSpPr txBox="1">
            <a:spLocks noChangeArrowheads="1"/>
          </p:cNvSpPr>
          <p:nvPr/>
        </p:nvSpPr>
        <p:spPr bwMode="auto">
          <a:xfrm>
            <a:off x="2987675" y="4652963"/>
            <a:ext cx="879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&lt;Fig. 1&gt;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2987675" y="6092825"/>
            <a:ext cx="879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&lt;Fig. 2&gt;</a:t>
            </a:r>
          </a:p>
        </p:txBody>
      </p:sp>
      <p:sp>
        <p:nvSpPr>
          <p:cNvPr id="10249" name="TextBox 9"/>
          <p:cNvSpPr txBox="1">
            <a:spLocks noChangeArrowheads="1"/>
          </p:cNvSpPr>
          <p:nvPr/>
        </p:nvSpPr>
        <p:spPr bwMode="auto">
          <a:xfrm>
            <a:off x="7092950" y="6092825"/>
            <a:ext cx="877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&lt;Fig. 3&gt;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/>
          <p:cNvSpPr/>
          <p:nvPr/>
        </p:nvSpPr>
        <p:spPr>
          <a:xfrm>
            <a:off x="6232525" y="925513"/>
            <a:ext cx="1873250" cy="18732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957763" y="2986088"/>
            <a:ext cx="1873250" cy="18748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3" name="타원 52"/>
          <p:cNvSpPr>
            <a:spLocks noChangeArrowheads="1"/>
          </p:cNvSpPr>
          <p:nvPr/>
        </p:nvSpPr>
        <p:spPr bwMode="auto">
          <a:xfrm>
            <a:off x="5641975" y="3635375"/>
            <a:ext cx="149225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1126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Technique</a:t>
            </a:r>
            <a:endParaRPr lang="ko-KR" altLang="en-US" smtClean="0"/>
          </a:p>
        </p:txBody>
      </p:sp>
      <p:sp>
        <p:nvSpPr>
          <p:cNvPr id="1127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12F55D-5CBC-4938-8C6D-B7D4B9DAB039}" type="slidenum">
              <a:rPr lang="ko-KR" altLang="en-US" smtClean="0"/>
              <a:pPr/>
              <a:t>5</a:t>
            </a:fld>
            <a:endParaRPr lang="ko-KR" altLang="en-US" smtClean="0"/>
          </a:p>
        </p:txBody>
      </p:sp>
      <p:sp>
        <p:nvSpPr>
          <p:cNvPr id="25" name="타원 24"/>
          <p:cNvSpPr>
            <a:spLocks noChangeArrowheads="1"/>
          </p:cNvSpPr>
          <p:nvPr/>
        </p:nvSpPr>
        <p:spPr bwMode="auto">
          <a:xfrm>
            <a:off x="4459288" y="4818063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rrowheads="1"/>
          </p:cNvSpPr>
          <p:nvPr/>
        </p:nvSpPr>
        <p:spPr bwMode="auto">
          <a:xfrm>
            <a:off x="4518025" y="5437188"/>
            <a:ext cx="150813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rrowheads="1"/>
          </p:cNvSpPr>
          <p:nvPr/>
        </p:nvSpPr>
        <p:spPr bwMode="auto">
          <a:xfrm>
            <a:off x="4443413" y="5484813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rrowheads="1"/>
          </p:cNvSpPr>
          <p:nvPr/>
        </p:nvSpPr>
        <p:spPr bwMode="auto">
          <a:xfrm>
            <a:off x="4216400" y="5121275"/>
            <a:ext cx="149225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rrowheads="1"/>
          </p:cNvSpPr>
          <p:nvPr/>
        </p:nvSpPr>
        <p:spPr bwMode="auto">
          <a:xfrm>
            <a:off x="3770313" y="5046663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rrowheads="1"/>
          </p:cNvSpPr>
          <p:nvPr/>
        </p:nvSpPr>
        <p:spPr bwMode="auto">
          <a:xfrm>
            <a:off x="4065588" y="5588000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rrowheads="1"/>
          </p:cNvSpPr>
          <p:nvPr/>
        </p:nvSpPr>
        <p:spPr bwMode="auto">
          <a:xfrm>
            <a:off x="4133850" y="5121275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rrowheads="1"/>
          </p:cNvSpPr>
          <p:nvPr/>
        </p:nvSpPr>
        <p:spPr bwMode="auto">
          <a:xfrm>
            <a:off x="5715000" y="3635375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8" name="타원 37"/>
          <p:cNvSpPr>
            <a:spLocks noChangeArrowheads="1"/>
          </p:cNvSpPr>
          <p:nvPr/>
        </p:nvSpPr>
        <p:spPr bwMode="auto">
          <a:xfrm>
            <a:off x="6005513" y="4141788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0" name="타원 39"/>
          <p:cNvSpPr>
            <a:spLocks noChangeArrowheads="1"/>
          </p:cNvSpPr>
          <p:nvPr/>
        </p:nvSpPr>
        <p:spPr bwMode="auto">
          <a:xfrm>
            <a:off x="5430838" y="4000500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1" name="타원 40"/>
          <p:cNvSpPr>
            <a:spLocks noChangeArrowheads="1"/>
          </p:cNvSpPr>
          <p:nvPr/>
        </p:nvSpPr>
        <p:spPr bwMode="auto">
          <a:xfrm>
            <a:off x="5360988" y="3560763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2" name="타원 41"/>
          <p:cNvSpPr>
            <a:spLocks noChangeArrowheads="1"/>
          </p:cNvSpPr>
          <p:nvPr/>
        </p:nvSpPr>
        <p:spPr bwMode="auto">
          <a:xfrm>
            <a:off x="6435725" y="3784600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3" name="타원 42"/>
          <p:cNvSpPr>
            <a:spLocks noChangeArrowheads="1"/>
          </p:cNvSpPr>
          <p:nvPr/>
        </p:nvSpPr>
        <p:spPr bwMode="auto">
          <a:xfrm>
            <a:off x="5849938" y="3141663"/>
            <a:ext cx="149225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2" name="타원 51"/>
          <p:cNvSpPr>
            <a:spLocks noChangeArrowheads="1"/>
          </p:cNvSpPr>
          <p:nvPr/>
        </p:nvSpPr>
        <p:spPr bwMode="auto">
          <a:xfrm>
            <a:off x="5789613" y="3635375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4" name="타원 53"/>
          <p:cNvSpPr>
            <a:spLocks noChangeArrowheads="1"/>
          </p:cNvSpPr>
          <p:nvPr/>
        </p:nvSpPr>
        <p:spPr bwMode="auto">
          <a:xfrm>
            <a:off x="6227763" y="3416300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cxnSpLocks noChangeShapeType="1"/>
          </p:cNvCxnSpPr>
          <p:nvPr/>
        </p:nvCxnSpPr>
        <p:spPr bwMode="auto">
          <a:xfrm flipV="1">
            <a:off x="4598988" y="4181475"/>
            <a:ext cx="1042987" cy="939800"/>
          </a:xfrm>
          <a:prstGeom prst="straightConnector1">
            <a:avLst/>
          </a:prstGeom>
          <a:noFill/>
          <a:ln w="38100">
            <a:solidFill>
              <a:srgbClr val="EBF1DE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11287" name="그룹 60"/>
          <p:cNvGrpSpPr>
            <a:grpSpLocks/>
          </p:cNvGrpSpPr>
          <p:nvPr/>
        </p:nvGrpSpPr>
        <p:grpSpPr bwMode="auto">
          <a:xfrm>
            <a:off x="3351213" y="5151438"/>
            <a:ext cx="1217612" cy="949325"/>
            <a:chOff x="2408773" y="4784610"/>
            <a:chExt cx="1218095" cy="949374"/>
          </a:xfrm>
        </p:grpSpPr>
        <p:sp>
          <p:nvSpPr>
            <p:cNvPr id="5" name="타원 4"/>
            <p:cNvSpPr>
              <a:spLocks noChangeArrowheads="1"/>
            </p:cNvSpPr>
            <p:nvPr/>
          </p:nvSpPr>
          <p:spPr bwMode="auto">
            <a:xfrm>
              <a:off x="3266363" y="4784610"/>
              <a:ext cx="360505" cy="3603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2DCD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 sz="800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2408773" y="5132290"/>
              <a:ext cx="790889" cy="601694"/>
            </a:xfrm>
            <a:prstGeom prst="straightConnector1">
              <a:avLst/>
            </a:prstGeom>
            <a:noFill/>
            <a:ln w="38100">
              <a:solidFill>
                <a:srgbClr val="F2DCDB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45" name="타원 44"/>
          <p:cNvSpPr>
            <a:spLocks noChangeArrowheads="1"/>
          </p:cNvSpPr>
          <p:nvPr/>
        </p:nvSpPr>
        <p:spPr bwMode="auto">
          <a:xfrm>
            <a:off x="6989763" y="1682750"/>
            <a:ext cx="360362" cy="358775"/>
          </a:xfrm>
          <a:prstGeom prst="ellipse">
            <a:avLst/>
          </a:prstGeom>
          <a:solidFill>
            <a:srgbClr val="9BBB59"/>
          </a:solidFill>
          <a:ln w="38100">
            <a:solidFill>
              <a:srgbClr val="EBF1DE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>
            <a:cxnSpLocks noChangeShapeType="1"/>
          </p:cNvCxnSpPr>
          <p:nvPr/>
        </p:nvCxnSpPr>
        <p:spPr bwMode="auto">
          <a:xfrm flipV="1">
            <a:off x="6045200" y="2060575"/>
            <a:ext cx="944563" cy="1201738"/>
          </a:xfrm>
          <a:prstGeom prst="straightConnector1">
            <a:avLst/>
          </a:prstGeom>
          <a:noFill/>
          <a:ln w="38100">
            <a:solidFill>
              <a:srgbClr val="EBF1DE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80125" y="3921125"/>
            <a:ext cx="1182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9BBB59"/>
                </a:solidFill>
              </a:rPr>
              <a:t>Prediction</a:t>
            </a:r>
            <a:endParaRPr lang="ko-KR" altLang="en-US" sz="1400" b="1">
              <a:solidFill>
                <a:srgbClr val="9BBB59"/>
              </a:solidFill>
            </a:endParaRPr>
          </a:p>
        </p:txBody>
      </p:sp>
      <p:sp>
        <p:nvSpPr>
          <p:cNvPr id="36" name="타원 35"/>
          <p:cNvSpPr>
            <a:spLocks noChangeArrowheads="1"/>
          </p:cNvSpPr>
          <p:nvPr/>
        </p:nvSpPr>
        <p:spPr bwMode="auto">
          <a:xfrm>
            <a:off x="5795963" y="4502150"/>
            <a:ext cx="150812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7" name="타원 36"/>
          <p:cNvSpPr>
            <a:spLocks noChangeArrowheads="1"/>
          </p:cNvSpPr>
          <p:nvPr/>
        </p:nvSpPr>
        <p:spPr bwMode="auto">
          <a:xfrm>
            <a:off x="5783263" y="3141663"/>
            <a:ext cx="150812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39" name="타원 38"/>
          <p:cNvSpPr>
            <a:spLocks noChangeArrowheads="1"/>
          </p:cNvSpPr>
          <p:nvPr/>
        </p:nvSpPr>
        <p:spPr bwMode="auto">
          <a:xfrm>
            <a:off x="4448175" y="5800725"/>
            <a:ext cx="150813" cy="150813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4" name="타원 43"/>
          <p:cNvSpPr>
            <a:spLocks noChangeArrowheads="1"/>
          </p:cNvSpPr>
          <p:nvPr/>
        </p:nvSpPr>
        <p:spPr bwMode="auto">
          <a:xfrm>
            <a:off x="4883150" y="5256213"/>
            <a:ext cx="149225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6" name="타원 45"/>
          <p:cNvSpPr>
            <a:spLocks noChangeArrowheads="1"/>
          </p:cNvSpPr>
          <p:nvPr/>
        </p:nvSpPr>
        <p:spPr bwMode="auto">
          <a:xfrm>
            <a:off x="3781425" y="5399088"/>
            <a:ext cx="150813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8" name="타원 47"/>
          <p:cNvSpPr>
            <a:spLocks noChangeArrowheads="1"/>
          </p:cNvSpPr>
          <p:nvPr/>
        </p:nvSpPr>
        <p:spPr bwMode="auto">
          <a:xfrm>
            <a:off x="5067300" y="3856038"/>
            <a:ext cx="150813" cy="150812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9" name="타원 48"/>
          <p:cNvSpPr>
            <a:spLocks noChangeArrowheads="1"/>
          </p:cNvSpPr>
          <p:nvPr/>
        </p:nvSpPr>
        <p:spPr bwMode="auto">
          <a:xfrm>
            <a:off x="5715000" y="3743325"/>
            <a:ext cx="360363" cy="360363"/>
          </a:xfrm>
          <a:prstGeom prst="ellipse">
            <a:avLst/>
          </a:prstGeom>
          <a:solidFill>
            <a:srgbClr val="9BBB59"/>
          </a:solidFill>
          <a:ln w="38100">
            <a:solidFill>
              <a:srgbClr val="EBF1DE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302125" y="3198813"/>
            <a:ext cx="1516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chemeClr val="accent2"/>
                </a:solidFill>
              </a:rPr>
              <a:t>Measurement</a:t>
            </a:r>
            <a:endParaRPr lang="ko-KR" altLang="en-US" sz="1400" b="1">
              <a:solidFill>
                <a:schemeClr val="accent2"/>
              </a:solidFill>
            </a:endParaRPr>
          </a:p>
        </p:txBody>
      </p:sp>
      <p:sp>
        <p:nvSpPr>
          <p:cNvPr id="6" name="타원 5"/>
          <p:cNvSpPr>
            <a:spLocks noChangeArrowheads="1"/>
          </p:cNvSpPr>
          <p:nvPr/>
        </p:nvSpPr>
        <p:spPr bwMode="auto">
          <a:xfrm>
            <a:off x="5684838" y="3295650"/>
            <a:ext cx="360362" cy="360363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2DCD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1" name="타원 50"/>
          <p:cNvSpPr>
            <a:spLocks noChangeArrowheads="1"/>
          </p:cNvSpPr>
          <p:nvPr/>
        </p:nvSpPr>
        <p:spPr bwMode="auto">
          <a:xfrm>
            <a:off x="6291263" y="4427538"/>
            <a:ext cx="150812" cy="149225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218238" y="3108325"/>
            <a:ext cx="1182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4F6228"/>
                </a:solidFill>
              </a:rPr>
              <a:t>Resampling</a:t>
            </a:r>
            <a:endParaRPr lang="ko-KR" altLang="en-US" sz="1400" b="1">
              <a:solidFill>
                <a:srgbClr val="4F6228"/>
              </a:solidFill>
            </a:endParaRPr>
          </a:p>
        </p:txBody>
      </p:sp>
      <p:cxnSp>
        <p:nvCxnSpPr>
          <p:cNvPr id="56" name="직선 화살표 연결선 55"/>
          <p:cNvCxnSpPr>
            <a:cxnSpLocks noChangeShapeType="1"/>
          </p:cNvCxnSpPr>
          <p:nvPr/>
        </p:nvCxnSpPr>
        <p:spPr bwMode="auto">
          <a:xfrm flipV="1">
            <a:off x="4610100" y="3714750"/>
            <a:ext cx="1039813" cy="1406525"/>
          </a:xfrm>
          <a:prstGeom prst="straightConnector1">
            <a:avLst/>
          </a:prstGeom>
          <a:noFill/>
          <a:ln w="38100">
            <a:solidFill>
              <a:srgbClr val="F2DCDB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1303" name="Picture 8" descr="Screen Shot 2012-11-21 at 2.53.26 PM.png"/>
          <p:cNvPicPr>
            <a:picLocks noChangeAspect="1"/>
          </p:cNvPicPr>
          <p:nvPr/>
        </p:nvPicPr>
        <p:blipFill>
          <a:blip r:embed="rId2"/>
          <a:srcRect l="32639" t="21739" r="36111" b="35339"/>
          <a:stretch>
            <a:fillRect/>
          </a:stretch>
        </p:blipFill>
        <p:spPr bwMode="auto">
          <a:xfrm>
            <a:off x="179388" y="3068638"/>
            <a:ext cx="31686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71775" y="4629150"/>
            <a:ext cx="576263" cy="1287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400925" y="1735138"/>
            <a:ext cx="11842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9BBB59"/>
                </a:solidFill>
              </a:rPr>
              <a:t>Prediction</a:t>
            </a:r>
            <a:endParaRPr lang="ko-KR" altLang="en-US" sz="1400" b="1">
              <a:solidFill>
                <a:srgbClr val="9BBB59"/>
              </a:solidFill>
            </a:endParaRPr>
          </a:p>
        </p:txBody>
      </p:sp>
      <p:sp>
        <p:nvSpPr>
          <p:cNvPr id="113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Particle Filter</a:t>
            </a:r>
          </a:p>
          <a:p>
            <a:pPr lvl="1" eaLnBrk="1" hangingPunct="1"/>
            <a:r>
              <a:rPr lang="en-US" altLang="ko-KR" sz="2400" smtClean="0"/>
              <a:t>In statistics, a particle filter is a sophisticated model estimation technique based on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4584 -0.244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12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9084E-6 L 0.21041 -0.240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0" y="-12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17135 -0.195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" y="-98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6458 -0.215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69736E-6 L 0.18194 -0.152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-7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2441 -0.168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0" y="-8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342 -0.226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13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987E-6 L 0.14705 -0.188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94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14687 -0.266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9389E-6 L 0.14132 -0.2244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1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128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92 L 0.16684 -0.23948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200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11076 -0.24063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210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23 L 0.15034 -0.31444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23 L 0.13455 -0.2515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139 L 0.13351 -0.34336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720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07 L 0.13611 -0.25312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609E-6 L 0.10955 -0.25197 " pathEditMode="relative" rAng="0" ptsTypes="AA">
                                      <p:cBhvr>
                                        <p:cTn id="27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19757 -0.28241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12743 -0.30556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-15300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1453E-6 L 0.1658 -0.30333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5200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7" grpId="1" animBg="1"/>
      <p:bldP spid="53" grpId="0" animBg="1"/>
      <p:bldP spid="53" grpId="1" animBg="1"/>
      <p:bldP spid="53" grpId="2" animBg="1"/>
      <p:bldP spid="53" grpId="3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8" grpId="0" animBg="1"/>
      <p:bldP spid="38" grpId="1" animBg="1"/>
      <p:bldP spid="38" grpId="2" animBg="1"/>
      <p:bldP spid="38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52" grpId="0" animBg="1"/>
      <p:bldP spid="52" grpId="1" animBg="1"/>
      <p:bldP spid="52" grpId="2" animBg="1"/>
      <p:bldP spid="52" grpId="3" animBg="1"/>
      <p:bldP spid="54" grpId="0" animBg="1"/>
      <p:bldP spid="54" grpId="1" animBg="1"/>
      <p:bldP spid="54" grpId="2" animBg="1"/>
      <p:bldP spid="54" grpId="3" animBg="1"/>
      <p:bldP spid="45" grpId="0" animBg="1"/>
      <p:bldP spid="3" grpId="0"/>
      <p:bldP spid="3" grpId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7" grpId="3" animBg="1"/>
      <p:bldP spid="39" grpId="0" animBg="1"/>
      <p:bldP spid="39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/>
      <p:bldP spid="50" grpId="1"/>
      <p:bldP spid="6" grpId="0" animBg="1"/>
      <p:bldP spid="51" grpId="0" animBg="1"/>
      <p:bldP spid="51" grpId="1" animBg="1"/>
      <p:bldP spid="51" grpId="2" animBg="1"/>
      <p:bldP spid="55" grpId="0"/>
      <p:bldP spid="55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Technique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Map Matching Algorithm</a:t>
            </a:r>
            <a:endParaRPr lang="ko-KR" altLang="en-US" sz="2800" smtClean="0"/>
          </a:p>
        </p:txBody>
      </p:sp>
      <p:pic>
        <p:nvPicPr>
          <p:cNvPr id="12292" name="Picture 1" descr="image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2492375"/>
            <a:ext cx="3475037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2" descr="img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492375"/>
            <a:ext cx="34798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Measure point</a:t>
            </a:r>
          </a:p>
        </p:txBody>
      </p:sp>
      <p:pic>
        <p:nvPicPr>
          <p:cNvPr id="18436" name="그림 3" descr="device-2012-11-21-14424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2657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그림 4" descr="device-2012-11-21-14434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2214563"/>
            <a:ext cx="2557462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Mapping Tool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Way point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2286000"/>
            <a:ext cx="2592388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그림 4" descr="device-2012-11-21-14425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2286000"/>
            <a:ext cx="264318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Navigation Service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Navigation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5663" y="2349500"/>
            <a:ext cx="253365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2349500"/>
            <a:ext cx="2376488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그림 5" descr="device-2012-11-21-14523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57438"/>
            <a:ext cx="2614613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248</Words>
  <Application>Microsoft Office PowerPoint</Application>
  <PresentationFormat>화면 슬라이드 쇼(4:3)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Indoor Navigation</vt:lpstr>
      <vt:lpstr>Introduction</vt:lpstr>
      <vt:lpstr>Introduction</vt:lpstr>
      <vt:lpstr>Technique</vt:lpstr>
      <vt:lpstr>Technique</vt:lpstr>
      <vt:lpstr>Technique</vt:lpstr>
      <vt:lpstr>Mapping Tool</vt:lpstr>
      <vt:lpstr>Mapping Tool</vt:lpstr>
      <vt:lpstr>Navigation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limjunsung</dc:creator>
  <cp:lastModifiedBy>limjunsung</cp:lastModifiedBy>
  <cp:revision>29</cp:revision>
  <dcterms:created xsi:type="dcterms:W3CDTF">2012-11-21T03:11:46Z</dcterms:created>
  <dcterms:modified xsi:type="dcterms:W3CDTF">2012-11-21T09:47:32Z</dcterms:modified>
</cp:coreProperties>
</file>