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1" r:id="rId23"/>
    <p:sldId id="282" r:id="rId24"/>
    <p:sldId id="283" r:id="rId25"/>
    <p:sldId id="275" r:id="rId26"/>
    <p:sldId id="276" r:id="rId27"/>
    <p:sldId id="284" r:id="rId28"/>
    <p:sldId id="285" r:id="rId29"/>
    <p:sldId id="286" r:id="rId30"/>
    <p:sldId id="288" r:id="rId31"/>
    <p:sldId id="287" r:id="rId32"/>
    <p:sldId id="308" r:id="rId33"/>
    <p:sldId id="309" r:id="rId34"/>
    <p:sldId id="310" r:id="rId35"/>
    <p:sldId id="311" r:id="rId36"/>
    <p:sldId id="313" r:id="rId37"/>
    <p:sldId id="314" r:id="rId38"/>
    <p:sldId id="312" r:id="rId39"/>
    <p:sldId id="315" r:id="rId40"/>
    <p:sldId id="316" r:id="rId41"/>
    <p:sldId id="317" r:id="rId42"/>
    <p:sldId id="318" r:id="rId43"/>
    <p:sldId id="319" r:id="rId44"/>
    <p:sldId id="296" r:id="rId45"/>
    <p:sldId id="289" r:id="rId46"/>
    <p:sldId id="290" r:id="rId47"/>
    <p:sldId id="291" r:id="rId48"/>
    <p:sldId id="295" r:id="rId49"/>
    <p:sldId id="294" r:id="rId50"/>
    <p:sldId id="320" r:id="rId51"/>
    <p:sldId id="293" r:id="rId52"/>
    <p:sldId id="297" r:id="rId53"/>
    <p:sldId id="299" r:id="rId54"/>
    <p:sldId id="321" r:id="rId55"/>
    <p:sldId id="323" r:id="rId56"/>
    <p:sldId id="324" r:id="rId57"/>
    <p:sldId id="304" r:id="rId58"/>
    <p:sldId id="298" r:id="rId59"/>
    <p:sldId id="302" r:id="rId60"/>
    <p:sldId id="303" r:id="rId61"/>
    <p:sldId id="300" r:id="rId62"/>
    <p:sldId id="325" r:id="rId63"/>
    <p:sldId id="306" r:id="rId64"/>
    <p:sldId id="326" r:id="rId65"/>
    <p:sldId id="327" r:id="rId66"/>
    <p:sldId id="301" r:id="rId67"/>
    <p:sldId id="328" r:id="rId68"/>
    <p:sldId id="329" r:id="rId69"/>
    <p:sldId id="330" r:id="rId70"/>
    <p:sldId id="331" r:id="rId71"/>
    <p:sldId id="307" r:id="rId72"/>
    <p:sldId id="332" r:id="rId7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Dunnigan" initials="SD" lastIdx="1" clrIdx="0">
    <p:extLst>
      <p:ext uri="{19B8F6BF-5375-455C-9EA6-DF929625EA0E}">
        <p15:presenceInfo xmlns:p15="http://schemas.microsoft.com/office/powerpoint/2012/main" userId="9cc9354cb4dc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D31"/>
    <a:srgbClr val="0000FF"/>
    <a:srgbClr val="F8766D"/>
    <a:srgbClr val="E76BF3"/>
    <a:srgbClr val="00B0F6"/>
    <a:srgbClr val="00BF7D"/>
    <a:srgbClr val="A3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0" autoAdjust="0"/>
    <p:restoredTop sz="92472" autoAdjust="0"/>
  </p:normalViewPr>
  <p:slideViewPr>
    <p:cSldViewPr snapToGrid="0">
      <p:cViewPr>
        <p:scale>
          <a:sx n="75" d="100"/>
          <a:sy n="75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Initialize the figure with </a:t>
            </a:r>
            <a:r>
              <a:rPr lang="en-US" dirty="0" err="1"/>
              <a:t>ggplot</a:t>
            </a:r>
            <a:r>
              <a:rPr lang="en-US" dirty="0"/>
              <a:t>(), this creates a coordinate system that you can add layers to. The first argument of this function is the dataset to use in the graph, so </a:t>
            </a:r>
            <a:r>
              <a:rPr lang="en-US" dirty="0" err="1"/>
              <a:t>ggplot</a:t>
            </a:r>
            <a:r>
              <a:rPr lang="en-US" dirty="0"/>
              <a:t>(data = &lt;DATA&gt;) creates an empty graph.</a:t>
            </a:r>
          </a:p>
          <a:p>
            <a:pPr marL="228600" indent="-228600">
              <a:buAutoNum type="arabicPeriod"/>
            </a:pPr>
            <a:r>
              <a:rPr lang="en-US" dirty="0"/>
              <a:t>Each </a:t>
            </a:r>
            <a:r>
              <a:rPr lang="en-US" dirty="0" err="1"/>
              <a:t>geom</a:t>
            </a:r>
            <a:r>
              <a:rPr lang="en-US" dirty="0"/>
              <a:t> function takes a mapping argument. This is how variables are defined and mapped to visual properties. Mapping argument is always paired with </a:t>
            </a:r>
            <a:r>
              <a:rPr lang="en-US" dirty="0" err="1"/>
              <a:t>aes</a:t>
            </a:r>
            <a:r>
              <a:rPr lang="en-US" dirty="0"/>
              <a:t>() and the x and y arguments of </a:t>
            </a:r>
            <a:r>
              <a:rPr lang="en-US" dirty="0" err="1"/>
              <a:t>aes</a:t>
            </a:r>
            <a:r>
              <a:rPr lang="en-US" dirty="0"/>
              <a:t>() specify which variables to map to the x and y axes by looking into the `data`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an aesthetic manually, set the aesthetic by name as an argument of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function; i.e. it goes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You’ll need to pick a level that makes sense for that aesthetic.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have the same x var, y var, and data. They have different geometric objects (</a:t>
            </a:r>
            <a:r>
              <a:rPr lang="en-US" dirty="0" err="1"/>
              <a:t>geom</a:t>
            </a:r>
            <a:r>
              <a:rPr lang="en-US" dirty="0"/>
              <a:t>); the visual object used to represent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overlapping objects are arranged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following example, you map temp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do_mgl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both the shape and color of the points. This creates two separate, but overlapping, scales: One scale controls shape, while the second scale controls the color of the points: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brewer2.org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170D-FD8D-4081-844B-4F761795FCC7}"/>
              </a:ext>
            </a:extLst>
          </p:cNvPr>
          <p:cNvSpPr/>
          <p:nvPr/>
        </p:nvSpPr>
        <p:spPr>
          <a:xfrm>
            <a:off x="1258529" y="3185653"/>
            <a:ext cx="10323871" cy="626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DC14-CA2C-46CC-AFB2-5DEDCCA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1F451-B78F-4BB7-B2F2-B6F9743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228748"/>
            <a:ext cx="11552903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A470F-69FB-470C-AE54-C168A36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75E88-54D1-44C5-82A6-2946B72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DA86-9C7E-4DE4-8749-E395DEC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So, what are mappings?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8AF19-1F76-4D58-BE59-58EAADA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Aesthetics</a:t>
            </a:r>
            <a:r>
              <a:rPr lang="en-US" dirty="0"/>
              <a:t> are the visual properties of the objects in your 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3B24-5DF6-429B-80A5-381C90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1E69-0DE4-4F1B-8DF5-6A320D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CE007-5C0D-4683-AA6E-C4131E3C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17967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FB7-229D-4701-9F60-A38D8C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34224-AB6A-4F67-B6F2-B7B1D926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00" y="168116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4600D-5973-4052-B8A7-1758690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3304" y="2505075"/>
            <a:ext cx="316588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766D"/>
                </a:solidFill>
              </a:rPr>
              <a:t>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3A500"/>
                </a:solidFill>
              </a:rPr>
              <a:t>Gold</a:t>
            </a:r>
          </a:p>
          <a:p>
            <a:pPr marL="0" indent="0">
              <a:buNone/>
            </a:pPr>
            <a:r>
              <a:rPr lang="en-US" dirty="0">
                <a:solidFill>
                  <a:srgbClr val="00BF7D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>
                <a:solidFill>
                  <a:srgbClr val="00B0F6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>
                <a:solidFill>
                  <a:srgbClr val="E76BF3"/>
                </a:solidFill>
              </a:rPr>
              <a:t>Purple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03645-C747-492F-AB2D-95EB131B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3812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Data Space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39DC60-0A3E-4D12-9496-FA821F1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812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/>
              <a:t>Alaska</a:t>
            </a:r>
          </a:p>
          <a:p>
            <a:pPr marL="0" indent="0">
              <a:buNone/>
            </a:pPr>
            <a:r>
              <a:rPr lang="en-US" dirty="0"/>
              <a:t>California</a:t>
            </a:r>
          </a:p>
          <a:p>
            <a:pPr marL="0" indent="0">
              <a:buNone/>
            </a:pPr>
            <a:r>
              <a:rPr lang="en-US" dirty="0"/>
              <a:t>Florida</a:t>
            </a:r>
          </a:p>
          <a:p>
            <a:pPr marL="0" indent="0">
              <a:buNone/>
            </a:pPr>
            <a:r>
              <a:rPr lang="en-US" dirty="0"/>
              <a:t>Mississippi</a:t>
            </a:r>
          </a:p>
          <a:p>
            <a:pPr marL="0" indent="0">
              <a:buNone/>
            </a:pPr>
            <a:r>
              <a:rPr lang="en-US" dirty="0"/>
              <a:t>South Carolina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94F1-B205-41A2-B680-25FBAE04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4DE22-32C3-4E06-9487-61B89E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5D462-8939-45FA-A811-375EF8F8CDF0}"/>
              </a:ext>
            </a:extLst>
          </p:cNvPr>
          <p:cNvCxnSpPr/>
          <p:nvPr/>
        </p:nvCxnSpPr>
        <p:spPr>
          <a:xfrm>
            <a:off x="4847302" y="2792361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D5BA-DB11-4669-BD83-5D28E370B6CE}"/>
              </a:ext>
            </a:extLst>
          </p:cNvPr>
          <p:cNvCxnSpPr/>
          <p:nvPr/>
        </p:nvCxnSpPr>
        <p:spPr>
          <a:xfrm>
            <a:off x="4847302" y="3357715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BF64D-DA2A-42AC-9447-3981B28CAB40}"/>
              </a:ext>
            </a:extLst>
          </p:cNvPr>
          <p:cNvCxnSpPr/>
          <p:nvPr/>
        </p:nvCxnSpPr>
        <p:spPr>
          <a:xfrm>
            <a:off x="4852220" y="387390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7F186-C8DE-4827-9F4B-8FD428DA56F6}"/>
              </a:ext>
            </a:extLst>
          </p:cNvPr>
          <p:cNvCxnSpPr/>
          <p:nvPr/>
        </p:nvCxnSpPr>
        <p:spPr>
          <a:xfrm>
            <a:off x="4866969" y="4370437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71443-0803-47C3-9C72-46D3B3CA5D1E}"/>
              </a:ext>
            </a:extLst>
          </p:cNvPr>
          <p:cNvCxnSpPr/>
          <p:nvPr/>
        </p:nvCxnSpPr>
        <p:spPr>
          <a:xfrm>
            <a:off x="4862057" y="487679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971F5-3A1B-4492-A0F2-1D1B713674DA}"/>
              </a:ext>
            </a:extLst>
          </p:cNvPr>
          <p:cNvCxnSpPr/>
          <p:nvPr/>
        </p:nvCxnSpPr>
        <p:spPr>
          <a:xfrm>
            <a:off x="4876806" y="5392992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</p:spTree>
    <p:extLst>
      <p:ext uri="{BB962C8B-B14F-4D97-AF65-F5344CB8AC3E}">
        <p14:creationId xmlns:p14="http://schemas.microsoft.com/office/powerpoint/2010/main" val="2879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14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  <p:pic>
        <p:nvPicPr>
          <p:cNvPr id="2052" name="Picture 4" descr="https://lh5.googleusercontent.com/1nKORGmoL4yOU9dY-4fL4iZNp8Mj0rtovMe5uluUP5D_oFdowvx2A9zLa-MRs38fyyVoDzrBUjtByuRnjb52TVxV01BxZb5VhsccHSbTYCChpyvbrs25vfdpjvDfPNB5aefMUJmT">
            <a:extLst>
              <a:ext uri="{FF2B5EF4-FFF2-40B4-BE49-F238E27FC236}">
                <a16:creationId xmlns:a16="http://schemas.microsoft.com/office/drawing/2014/main" id="{33773650-4FB6-4E39-BB48-19F18A05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531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DD5CE6-9D64-4EB5-BBD7-88DCFA953930}"/>
              </a:ext>
            </a:extLst>
          </p:cNvPr>
          <p:cNvSpPr/>
          <p:nvPr/>
        </p:nvSpPr>
        <p:spPr>
          <a:xfrm>
            <a:off x="9661634" y="3841702"/>
            <a:ext cx="2124361" cy="1452969"/>
          </a:xfrm>
          <a:prstGeom prst="wedgeRoundRectCallout">
            <a:avLst>
              <a:gd name="adj1" fmla="val -79278"/>
              <a:gd name="adj2" fmla="val -2268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Legends are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3494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A99-4276-44BF-A286-38FDBC7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545-95A9-4C55-BE34-08CE5E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chunk, add color, size, alpha, and shape aesthetics to your graph. Play around with the data!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map aesthetics to discrete and continuous variables?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apply more than one aesthetic?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358-0A35-40C1-BD46-7420444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E030-6A5B-45B0-9BCC-3E836B84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5DF-402B-40AB-AB31-333E86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set</a:t>
            </a:r>
            <a:r>
              <a:rPr lang="en-US" dirty="0"/>
              <a:t> the aesthetic properties of your </a:t>
            </a:r>
            <a:r>
              <a:rPr lang="en-US" dirty="0" err="1"/>
              <a:t>geom</a:t>
            </a:r>
            <a:r>
              <a:rPr lang="en-US" dirty="0"/>
              <a:t> manually.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8484-101C-4DC8-A0B7-A935305D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325757"/>
            <a:ext cx="11688418" cy="38512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400" dirty="0"/>
              <a:t>vs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76F-6560-4DD3-8FAA-F02EB15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B8C9-A8EA-40A1-8E33-20571D2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pA5AzWi9tyKSLDGl_P8eSCYRgCpsmzs6padVVyU4UeB3Qq8i8OIzWDLOHU9JQeSZySa54bsvonaMUsSqBZhuYP5HuRTI3MJ-kEN9xQDvhGzm4UQdjOH5VjWg4_9fbbDAOKiVJ1X_">
            <a:extLst>
              <a:ext uri="{FF2B5EF4-FFF2-40B4-BE49-F238E27FC236}">
                <a16:creationId xmlns:a16="http://schemas.microsoft.com/office/drawing/2014/main" id="{DF1EEE51-34AD-4231-A84D-4D381324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2" y="1095655"/>
            <a:ext cx="7381460" cy="4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A3E37-ABBD-4920-9B94-F0007374DE5E}"/>
              </a:ext>
            </a:extLst>
          </p:cNvPr>
          <p:cNvSpPr/>
          <p:nvPr/>
        </p:nvSpPr>
        <p:spPr>
          <a:xfrm>
            <a:off x="3354175" y="5700477"/>
            <a:ext cx="8686800" cy="760350"/>
          </a:xfrm>
          <a:prstGeom prst="wedgeRoundRectCallout">
            <a:avLst>
              <a:gd name="adj1" fmla="val 7428"/>
              <a:gd name="adj2" fmla="val -1100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CD2D09-07C6-424D-BE2A-9EC87FB7509B}"/>
              </a:ext>
            </a:extLst>
          </p:cNvPr>
          <p:cNvSpPr/>
          <p:nvPr/>
        </p:nvSpPr>
        <p:spPr>
          <a:xfrm>
            <a:off x="188843" y="136525"/>
            <a:ext cx="8686800" cy="760350"/>
          </a:xfrm>
          <a:prstGeom prst="wedgeRoundRectCallout">
            <a:avLst>
              <a:gd name="adj1" fmla="val -5387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8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0166-3CC3-47BF-87BD-8CC1A08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8611-168E-42DC-B041-151B14B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862-53A8-4F9A-9A64-4A4CB10C9C57}"/>
              </a:ext>
            </a:extLst>
          </p:cNvPr>
          <p:cNvSpPr txBox="1"/>
          <p:nvPr/>
        </p:nvSpPr>
        <p:spPr>
          <a:xfrm>
            <a:off x="278296" y="212081"/>
            <a:ext cx="841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0C8F-988B-4EF3-8EE2-23989ADFBAAD}"/>
              </a:ext>
            </a:extLst>
          </p:cNvPr>
          <p:cNvSpPr txBox="1"/>
          <p:nvPr/>
        </p:nvSpPr>
        <p:spPr>
          <a:xfrm>
            <a:off x="3488634" y="5769189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7351B1-85E3-4089-B68A-24148B0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TL;DR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D23FA-4314-4794-9F8F-659EE03A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25625"/>
            <a:ext cx="11489635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maps an aesthetic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Outside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sets an aesthetic to a value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color = “blue”))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3F31E-217D-453F-99A1-01612C1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9C357-15BD-4FC7-9E84-12560CF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484306DB-73DE-47EA-9417-2E828789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5" y="2359742"/>
            <a:ext cx="6354097" cy="3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32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nTcp3l_kFoiA2EIgrtyI2JuXAmwUbLeuFTEf7IdUMya37bYM51hr4YxoU_hG8a_5dgL11Xb_clJP4t_Km0GrHgB_xwWL-Hs_SQZJjfkKzSj68LG04uvUlAT-PRAL8zit16X-9gCF">
            <a:extLst>
              <a:ext uri="{FF2B5EF4-FFF2-40B4-BE49-F238E27FC236}">
                <a16:creationId xmlns:a16="http://schemas.microsoft.com/office/drawing/2014/main" id="{70D8BE6E-27A6-421E-8B4A-0F41BAC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8" y="2317973"/>
            <a:ext cx="7491249" cy="40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20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89618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4933068"/>
            <a:ext cx="11445765" cy="15598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~ coast,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nrow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5EACF4C7-DF16-4DE6-A28B-6E61C27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60" y="1435912"/>
            <a:ext cx="5668118" cy="3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5058127"/>
            <a:ext cx="11445765" cy="1480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lh6.googleusercontent.com/v8gtsEZSxWN-1QCSwnI2s_2YE_V0LhoD_ygKhstU64Y00iqRL-qL2UkfIMOZuAQtZDVinWWiXQh37Ok78vdJj699zLIXzb4s237qYO6x8DNYA5TuumFMRDEKR-tAI0yEbvlJ42Yb">
            <a:extLst>
              <a:ext uri="{FF2B5EF4-FFF2-40B4-BE49-F238E27FC236}">
                <a16:creationId xmlns:a16="http://schemas.microsoft.com/office/drawing/2014/main" id="{4ADD0E5F-B0C1-47DD-96C1-7B5D9342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5" y="1359870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A0DEBF5-8F8A-49B4-8A58-CD93571A8A53}"/>
              </a:ext>
            </a:extLst>
          </p:cNvPr>
          <p:cNvSpPr/>
          <p:nvPr/>
        </p:nvSpPr>
        <p:spPr>
          <a:xfrm>
            <a:off x="566530" y="3429000"/>
            <a:ext cx="2236305" cy="1093839"/>
          </a:xfrm>
          <a:prstGeom prst="wedgeRoundRectCallout">
            <a:avLst>
              <a:gd name="adj1" fmla="val 71497"/>
              <a:gd name="adj2" fmla="val -402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Sigh…it’s a bad graph, I know!</a:t>
            </a:r>
          </a:p>
        </p:txBody>
      </p:sp>
    </p:spTree>
    <p:extLst>
      <p:ext uri="{BB962C8B-B14F-4D97-AF65-F5344CB8AC3E}">
        <p14:creationId xmlns:p14="http://schemas.microsoft.com/office/powerpoint/2010/main" val="5872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https://lh6.googleusercontent.com/g5ZPcgLlAzbzjuD_gcGWDUSum2yd4UwWGjM-iNHzkpY3L9tWaY8j27RnJj9TKQQ6Ph9P1n3ce0BtAtBJ3uXSi9eWhVmyMVVF1l4qo8aSSZ9PlgRc1fLhmlPR8AoPS3WOqJccXRxA">
            <a:extLst>
              <a:ext uri="{FF2B5EF4-FFF2-40B4-BE49-F238E27FC236}">
                <a16:creationId xmlns:a16="http://schemas.microsoft.com/office/drawing/2014/main" id="{DBE898F4-2593-491B-98BE-14EBC320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985525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180FAB7-AD88-4A82-B57F-D0AC0BD08726}"/>
              </a:ext>
            </a:extLst>
          </p:cNvPr>
          <p:cNvSpPr/>
          <p:nvPr/>
        </p:nvSpPr>
        <p:spPr>
          <a:xfrm>
            <a:off x="629023" y="3264310"/>
            <a:ext cx="2359342" cy="2193515"/>
          </a:xfrm>
          <a:prstGeom prst="wedgeRoundRectCallout">
            <a:avLst>
              <a:gd name="adj1" fmla="val 63367"/>
              <a:gd name="adj2" fmla="val -733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this in place if you would prefer not to facet in the rows or columns dimension</a:t>
            </a:r>
          </a:p>
        </p:txBody>
      </p:sp>
    </p:spTree>
    <p:extLst>
      <p:ext uri="{BB962C8B-B14F-4D97-AF65-F5344CB8AC3E}">
        <p14:creationId xmlns:p14="http://schemas.microsoft.com/office/powerpoint/2010/main" val="79607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00A-50BA-4211-80D1-B7CD1DC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1936-CA6C-4979-8BE5-095BADB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`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/>
              <a:t>` data, plot temperature (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dirty="0"/>
              <a:t>)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month</a:t>
            </a:r>
            <a:r>
              <a:rPr lang="en-US" dirty="0"/>
              <a:t> as a scatterplot and facet by station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station_code</a:t>
            </a:r>
            <a:r>
              <a:rPr lang="en-US" dirty="0"/>
              <a:t>),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r>
              <a:rPr lang="en-US" dirty="0"/>
              <a:t>, and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Play around with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What kinds of things do you notice?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734-6D0C-46F9-8DFD-3401306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AD3A-E137-435C-AAB4-77A3173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164-A72C-4CB5-A4FC-653B876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C6D-9385-47AF-8703-1525E316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F30A-0AA8-4F90-BD58-6FEC0E7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935C-DCEE-4584-80D8-12E6DF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EA5FF-7895-45E5-A660-0283937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plots similar?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414-6AC4-40B5-BBDC-63904DA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A2EE-52E2-4E7F-AF18-7BC02F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https://lh6.googleusercontent.com/AzJpajqO0prZ49F59NAgzOkpbsQZZugNdXXZXFgnf18zQ-rLHtOUeYEWnFQfOIYR8VXQtf5Zk5AXV8xUXo4EVlOVMlWEzsngkMsV9zNr5cUw5b73C9mdCQ2QvzOk4Vvgeir5F1HY">
            <a:extLst>
              <a:ext uri="{FF2B5EF4-FFF2-40B4-BE49-F238E27FC236}">
                <a16:creationId xmlns:a16="http://schemas.microsoft.com/office/drawing/2014/main" id="{974B688F-25D4-48BC-BC09-9344264ED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29" y="1338274"/>
            <a:ext cx="8131142" cy="50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63-46AA-4D75-A076-901F9F88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FDAE-E7BE-4DD9-8723-5D47D003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&lt;GEOM_FUNCTION&gt;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4059-2395-409C-9733-3C1F0F2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5D1DD-C2FE-4DFB-B272-E36F424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27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64A99A-AA04-4A31-8BCC-D36753FBB7BD}"/>
              </a:ext>
            </a:extLst>
          </p:cNvPr>
          <p:cNvSpPr/>
          <p:nvPr/>
        </p:nvSpPr>
        <p:spPr>
          <a:xfrm>
            <a:off x="8610600" y="3429000"/>
            <a:ext cx="2743200" cy="1983658"/>
          </a:xfrm>
          <a:prstGeom prst="wedgeRoundRectCallout">
            <a:avLst>
              <a:gd name="adj1" fmla="val -28898"/>
              <a:gd name="adj2" fmla="val -82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Every </a:t>
            </a:r>
            <a:r>
              <a:rPr lang="en-US" sz="2800" dirty="0" err="1"/>
              <a:t>geom</a:t>
            </a:r>
            <a:r>
              <a:rPr lang="en-US" sz="2800" dirty="0"/>
              <a:t> requires a mapping argument</a:t>
            </a:r>
          </a:p>
        </p:txBody>
      </p:sp>
    </p:spTree>
    <p:extLst>
      <p:ext uri="{BB962C8B-B14F-4D97-AF65-F5344CB8AC3E}">
        <p14:creationId xmlns:p14="http://schemas.microsoft.com/office/powerpoint/2010/main" val="40156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1" y="1183259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682044" y="1569156"/>
            <a:ext cx="3402541" cy="316846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545451" y="1813471"/>
            <a:ext cx="5893255" cy="3620067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255" h="3620067">
                <a:moveTo>
                  <a:pt x="0" y="3620067"/>
                </a:moveTo>
                <a:lnTo>
                  <a:pt x="1841994" y="22578"/>
                </a:lnTo>
                <a:lnTo>
                  <a:pt x="4988238" y="0"/>
                </a:lnTo>
                <a:lnTo>
                  <a:pt x="5893255" y="3620067"/>
                </a:lnTo>
                <a:lnTo>
                  <a:pt x="0" y="3620067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3" t="10295"/>
          <a:stretch/>
        </p:blipFill>
        <p:spPr>
          <a:xfrm>
            <a:off x="5268243" y="643012"/>
            <a:ext cx="6616979" cy="61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98E5E-EBF4-466B-BE87-EF39EC4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68722-AEAE-4CAB-8F36-F30822D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1"/>
            <a:ext cx="10515600" cy="166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partner, decide how to replace the scatterplot with one that draws boxplots. Use the </a:t>
            </a:r>
            <a:r>
              <a:rPr lang="en-US" dirty="0" err="1"/>
              <a:t>cheatsheet</a:t>
            </a:r>
            <a:r>
              <a:rPr lang="en-US" dirty="0"/>
              <a:t> and try your best guess!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9E169-6D59-40A2-81CB-8DC2846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0AE1A-2EC7-45DF-9632-DFB28FB5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https://lh6.googleusercontent.com/jg7l3L3KpWg5fje1qam-FFRT3CLYYnspkFJzdoReSE5MdnJAVpFNuTt64JrFclvlq2JAjYby2Hf69gvi7ohg_C7tbcyt7GAhD6AOn3Y1kBDkOm3Af0-xLGrvCewY1lybOmBcm-5H">
            <a:extLst>
              <a:ext uri="{FF2B5EF4-FFF2-40B4-BE49-F238E27FC236}">
                <a16:creationId xmlns:a16="http://schemas.microsoft.com/office/drawing/2014/main" id="{59E96B3E-3206-4080-821D-5136C6C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09" y="2336784"/>
            <a:ext cx="7109982" cy="43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E720-C2D8-4A30-BB7B-254D6B03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C857-8B49-4CD4-8D3F-C68C849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30</a:t>
            </a:fld>
            <a:endParaRPr lang="en-US"/>
          </a:p>
        </p:txBody>
      </p:sp>
      <p:pic>
        <p:nvPicPr>
          <p:cNvPr id="3078" name="Picture 6" descr="https://lh5.googleusercontent.com/2yZu0_80mYmAvp7XZx9YRUVbVZUpiITAwt6Wl9unK--rl4R4cckbHYQGqJQv9Wy_FboOrrHUQwcZDyfHa_Cbn-ZFzTVplF8HIbUbqgbn2LRJwCKymG39YdKzhV8SRFCIbk6rnCgA">
            <a:extLst>
              <a:ext uri="{FF2B5EF4-FFF2-40B4-BE49-F238E27FC236}">
                <a16:creationId xmlns:a16="http://schemas.microsoft.com/office/drawing/2014/main" id="{4601CDF8-F09F-45AD-9939-133053AC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602817"/>
            <a:ext cx="7142018" cy="44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CA471-9519-46A7-BA60-722DB49CCB4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temp))</a:t>
            </a:r>
          </a:p>
        </p:txBody>
      </p:sp>
    </p:spTree>
    <p:extLst>
      <p:ext uri="{BB962C8B-B14F-4D97-AF65-F5344CB8AC3E}">
        <p14:creationId xmlns:p14="http://schemas.microsoft.com/office/powerpoint/2010/main" val="239985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EAF7-26A3-468D-A6DE-82A178F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A34A-9C79-4D7D-A7A7-237BA9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31</a:t>
            </a:fld>
            <a:endParaRPr lang="en-US"/>
          </a:p>
        </p:txBody>
      </p:sp>
      <p:pic>
        <p:nvPicPr>
          <p:cNvPr id="2052" name="Picture 4" descr="https://lh4.googleusercontent.com/UyF0IatkgTZkRJJE_s6RP9XLcXcp5txOike-ZgyPoi9bGCyfk1PVOaYhd1T_2iWTmyWTrJG_piolWSOj3r7BS-vYCLi1oZ5UvPnOpPppSoaRKGXbHT4IBBOSz1OfCMSrSQXWlHRT">
            <a:extLst>
              <a:ext uri="{FF2B5EF4-FFF2-40B4-BE49-F238E27FC236}">
                <a16:creationId xmlns:a16="http://schemas.microsoft.com/office/drawing/2014/main" id="{028A835A-0DD8-43E0-A55B-0CE6D61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13" y="136525"/>
            <a:ext cx="7921574" cy="48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23394-4451-4B53-A73E-00EC6081DB7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983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B1628-62D3-41D8-B8D0-59286967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FA352-4933-4A8A-9321-BCDA0901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dirty="0"/>
              <a:t>` dataset and examine it. This dataset is provided in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dirty="0"/>
              <a:t>`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bar chart of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 colored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. Use the </a:t>
            </a:r>
            <a:r>
              <a:rPr lang="en-US" dirty="0" err="1"/>
              <a:t>cheatsheet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B8D8C-3023-4896-BE07-97E2C11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E5A51-324E-4C9C-BF3C-BC00091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1B22-CEA6-4F94-B4B3-D1E1EC2A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26CE1-A358-4E1E-9CC1-BB7919FE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3BFF8-E9BC-4413-B564-5E2ADCDD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7CE45-3B21-4B02-B495-DEE1B4F6CC21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cut, color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47FD3-C2AE-4FB3-9CAC-999DCC04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28CBB-A15F-4BC9-B032-85C80C8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D5072-2DAB-428E-A89D-392C92B6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B6235-EB13-4BD7-8F80-EEF477EE8A3D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cut,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37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Bar charts, histograms, and frequency polygons bin data and plot bin counts (# of points that fall into each bin)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F7F6D-F9C6-4517-A8EE-AAEF928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2CF22-99C4-4E35-8A1C-C56ACBDC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F43C8-9152-429E-B88C-62F354A7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511CC-ACEA-484E-987D-BF9DD23A2F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8EA66A-2590-4876-B546-32EA99328A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Smoothers,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, fit a model to your data and plot the predictions from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8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Boxplots compute a summary of the distribution and display it in a formatted box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8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1BC00-1BE6-42F6-87CB-17416558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" y="1440873"/>
            <a:ext cx="12146175" cy="472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21A4609E-3529-4883-8BAC-A28D0D80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5" y="5066568"/>
            <a:ext cx="984738" cy="14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841C-2444-4761-BEF4-44A4B0C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FCE-B0F7-455F-8222-9D9C3646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5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 for “statistical transformation” - the algorithm that is used to create new values for a graph.</a:t>
            </a:r>
          </a:p>
          <a:p>
            <a:pPr marL="0" indent="0" algn="ctr">
              <a:buNone/>
            </a:pPr>
            <a:r>
              <a:rPr lang="en-US" dirty="0"/>
              <a:t>One of the five components of each layer!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8B9A-1FA2-4B33-A5B9-7819387C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747-A9B7-4717-8CBE-76EE40DC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9C9A7-7D5B-4849-B91D-3366D5D03459}"/>
              </a:ext>
            </a:extLst>
          </p:cNvPr>
          <p:cNvSpPr txBox="1"/>
          <p:nvPr/>
        </p:nvSpPr>
        <p:spPr>
          <a:xfrm>
            <a:off x="838200" y="3330222"/>
            <a:ext cx="987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&lt;GEOM_FUNCTION&gt;(mapping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stat = </a:t>
            </a:r>
            <a:r>
              <a:rPr lang="en-US" sz="24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position = </a:t>
            </a:r>
            <a:r>
              <a:rPr lang="en-US" sz="24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40FD18-FF20-4A76-8A99-5149434D9517}"/>
              </a:ext>
            </a:extLst>
          </p:cNvPr>
          <p:cNvSpPr/>
          <p:nvPr/>
        </p:nvSpPr>
        <p:spPr>
          <a:xfrm>
            <a:off x="9471378" y="3953755"/>
            <a:ext cx="2472266" cy="1885245"/>
          </a:xfrm>
          <a:prstGeom prst="wedgeRoundRectCallout">
            <a:avLst>
              <a:gd name="adj1" fmla="val -138185"/>
              <a:gd name="adj2" fmla="val -327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what stat a </a:t>
            </a:r>
            <a:r>
              <a:rPr lang="en-US" dirty="0" err="1"/>
              <a:t>geom</a:t>
            </a:r>
            <a:r>
              <a:rPr lang="en-US" dirty="0"/>
              <a:t> uses by inspecting the default value for the stat argument. </a:t>
            </a:r>
          </a:p>
          <a:p>
            <a:pPr algn="ctr"/>
            <a:r>
              <a:rPr lang="en-US" dirty="0"/>
              <a:t>Ex: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FC751-1FA5-46D7-9112-5E0F5D03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CF345-C6D3-49A3-BDEC-A5CE06D7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what the default stat is for each of the following </a:t>
            </a:r>
            <a:r>
              <a:rPr lang="en-US" dirty="0" err="1"/>
              <a:t>geoms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geom_line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geom_density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6E32-078C-4964-9DFC-57E55AE3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EC725-1E2D-4975-91A2-AFCCFEE7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8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546-AD3E-4C52-AE9C-9D550EC6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BE93C-8251-4B0E-B7F0-B00E1A901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33" y="2556953"/>
            <a:ext cx="6560445" cy="416452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671D5F-B5A2-461D-92EC-5B480267B4D7}"/>
              </a:ext>
            </a:extLst>
          </p:cNvPr>
          <p:cNvSpPr/>
          <p:nvPr/>
        </p:nvSpPr>
        <p:spPr>
          <a:xfrm>
            <a:off x="9369778" y="2472267"/>
            <a:ext cx="2348089" cy="1862666"/>
          </a:xfrm>
          <a:prstGeom prst="wedgeRoundRectCallout">
            <a:avLst>
              <a:gd name="adj1" fmla="val -90545"/>
              <a:gd name="adj2" fmla="val -15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Stacking is automatic and the default position with 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0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“fill”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EDA4E-F082-48DF-AD48-61DEC1BC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51" y="2804407"/>
            <a:ext cx="6385698" cy="4053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46326E-CDD7-4409-B2A4-70FBAFB3797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/>
              <a:t>Position: </a:t>
            </a:r>
            <a:r>
              <a:rPr lang="en-US" sz="4800"/>
              <a:t>how overlapping objects are arranged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9321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“dodge”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06A70-CAAA-4985-B3F1-3D765B0C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21" y="2804407"/>
            <a:ext cx="6405479" cy="40661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967A7E-5ED0-4B45-8620-B8ABBC5F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</p:spTree>
    <p:extLst>
      <p:ext uri="{BB962C8B-B14F-4D97-AF65-F5344CB8AC3E}">
        <p14:creationId xmlns:p14="http://schemas.microsoft.com/office/powerpoint/2010/main" val="121564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07E8-0AC0-43A6-80FA-54AAB82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A425-5302-462E-9C42-A5DF4B6E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what this code will do, then run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10EFA-8383-4215-A810-522AC32E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FC22-4E67-4FE3-8DE7-CEF7DF03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DD418-20BD-44C9-98C1-19BBD2D33D06}"/>
              </a:ext>
            </a:extLst>
          </p:cNvPr>
          <p:cNvSpPr txBox="1"/>
          <p:nvPr/>
        </p:nvSpPr>
        <p:spPr>
          <a:xfrm>
            <a:off x="1340427" y="3103419"/>
            <a:ext cx="951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670357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45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6F5CFF1-25B6-459E-BC41-EB480369243C}"/>
              </a:ext>
            </a:extLst>
          </p:cNvPr>
          <p:cNvSpPr/>
          <p:nvPr/>
        </p:nvSpPr>
        <p:spPr>
          <a:xfrm>
            <a:off x="429492" y="3855231"/>
            <a:ext cx="4821382" cy="1603376"/>
          </a:xfrm>
          <a:prstGeom prst="wedgeRoundRectCallout">
            <a:avLst>
              <a:gd name="adj1" fmla="val 56083"/>
              <a:gd name="adj2" fmla="val -1441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and data that appear in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2800" dirty="0"/>
              <a:t>will apply globally to each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15B38-8666-438F-9E57-60BE7B4D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6" y="2334334"/>
            <a:ext cx="6234546" cy="3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6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coast)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4B71-5D06-4C43-A0BA-812B6905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3" y="2749109"/>
            <a:ext cx="6236110" cy="397236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DE44FB-6862-4EF6-92BC-B06B5C7FCA32}"/>
              </a:ext>
            </a:extLst>
          </p:cNvPr>
          <p:cNvSpPr/>
          <p:nvPr/>
        </p:nvSpPr>
        <p:spPr>
          <a:xfrm>
            <a:off x="595745" y="3805383"/>
            <a:ext cx="3783297" cy="2235199"/>
          </a:xfrm>
          <a:prstGeom prst="wedgeRoundRectCallout">
            <a:avLst>
              <a:gd name="adj1" fmla="val 51309"/>
              <a:gd name="adj2" fmla="val -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applied in </a:t>
            </a:r>
            <a:r>
              <a:rPr lang="en-US" sz="2800" dirty="0" err="1"/>
              <a:t>geom_function</a:t>
            </a:r>
            <a:r>
              <a:rPr lang="en-US" sz="2800" dirty="0"/>
              <a:t> will add or override the global mappings for that layer only</a:t>
            </a:r>
          </a:p>
        </p:txBody>
      </p:sp>
    </p:spTree>
    <p:extLst>
      <p:ext uri="{BB962C8B-B14F-4D97-AF65-F5344CB8AC3E}">
        <p14:creationId xmlns:p14="http://schemas.microsoft.com/office/powerpoint/2010/main" val="400979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793783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</p:spTree>
    <p:extLst>
      <p:ext uri="{BB962C8B-B14F-4D97-AF65-F5344CB8AC3E}">
        <p14:creationId xmlns:p14="http://schemas.microsoft.com/office/powerpoint/2010/main" val="158819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14AEBE0-2B62-424C-8C40-36DA841B277D}"/>
              </a:ext>
            </a:extLst>
          </p:cNvPr>
          <p:cNvSpPr/>
          <p:nvPr/>
        </p:nvSpPr>
        <p:spPr>
          <a:xfrm>
            <a:off x="7121237" y="4777065"/>
            <a:ext cx="3726872" cy="1116551"/>
          </a:xfrm>
          <a:prstGeom prst="wedgeRoundRectCallout">
            <a:avLst>
              <a:gd name="adj1" fmla="val 1342"/>
              <a:gd name="adj2" fmla="val -1074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</a:t>
            </a:r>
            <a:r>
              <a:rPr lang="en-US" sz="2800" b="1" dirty="0"/>
              <a:t>Map</a:t>
            </a:r>
            <a:r>
              <a:rPr lang="en-US" sz="2800" dirty="0"/>
              <a:t> aesthetic properties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28066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sure to check 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use:</a:t>
            </a:r>
            <a:br>
              <a:rPr lang="en-US" dirty="0"/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`head()`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`tail()`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`str()`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2800" dirty="0"/>
              <a:t>or 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‘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dplyr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::glimpse()`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stat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position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4A0895-9241-4319-972F-659C076679A3}"/>
              </a:ext>
            </a:extLst>
          </p:cNvPr>
          <p:cNvSpPr/>
          <p:nvPr/>
        </p:nvSpPr>
        <p:spPr>
          <a:xfrm>
            <a:off x="838200" y="4267200"/>
            <a:ext cx="377895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required</a:t>
            </a:r>
            <a:r>
              <a:rPr lang="en-US" sz="2400" dirty="0"/>
              <a:t>, but defaults are supplied by the specified </a:t>
            </a:r>
            <a:r>
              <a:rPr lang="en-US" sz="2400" dirty="0" err="1"/>
              <a:t>geom</a:t>
            </a:r>
            <a:endParaRPr lang="en-US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5BA1E82-6E57-4747-90D4-F9D25B6D359F}"/>
              </a:ext>
            </a:extLst>
          </p:cNvPr>
          <p:cNvSpPr/>
          <p:nvPr/>
        </p:nvSpPr>
        <p:spPr>
          <a:xfrm>
            <a:off x="4617157" y="4267200"/>
            <a:ext cx="891822" cy="106814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0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DCD-D3D0-4832-82AB-AC439AFA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about a break?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942F-48FF-4341-A556-178E9675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108"/>
            <a:ext cx="9144000" cy="505691"/>
          </a:xfrm>
        </p:spPr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3607-5E8D-42AA-8FE8-CD66834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2939-83E6-426C-9185-6A6C5BF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190EF-8450-4E09-8F9F-57211C4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else can I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998D1-0484-4248-ACCD-82CF00945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Scales, themes, and saving your plot.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223D6-002C-4838-93D5-7997F75D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5D8EB-D819-4127-8F1D-8FC32DE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4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F3B-F06A-4E03-8B0B-63FBC69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Scales </a:t>
            </a:r>
            <a:r>
              <a:rPr lang="en-US" dirty="0"/>
              <a:t>control the way your data is mapped to your </a:t>
            </a:r>
            <a:r>
              <a:rPr lang="en-US" dirty="0" err="1"/>
              <a:t>geom</a:t>
            </a:r>
            <a:r>
              <a:rPr lang="en-US" dirty="0"/>
              <a:t> and are required for every aesthetic.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BC76-317B-4A6C-BD62-A421DC75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4284-6E6B-41D2-A570-F791230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CDBAF-7A68-4E68-BD0F-958ABF37C2FA}"/>
              </a:ext>
            </a:extLst>
          </p:cNvPr>
          <p:cNvSpPr txBox="1"/>
          <p:nvPr/>
        </p:nvSpPr>
        <p:spPr>
          <a:xfrm>
            <a:off x="679938" y="5707915"/>
            <a:ext cx="1083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= coast,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size =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98660-4153-4B03-9045-A0C890374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" t="1868"/>
          <a:stretch/>
        </p:blipFill>
        <p:spPr>
          <a:xfrm>
            <a:off x="2847870" y="1837412"/>
            <a:ext cx="6335485" cy="354628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EF14DB1-670B-47C8-9168-7AF08F60B403}"/>
              </a:ext>
            </a:extLst>
          </p:cNvPr>
          <p:cNvSpPr/>
          <p:nvPr/>
        </p:nvSpPr>
        <p:spPr>
          <a:xfrm>
            <a:off x="9344130" y="2593982"/>
            <a:ext cx="2381459" cy="2210638"/>
          </a:xfrm>
          <a:prstGeom prst="wedgeRoundRectCallout">
            <a:avLst>
              <a:gd name="adj1" fmla="val -66403"/>
              <a:gd name="adj2" fmla="val -3613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sz="2000" dirty="0"/>
              <a:t> selects sensible defaults, but you can provide further adjustments.</a:t>
            </a:r>
          </a:p>
        </p:txBody>
      </p:sp>
    </p:spTree>
    <p:extLst>
      <p:ext uri="{BB962C8B-B14F-4D97-AF65-F5344CB8AC3E}">
        <p14:creationId xmlns:p14="http://schemas.microsoft.com/office/powerpoint/2010/main" val="3550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2250-152F-403C-AD13-BC709E0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BC744E-968B-42F5-8761-8BE41692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7" t="2041"/>
          <a:stretch/>
        </p:blipFill>
        <p:spPr>
          <a:xfrm>
            <a:off x="3028228" y="221062"/>
            <a:ext cx="6135543" cy="37279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839CC-76B9-4CFE-89F4-5E198E3E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C4FE-D3A2-4B28-A492-4D315CD4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AABC1-E1BB-4609-B71F-5F85A900EDBE}"/>
              </a:ext>
            </a:extLst>
          </p:cNvPr>
          <p:cNvSpPr txBox="1"/>
          <p:nvPr/>
        </p:nvSpPr>
        <p:spPr>
          <a:xfrm>
            <a:off x="422031" y="4056667"/>
            <a:ext cx="1117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(shape = coast, color = state), size = 3)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scale_shape_discrete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 = "US Coast")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scale_color_discrete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 = "US State")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scale_y_continuous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(breaks = c(2, 4, 6, 8, 10))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scale_x_continuous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(breaks = c(5, 10, 15, 20, 25, 30, 35))</a:t>
            </a:r>
          </a:p>
        </p:txBody>
      </p:sp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EBD05F19-9A46-4C8E-8C05-DACFC5C0B190}"/>
              </a:ext>
            </a:extLst>
          </p:cNvPr>
          <p:cNvSpPr/>
          <p:nvPr/>
        </p:nvSpPr>
        <p:spPr>
          <a:xfrm>
            <a:off x="633046" y="1326382"/>
            <a:ext cx="2100106" cy="186899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14516"/>
              <a:gd name="adj6" fmla="val -17624"/>
              <a:gd name="adj7" fmla="val 214576"/>
              <a:gd name="adj8" fmla="val -6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specific scale function you use is dependent on the type of scale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A9C6003-406E-446F-87DE-01FE46A58E07}"/>
              </a:ext>
            </a:extLst>
          </p:cNvPr>
          <p:cNvSpPr/>
          <p:nvPr/>
        </p:nvSpPr>
        <p:spPr>
          <a:xfrm>
            <a:off x="597877" y="4826000"/>
            <a:ext cx="240323" cy="1530350"/>
          </a:xfrm>
          <a:prstGeom prst="leftBrace">
            <a:avLst>
              <a:gd name="adj1" fmla="val 8333"/>
              <a:gd name="adj2" fmla="val 33320"/>
            </a:avLst>
          </a:prstGeom>
          <a:ln w="12700">
            <a:solidFill>
              <a:srgbClr val="B66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45000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10BF06-10A8-4A34-BAB6-E5F7D3624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" t="1004" r="407"/>
          <a:stretch/>
        </p:blipFill>
        <p:spPr>
          <a:xfrm>
            <a:off x="2794000" y="1348264"/>
            <a:ext cx="6167120" cy="3784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6DEE1-DFB2-4B07-8E77-7892C9F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scale_color_brewer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4BD2-AD0C-46A3-A5D2-15D35EB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CB114-A594-477B-AF95-AF4AEF7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85CF0-6789-4D1C-B340-B2FD110B9A8E}"/>
              </a:ext>
            </a:extLst>
          </p:cNvPr>
          <p:cNvSpPr/>
          <p:nvPr/>
        </p:nvSpPr>
        <p:spPr>
          <a:xfrm>
            <a:off x="337595" y="5156021"/>
            <a:ext cx="1151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state), size = 3)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scale_color_brewer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 = “div", palette = “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RdYlBu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9D956C3-06A1-42C1-BB9F-F41E86E6A4B1}"/>
              </a:ext>
            </a:extLst>
          </p:cNvPr>
          <p:cNvSpPr/>
          <p:nvPr/>
        </p:nvSpPr>
        <p:spPr>
          <a:xfrm>
            <a:off x="9097444" y="2459369"/>
            <a:ext cx="2673752" cy="1608881"/>
          </a:xfrm>
          <a:prstGeom prst="wedgeRoundRectCallout">
            <a:avLst>
              <a:gd name="adj1" fmla="val -39448"/>
              <a:gd name="adj2" fmla="val 1567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Visit </a:t>
            </a:r>
            <a:r>
              <a:rPr lang="en-US" sz="2400" dirty="0">
                <a:hlinkClick r:id="rId3"/>
              </a:rPr>
              <a:t>colorbrewer2.org </a:t>
            </a:r>
            <a:r>
              <a:rPr lang="en-US" sz="2400" dirty="0"/>
              <a:t>for more information!</a:t>
            </a:r>
          </a:p>
        </p:txBody>
      </p:sp>
    </p:spTree>
    <p:extLst>
      <p:ext uri="{BB962C8B-B14F-4D97-AF65-F5344CB8AC3E}">
        <p14:creationId xmlns:p14="http://schemas.microsoft.com/office/powerpoint/2010/main" val="599873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DEE1-DFB2-4B07-8E77-7892C9F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www.colorbrewer2.org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4BD2-AD0C-46A3-A5D2-15D35EB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CB114-A594-477B-AF95-AF4AEF7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AC40B-0EDD-4AF1-9FE7-7F7DB624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71" y="1334405"/>
            <a:ext cx="7780657" cy="53870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24504B-9C1C-40A8-B734-456D4F0632EF}"/>
              </a:ext>
            </a:extLst>
          </p:cNvPr>
          <p:cNvCxnSpPr/>
          <p:nvPr/>
        </p:nvCxnSpPr>
        <p:spPr>
          <a:xfrm>
            <a:off x="767034" y="3055716"/>
            <a:ext cx="2877273" cy="5903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4" t="6096" r="50036" b="5431"/>
          <a:stretch/>
        </p:blipFill>
        <p:spPr>
          <a:xfrm>
            <a:off x="7421343" y="136525"/>
            <a:ext cx="2224262" cy="6257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1804065" y="1955966"/>
            <a:ext cx="1141999" cy="317248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1520632" y="430185"/>
            <a:ext cx="6224765" cy="5635320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8816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88816 h 560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4765" h="5604997">
                <a:moveTo>
                  <a:pt x="0" y="5588816"/>
                </a:moveTo>
                <a:lnTo>
                  <a:pt x="1231900" y="61"/>
                </a:lnTo>
                <a:lnTo>
                  <a:pt x="4371976" y="0"/>
                </a:lnTo>
                <a:lnTo>
                  <a:pt x="6224765" y="5604997"/>
                </a:lnTo>
                <a:lnTo>
                  <a:pt x="0" y="5588816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9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53BB81-792F-4DA4-8D00-D2E18A0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473856"/>
            <a:ext cx="8266667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8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847850"/>
            <a:ext cx="11817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color = state))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labs(x = "Coast",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y = "Temperature (C)",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title = "Water Quality Data",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subtitle = "Pacific Coast Reserves are colder",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caption = "Data from &lt;www.nerrsdata.org&gt;")</a:t>
            </a:r>
          </a:p>
        </p:txBody>
      </p:sp>
    </p:spTree>
    <p:extLst>
      <p:ext uri="{BB962C8B-B14F-4D97-AF65-F5344CB8AC3E}">
        <p14:creationId xmlns:p14="http://schemas.microsoft.com/office/powerpoint/2010/main" val="39702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1F553-6FC1-4B84-AC34-8FBA2AC6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80" t="48642" r="434" b="34321"/>
          <a:stretch/>
        </p:blipFill>
        <p:spPr>
          <a:xfrm>
            <a:off x="6920989" y="2318180"/>
            <a:ext cx="5114748" cy="2698046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4374540" y="2260402"/>
            <a:ext cx="2504889" cy="3006758"/>
          </a:xfrm>
          <a:custGeom>
            <a:avLst/>
            <a:gdLst>
              <a:gd name="connsiteX0" fmla="*/ 0 w 2504889"/>
              <a:gd name="connsiteY0" fmla="*/ 1877869 h 1877869"/>
              <a:gd name="connsiteX1" fmla="*/ 469467 w 2504889"/>
              <a:gd name="connsiteY1" fmla="*/ 0 h 1877869"/>
              <a:gd name="connsiteX2" fmla="*/ 2035422 w 2504889"/>
              <a:gd name="connsiteY2" fmla="*/ 0 h 1877869"/>
              <a:gd name="connsiteX3" fmla="*/ 2504889 w 2504889"/>
              <a:gd name="connsiteY3" fmla="*/ 1877869 h 1877869"/>
              <a:gd name="connsiteX4" fmla="*/ 0 w 2504889"/>
              <a:gd name="connsiteY4" fmla="*/ 1877869 h 1877869"/>
              <a:gd name="connsiteX0" fmla="*/ 0 w 2504889"/>
              <a:gd name="connsiteY0" fmla="*/ 3006758 h 3006758"/>
              <a:gd name="connsiteX1" fmla="*/ 469467 w 2504889"/>
              <a:gd name="connsiteY1" fmla="*/ 1128889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  <a:gd name="connsiteX0" fmla="*/ 0 w 2504889"/>
              <a:gd name="connsiteY0" fmla="*/ 3006758 h 3006758"/>
              <a:gd name="connsiteX1" fmla="*/ 921022 w 2504889"/>
              <a:gd name="connsiteY1" fmla="*/ 22581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889" h="3006758">
                <a:moveTo>
                  <a:pt x="0" y="3006758"/>
                </a:moveTo>
                <a:lnTo>
                  <a:pt x="921022" y="22581"/>
                </a:lnTo>
                <a:lnTo>
                  <a:pt x="1470978" y="0"/>
                </a:lnTo>
                <a:lnTo>
                  <a:pt x="2504889" y="3006758"/>
                </a:lnTo>
                <a:lnTo>
                  <a:pt x="0" y="3006758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8EA3D-2337-4435-B9E1-A6D6EC0B303F}"/>
              </a:ext>
            </a:extLst>
          </p:cNvPr>
          <p:cNvSpPr/>
          <p:nvPr/>
        </p:nvSpPr>
        <p:spPr>
          <a:xfrm>
            <a:off x="4133397" y="3515979"/>
            <a:ext cx="1137616" cy="587541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A536D-7A55-4ABB-9232-93B64CA19B26}"/>
              </a:ext>
            </a:extLst>
          </p:cNvPr>
          <p:cNvCxnSpPr>
            <a:cxnSpLocks/>
          </p:cNvCxnSpPr>
          <p:nvPr/>
        </p:nvCxnSpPr>
        <p:spPr>
          <a:xfrm>
            <a:off x="11562525" y="1227352"/>
            <a:ext cx="0" cy="218165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E7B-E7F9-4AC6-85EF-87B3AEB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Themes</a:t>
            </a:r>
            <a:r>
              <a:rPr lang="en-US" dirty="0"/>
              <a:t>: the non-data elements of your plot.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907-7CFA-46C2-8878-4E0394B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not affect how the data is:</a:t>
            </a:r>
          </a:p>
          <a:p>
            <a:pPr lvl="1"/>
            <a:r>
              <a:rPr lang="en-US" sz="2800" dirty="0"/>
              <a:t>rendered by </a:t>
            </a:r>
            <a:r>
              <a:rPr lang="en-US" sz="2800" dirty="0" err="1"/>
              <a:t>geoms</a:t>
            </a:r>
            <a:r>
              <a:rPr lang="en-US" sz="2800" dirty="0"/>
              <a:t>, or </a:t>
            </a:r>
          </a:p>
          <a:p>
            <a:pPr lvl="1"/>
            <a:r>
              <a:rPr lang="en-US" sz="2800" dirty="0"/>
              <a:t>transformed by scales.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 you make the plot aesthetically pleasing or match an existing style guide (fonts, ticks, panel strips, backgrounds,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DA63A-8AEC-4AF8-B52F-88A1CC5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E84-027E-4093-8C9B-5CFCAE39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4CA0C-8F02-4754-A778-96405A52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BF15A-F597-4077-85E4-F0526E4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30557-40C1-41B3-90E6-5974F1E1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" t="552" r="-1" b="-1"/>
          <a:stretch/>
        </p:blipFill>
        <p:spPr>
          <a:xfrm>
            <a:off x="1717040" y="1137920"/>
            <a:ext cx="8820668" cy="4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1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2" t="71517" r="25498" b="5446"/>
          <a:stretch/>
        </p:blipFill>
        <p:spPr>
          <a:xfrm>
            <a:off x="6417070" y="2317831"/>
            <a:ext cx="3877659" cy="2840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2957353" y="4313680"/>
            <a:ext cx="1141999" cy="70288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3476150" y="1944032"/>
            <a:ext cx="2554468" cy="3588344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4371976"/>
              <a:gd name="connsiteY0" fmla="*/ 5571129 h 5869326"/>
              <a:gd name="connsiteX1" fmla="*/ 1231900 w 4371976"/>
              <a:gd name="connsiteY1" fmla="*/ 61 h 5869326"/>
              <a:gd name="connsiteX2" fmla="*/ 4371976 w 4371976"/>
              <a:gd name="connsiteY2" fmla="*/ 0 h 5869326"/>
              <a:gd name="connsiteX3" fmla="*/ 3899256 w 4371976"/>
              <a:gd name="connsiteY3" fmla="*/ 5869326 h 5869326"/>
              <a:gd name="connsiteX4" fmla="*/ 0 w 4371976"/>
              <a:gd name="connsiteY4" fmla="*/ 5571129 h 5869326"/>
              <a:gd name="connsiteX0" fmla="*/ 800099 w 3140076"/>
              <a:gd name="connsiteY0" fmla="*/ 5910980 h 5910981"/>
              <a:gd name="connsiteX1" fmla="*/ 0 w 3140076"/>
              <a:gd name="connsiteY1" fmla="*/ 61 h 5910981"/>
              <a:gd name="connsiteX2" fmla="*/ 3140076 w 3140076"/>
              <a:gd name="connsiteY2" fmla="*/ 0 h 5910981"/>
              <a:gd name="connsiteX3" fmla="*/ 2667356 w 3140076"/>
              <a:gd name="connsiteY3" fmla="*/ 5869326 h 5910981"/>
              <a:gd name="connsiteX4" fmla="*/ 800099 w 3140076"/>
              <a:gd name="connsiteY4" fmla="*/ 5910980 h 5910981"/>
              <a:gd name="connsiteX0" fmla="*/ 800099 w 2667356"/>
              <a:gd name="connsiteY0" fmla="*/ 7855653 h 7855653"/>
              <a:gd name="connsiteX1" fmla="*/ 0 w 2667356"/>
              <a:gd name="connsiteY1" fmla="*/ 1944734 h 7855653"/>
              <a:gd name="connsiteX2" fmla="*/ 803276 w 2667356"/>
              <a:gd name="connsiteY2" fmla="*/ -1 h 7855653"/>
              <a:gd name="connsiteX3" fmla="*/ 2667356 w 2667356"/>
              <a:gd name="connsiteY3" fmla="*/ 7813999 h 7855653"/>
              <a:gd name="connsiteX4" fmla="*/ 800099 w 2667356"/>
              <a:gd name="connsiteY4" fmla="*/ 7855653 h 7855653"/>
              <a:gd name="connsiteX0" fmla="*/ 687211 w 2554468"/>
              <a:gd name="connsiteY0" fmla="*/ 7855655 h 7855655"/>
              <a:gd name="connsiteX1" fmla="*/ 0 w 2554468"/>
              <a:gd name="connsiteY1" fmla="*/ 37821 h 7855655"/>
              <a:gd name="connsiteX2" fmla="*/ 690388 w 2554468"/>
              <a:gd name="connsiteY2" fmla="*/ 1 h 7855655"/>
              <a:gd name="connsiteX3" fmla="*/ 2554468 w 2554468"/>
              <a:gd name="connsiteY3" fmla="*/ 7814001 h 7855655"/>
              <a:gd name="connsiteX4" fmla="*/ 687211 w 2554468"/>
              <a:gd name="connsiteY4" fmla="*/ 7855655 h 7855655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79099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800775 h 7817834"/>
              <a:gd name="connsiteX4" fmla="*/ 687211 w 2554468"/>
              <a:gd name="connsiteY4" fmla="*/ 7817834 h 781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468" h="7817834">
                <a:moveTo>
                  <a:pt x="687211" y="7817834"/>
                </a:moveTo>
                <a:lnTo>
                  <a:pt x="0" y="0"/>
                </a:lnTo>
                <a:lnTo>
                  <a:pt x="690387" y="18822"/>
                </a:lnTo>
                <a:lnTo>
                  <a:pt x="2554468" y="7800775"/>
                </a:lnTo>
                <a:lnTo>
                  <a:pt x="687211" y="7817834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07E8060-2232-48F2-8BA4-D46921FB1C05}"/>
              </a:ext>
            </a:extLst>
          </p:cNvPr>
          <p:cNvSpPr/>
          <p:nvPr/>
        </p:nvSpPr>
        <p:spPr>
          <a:xfrm>
            <a:off x="8047165" y="136525"/>
            <a:ext cx="3505200" cy="1814195"/>
          </a:xfrm>
          <a:prstGeom prst="wedgeRoundRectCallout">
            <a:avLst>
              <a:gd name="adj1" fmla="val -66630"/>
              <a:gd name="adj2" fmla="val 8266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ggthemes</a:t>
            </a:r>
            <a:r>
              <a:rPr lang="en-US" sz="2400" dirty="0"/>
              <a:t> package by Jeffrey Arnold provides even more complete themes!</a:t>
            </a:r>
          </a:p>
        </p:txBody>
      </p:sp>
    </p:spTree>
    <p:extLst>
      <p:ext uri="{BB962C8B-B14F-4D97-AF65-F5344CB8AC3E}">
        <p14:creationId xmlns:p14="http://schemas.microsoft.com/office/powerpoint/2010/main" val="18810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88930-9C61-4AB8-8EEF-EDAC00F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the theme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EE69A-B424-4ADE-A066-96159B2B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Three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theme()</a:t>
            </a:r>
            <a:r>
              <a:rPr lang="en-US" sz="3200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/>
              <a:t>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Theme elements (e.g.,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plot.title</a:t>
            </a:r>
            <a:r>
              <a:rPr lang="en-US" sz="3200" dirty="0"/>
              <a:t> element which controls the appearance of the plot title)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Element function (of which there are four)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element_line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element_rectangle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element_blank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ECBDD-DF72-48B1-8E26-F06E7DA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D2D3D-14E6-41DA-A43E-0705175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4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88930-9C61-4AB8-8EEF-EDAC00F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the theme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EE69A-B424-4ADE-A066-96159B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80" y="1847850"/>
            <a:ext cx="1103884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 + theme(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plot.title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(size = 18),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axis.y.title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(size = 12),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axis.x.title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(size = 12),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axis.text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vjust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0.9),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panel.background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element_rect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(fill = “white”))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ECBDD-DF72-48B1-8E26-F06E7DA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D2D3D-14E6-41DA-A43E-0705175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E3DEB-EE41-48DB-B093-5172DFD3BF17}"/>
              </a:ext>
            </a:extLst>
          </p:cNvPr>
          <p:cNvSpPr/>
          <p:nvPr/>
        </p:nvSpPr>
        <p:spPr>
          <a:xfrm>
            <a:off x="3647440" y="4663440"/>
            <a:ext cx="4505960" cy="1412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Explore all the different elements by going to the help page 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?theme</a:t>
            </a:r>
          </a:p>
        </p:txBody>
      </p:sp>
    </p:spTree>
    <p:extLst>
      <p:ext uri="{BB962C8B-B14F-4D97-AF65-F5344CB8AC3E}">
        <p14:creationId xmlns:p14="http://schemas.microsoft.com/office/powerpoint/2010/main" val="2417905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1FA0-2E97-462B-B313-2DD18EA6A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Saving your plot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89728E-07F6-46BE-AC71-558A57BE9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CEC8-D19F-4F3E-A4AC-F5ED5FD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0A63-A3AB-4756-85B5-335C879C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3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154-D6E8-4B45-B1D2-E051CD3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2A1D-9BCD-48E2-9697-3808FEEF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command return?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getwd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39FC-3C8F-46B4-B35D-4967B899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E6F2-EEA4-42DF-81C4-4F3C62C8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5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81C29-6857-4427-BF51-2832E7B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Working Directory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E09030-8DDE-4B86-B007-27EE5632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 associates itself with a folder (i.e., directory) on your computer.</a:t>
            </a:r>
          </a:p>
          <a:p>
            <a:pPr lvl="2"/>
            <a:r>
              <a:rPr lang="en-US" sz="3600" dirty="0"/>
              <a:t>This is the “working directory”</a:t>
            </a:r>
          </a:p>
          <a:p>
            <a:pPr lvl="2"/>
            <a:r>
              <a:rPr lang="en-US" sz="3600" dirty="0"/>
              <a:t>R will look for files here</a:t>
            </a:r>
          </a:p>
          <a:p>
            <a:pPr lvl="2"/>
            <a:r>
              <a:rPr lang="en-US" sz="3600" dirty="0"/>
              <a:t>R will save files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3B57-EA94-47EE-9C2C-ECEB9DB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82723-E198-4834-89EB-3DED6F5C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56D37-73E1-4C2F-931B-2D368105B1C7}"/>
              </a:ext>
            </a:extLst>
          </p:cNvPr>
          <p:cNvSpPr/>
          <p:nvPr/>
        </p:nvSpPr>
        <p:spPr>
          <a:xfrm>
            <a:off x="7548880" y="4003040"/>
            <a:ext cx="3566160" cy="183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files pane of RStudio IDE will display your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63624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F821-05CE-41E9-98CE-75AAA7D9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B3BB-0680-4BDE-9CC2-01CA273B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3500" dirty="0"/>
              <a:t>will save the last plot.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.png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.tiff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You can further specify size: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(“my-first-plot.png”,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height = 6, width = 8,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units = “cm”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/>
              <a:t>Or even resolution: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(“my-first-plot.png”,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dpi = 300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A9E97-D4EB-4BC4-9279-4B7EA9BF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996C-B8FC-4B09-993C-B75DADD1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C1FA-28A6-4E7E-A8DD-CC67D0B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42E-FACD-4B8D-A87D-3555060B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Save your last plot and then locate it in your files pane. </a:t>
            </a:r>
          </a:p>
          <a:p>
            <a:pPr marL="0" indent="0">
              <a:buNone/>
            </a:pPr>
            <a:r>
              <a:rPr lang="en-US" sz="3200" dirty="0"/>
              <a:t>(You may have to refresh your files list).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D9FCF-8A29-4AB5-8E43-C84BD516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9971-6096-4419-AB58-37090915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76824-5226-421F-8540-F372F13F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17" y="2894148"/>
            <a:ext cx="5245366" cy="34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69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503B9-B5D7-408D-809A-25F2EBD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ggplot2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0" y="1804856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081570" y="3582036"/>
            <a:ext cx="1087787" cy="59372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2889745" y="1037859"/>
            <a:ext cx="2334998" cy="5965182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06324 h 3606324"/>
              <a:gd name="connsiteX1" fmla="*/ 1841994 w 5893255"/>
              <a:gd name="connsiteY1" fmla="*/ 8835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893255"/>
              <a:gd name="connsiteY0" fmla="*/ 3606324 h 3606324"/>
              <a:gd name="connsiteX1" fmla="*/ 2270972 w 5893255"/>
              <a:gd name="connsiteY1" fmla="*/ 1963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057878"/>
              <a:gd name="connsiteY0" fmla="*/ 3613196 h 3613196"/>
              <a:gd name="connsiteX1" fmla="*/ 1435595 w 5057878"/>
              <a:gd name="connsiteY1" fmla="*/ 1963 h 3613196"/>
              <a:gd name="connsiteX2" fmla="*/ 2764327 w 5057878"/>
              <a:gd name="connsiteY2" fmla="*/ 0 h 3613196"/>
              <a:gd name="connsiteX3" fmla="*/ 5057878 w 5057878"/>
              <a:gd name="connsiteY3" fmla="*/ 3606324 h 3613196"/>
              <a:gd name="connsiteX4" fmla="*/ 0 w 5057878"/>
              <a:gd name="connsiteY4" fmla="*/ 3613196 h 3613196"/>
              <a:gd name="connsiteX0" fmla="*/ 0 w 5057878"/>
              <a:gd name="connsiteY0" fmla="*/ 3617392 h 3617392"/>
              <a:gd name="connsiteX1" fmla="*/ 2177275 w 5057878"/>
              <a:gd name="connsiteY1" fmla="*/ 0 h 3617392"/>
              <a:gd name="connsiteX2" fmla="*/ 2764327 w 5057878"/>
              <a:gd name="connsiteY2" fmla="*/ 4196 h 3617392"/>
              <a:gd name="connsiteX3" fmla="*/ 5057878 w 5057878"/>
              <a:gd name="connsiteY3" fmla="*/ 3610520 h 3617392"/>
              <a:gd name="connsiteX4" fmla="*/ 0 w 5057878"/>
              <a:gd name="connsiteY4" fmla="*/ 3617392 h 3617392"/>
              <a:gd name="connsiteX0" fmla="*/ 0 w 3889478"/>
              <a:gd name="connsiteY0" fmla="*/ 3617392 h 3617392"/>
              <a:gd name="connsiteX1" fmla="*/ 1008875 w 3889478"/>
              <a:gd name="connsiteY1" fmla="*/ 0 h 3617392"/>
              <a:gd name="connsiteX2" fmla="*/ 1595927 w 3889478"/>
              <a:gd name="connsiteY2" fmla="*/ 4196 h 3617392"/>
              <a:gd name="connsiteX3" fmla="*/ 3889478 w 3889478"/>
              <a:gd name="connsiteY3" fmla="*/ 3610520 h 3617392"/>
              <a:gd name="connsiteX4" fmla="*/ 0 w 3889478"/>
              <a:gd name="connsiteY4" fmla="*/ 3617392 h 3617392"/>
              <a:gd name="connsiteX0" fmla="*/ 0 w 2334998"/>
              <a:gd name="connsiteY0" fmla="*/ 3617392 h 3617392"/>
              <a:gd name="connsiteX1" fmla="*/ 1008875 w 2334998"/>
              <a:gd name="connsiteY1" fmla="*/ 0 h 3617392"/>
              <a:gd name="connsiteX2" fmla="*/ 1595927 w 2334998"/>
              <a:gd name="connsiteY2" fmla="*/ 4196 h 3617392"/>
              <a:gd name="connsiteX3" fmla="*/ 2334998 w 2334998"/>
              <a:gd name="connsiteY3" fmla="*/ 3610520 h 3617392"/>
              <a:gd name="connsiteX4" fmla="*/ 0 w 2334998"/>
              <a:gd name="connsiteY4" fmla="*/ 3617392 h 361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98" h="3617392">
                <a:moveTo>
                  <a:pt x="0" y="3617392"/>
                </a:moveTo>
                <a:lnTo>
                  <a:pt x="1008875" y="0"/>
                </a:lnTo>
                <a:lnTo>
                  <a:pt x="1595927" y="4196"/>
                </a:lnTo>
                <a:lnTo>
                  <a:pt x="2334998" y="3610520"/>
                </a:lnTo>
                <a:lnTo>
                  <a:pt x="0" y="3617392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" t="50204" r="74525" b="33631"/>
          <a:stretch/>
        </p:blipFill>
        <p:spPr>
          <a:xfrm>
            <a:off x="7028544" y="2881737"/>
            <a:ext cx="4325256" cy="22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9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CF64-F67F-4A88-B525-3CF7FA5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E270-9B50-4A61-84E4-5987CFD3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Using the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 dirty="0"/>
              <a:t> data make a scatterplot of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carat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</a:t>
            </a:r>
            <a:r>
              <a:rPr lang="en-US" sz="4000" dirty="0"/>
              <a:t> and assign color by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clarity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Customize the themes and colors of the plot to make it the *</a:t>
            </a:r>
            <a:r>
              <a:rPr lang="en-US" sz="4000" i="1" dirty="0"/>
              <a:t>ugliest</a:t>
            </a:r>
            <a:r>
              <a:rPr lang="en-US" sz="4000" dirty="0"/>
              <a:t>* plot that you can.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Save this plot in your files pane.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E1D8-7440-4B89-A20E-B864AF7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E47FF-11F0-4BD4-ADD7-C489BEBD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1677055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9B7F-E073-44B0-9DB3-C604A7490818}"/>
              </a:ext>
            </a:extLst>
          </p:cNvPr>
          <p:cNvSpPr txBox="1"/>
          <p:nvPr/>
        </p:nvSpPr>
        <p:spPr>
          <a:xfrm>
            <a:off x="1195387" y="353433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Initialize the figure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3600" dirty="0"/>
              <a:t>Add layers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 </a:t>
            </a:r>
            <a:r>
              <a:rPr lang="en-US" sz="3600" dirty="0"/>
              <a:t>functions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0D3EB-0F55-400F-88DF-3343DC2EA15F}"/>
              </a:ext>
            </a:extLst>
          </p:cNvPr>
          <p:cNvSpPr/>
          <p:nvPr/>
        </p:nvSpPr>
        <p:spPr>
          <a:xfrm rot="9651986">
            <a:off x="4685943" y="989163"/>
            <a:ext cx="3210339" cy="656963"/>
          </a:xfrm>
          <a:prstGeom prst="rightArrow">
            <a:avLst>
              <a:gd name="adj1" fmla="val 29837"/>
              <a:gd name="adj2" fmla="val 1192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5486F-32DC-46E8-A726-F15028A14BAF}"/>
              </a:ext>
            </a:extLst>
          </p:cNvPr>
          <p:cNvSpPr txBox="1"/>
          <p:nvPr/>
        </p:nvSpPr>
        <p:spPr>
          <a:xfrm>
            <a:off x="7915275" y="73868"/>
            <a:ext cx="387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Be sure to always put the ‘+’ at the end of a line, never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3171</Words>
  <Application>Microsoft Office PowerPoint</Application>
  <PresentationFormat>Widescreen</PresentationFormat>
  <Paragraphs>459</Paragraphs>
  <Slides>72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Fira Code</vt:lpstr>
      <vt:lpstr>Office Theme</vt:lpstr>
      <vt:lpstr>Visualize Data</vt:lpstr>
      <vt:lpstr>ggplot2</vt:lpstr>
      <vt:lpstr>Setup The setup chunk is always run once before anything else</vt:lpstr>
      <vt:lpstr>About the data</vt:lpstr>
      <vt:lpstr>Be sure to check out the data</vt:lpstr>
      <vt:lpstr>QUIZ</vt:lpstr>
      <vt:lpstr>YOUR TURN 1</vt:lpstr>
      <vt:lpstr>PowerPoint Presentation</vt:lpstr>
      <vt:lpstr>PowerPoint Presentation</vt:lpstr>
      <vt:lpstr>A template</vt:lpstr>
      <vt:lpstr>So, what are mappings?</vt:lpstr>
      <vt:lpstr>Mappings describe how aesthetics should relate to variables in the data.</vt:lpstr>
      <vt:lpstr>PowerPoint Presentation</vt:lpstr>
      <vt:lpstr>PowerPoint Presentation</vt:lpstr>
      <vt:lpstr>YOUR TURN 2</vt:lpstr>
      <vt:lpstr>You can also set the aesthetic properties of your geom manually.</vt:lpstr>
      <vt:lpstr>PowerPoint Presentation</vt:lpstr>
      <vt:lpstr>TL;DR</vt:lpstr>
      <vt:lpstr>What if I don’t want to add additional variables as aesthetics? </vt:lpstr>
      <vt:lpstr>What if I don’t want to add additional variables as aesthetics? </vt:lpstr>
      <vt:lpstr> facet_wrap()  for a single variable</vt:lpstr>
      <vt:lpstr> facet_grid()  for a combo of 2 variables</vt:lpstr>
      <vt:lpstr> facet_grid()  for a combo of 2 variables</vt:lpstr>
      <vt:lpstr>YOUR TURN 3</vt:lpstr>
      <vt:lpstr>Geoms</vt:lpstr>
      <vt:lpstr>How are these plots similar? Different?</vt:lpstr>
      <vt:lpstr>geoms</vt:lpstr>
      <vt:lpstr>PowerPoint Presentation</vt:lpstr>
      <vt:lpstr>YOUR TURN 4</vt:lpstr>
      <vt:lpstr>PowerPoint Presentation</vt:lpstr>
      <vt:lpstr>PowerPoint Presentation</vt:lpstr>
      <vt:lpstr>YOUR TURN 5</vt:lpstr>
      <vt:lpstr>PowerPoint Presentation</vt:lpstr>
      <vt:lpstr>PowerPoint Presentation</vt:lpstr>
      <vt:lpstr>Hold up…count is not a variable in `diamonds`!</vt:lpstr>
      <vt:lpstr>Hold up…count is not a variable in `diamonds`!</vt:lpstr>
      <vt:lpstr>Hold up…count is not a variable in `diamonds`!</vt:lpstr>
      <vt:lpstr>Hold up…count is not a variable in `diamonds`!</vt:lpstr>
      <vt:lpstr> stat</vt:lpstr>
      <vt:lpstr>YOUR TURN 6</vt:lpstr>
      <vt:lpstr>Position: how overlapping objects are arranged</vt:lpstr>
      <vt:lpstr>PowerPoint Presentation</vt:lpstr>
      <vt:lpstr>Position: how overlapping objects are arranged</vt:lpstr>
      <vt:lpstr>YOUR TURN 7</vt:lpstr>
      <vt:lpstr>Global vs. Local</vt:lpstr>
      <vt:lpstr>Global vs. Local</vt:lpstr>
      <vt:lpstr>Let’s recap. To make a graph…</vt:lpstr>
      <vt:lpstr>Let’s recap. To make a graph…</vt:lpstr>
      <vt:lpstr>Let’s recap. To make a graph…</vt:lpstr>
      <vt:lpstr>Let’s recap. To make a graph…</vt:lpstr>
      <vt:lpstr>How about a break?</vt:lpstr>
      <vt:lpstr>What else can I do?</vt:lpstr>
      <vt:lpstr>Scales control the way your data is mapped to your geom and are required for every aesthetic. </vt:lpstr>
      <vt:lpstr>PowerPoint Presentation</vt:lpstr>
      <vt:lpstr> scale_color_brewer()</vt:lpstr>
      <vt:lpstr>www.colorbrewer2.org</vt:lpstr>
      <vt:lpstr>PowerPoint Presentation</vt:lpstr>
      <vt:lpstr>Titles and Captions</vt:lpstr>
      <vt:lpstr>Titles and Captions</vt:lpstr>
      <vt:lpstr>PowerPoint Presentation</vt:lpstr>
      <vt:lpstr>Themes: the non-data elements of your plot.</vt:lpstr>
      <vt:lpstr>PowerPoint Presentation</vt:lpstr>
      <vt:lpstr>PowerPoint Presentation</vt:lpstr>
      <vt:lpstr>Structure of the theme system</vt:lpstr>
      <vt:lpstr>Structure of the theme system</vt:lpstr>
      <vt:lpstr>Saving your plot</vt:lpstr>
      <vt:lpstr>YOUR TURN 8</vt:lpstr>
      <vt:lpstr>The Working Directory</vt:lpstr>
      <vt:lpstr>Saving plots</vt:lpstr>
      <vt:lpstr>YOUR TURN 9</vt:lpstr>
      <vt:lpstr> ggplot2 template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Shannon Dunnigan</cp:lastModifiedBy>
  <cp:revision>76</cp:revision>
  <dcterms:created xsi:type="dcterms:W3CDTF">2019-10-16T18:12:26Z</dcterms:created>
  <dcterms:modified xsi:type="dcterms:W3CDTF">2019-10-26T02:07:14Z</dcterms:modified>
</cp:coreProperties>
</file>