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1" r:id="rId23"/>
    <p:sldId id="282" r:id="rId24"/>
    <p:sldId id="283" r:id="rId25"/>
    <p:sldId id="275" r:id="rId26"/>
    <p:sldId id="276" r:id="rId27"/>
    <p:sldId id="284" r:id="rId28"/>
    <p:sldId id="285" r:id="rId29"/>
    <p:sldId id="286" r:id="rId30"/>
    <p:sldId id="288" r:id="rId31"/>
    <p:sldId id="287" r:id="rId32"/>
    <p:sldId id="308" r:id="rId33"/>
    <p:sldId id="309" r:id="rId34"/>
    <p:sldId id="310" r:id="rId35"/>
    <p:sldId id="311" r:id="rId36"/>
    <p:sldId id="313" r:id="rId37"/>
    <p:sldId id="314" r:id="rId38"/>
    <p:sldId id="312" r:id="rId39"/>
    <p:sldId id="315" r:id="rId40"/>
    <p:sldId id="316" r:id="rId41"/>
    <p:sldId id="317" r:id="rId42"/>
    <p:sldId id="318" r:id="rId43"/>
    <p:sldId id="319" r:id="rId44"/>
    <p:sldId id="296" r:id="rId45"/>
    <p:sldId id="289" r:id="rId46"/>
    <p:sldId id="290" r:id="rId47"/>
    <p:sldId id="291" r:id="rId48"/>
    <p:sldId id="295" r:id="rId49"/>
    <p:sldId id="294" r:id="rId50"/>
    <p:sldId id="320" r:id="rId51"/>
    <p:sldId id="293" r:id="rId52"/>
    <p:sldId id="297" r:id="rId53"/>
    <p:sldId id="299" r:id="rId54"/>
    <p:sldId id="321" r:id="rId55"/>
    <p:sldId id="323" r:id="rId56"/>
    <p:sldId id="324" r:id="rId57"/>
    <p:sldId id="304" r:id="rId58"/>
    <p:sldId id="298" r:id="rId59"/>
    <p:sldId id="302" r:id="rId60"/>
    <p:sldId id="303" r:id="rId61"/>
    <p:sldId id="300" r:id="rId62"/>
    <p:sldId id="325" r:id="rId63"/>
    <p:sldId id="306" r:id="rId64"/>
    <p:sldId id="326" r:id="rId65"/>
    <p:sldId id="327" r:id="rId66"/>
    <p:sldId id="333" r:id="rId67"/>
    <p:sldId id="301" r:id="rId68"/>
    <p:sldId id="328" r:id="rId69"/>
    <p:sldId id="329" r:id="rId70"/>
    <p:sldId id="330" r:id="rId71"/>
    <p:sldId id="331" r:id="rId72"/>
    <p:sldId id="307" r:id="rId73"/>
    <p:sldId id="332" r:id="rId7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non Dunnigan" initials="SD" lastIdx="1" clrIdx="0">
    <p:extLst>
      <p:ext uri="{19B8F6BF-5375-455C-9EA6-DF929625EA0E}">
        <p15:presenceInfo xmlns:p15="http://schemas.microsoft.com/office/powerpoint/2012/main" userId="9cc9354cb4dc07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6D31"/>
    <a:srgbClr val="0000FF"/>
    <a:srgbClr val="F8766D"/>
    <a:srgbClr val="E76BF3"/>
    <a:srgbClr val="00B0F6"/>
    <a:srgbClr val="00BF7D"/>
    <a:srgbClr val="A3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30" autoAdjust="0"/>
    <p:restoredTop sz="92472" autoAdjust="0"/>
  </p:normalViewPr>
  <p:slideViewPr>
    <p:cSldViewPr snapToGrid="0">
      <p:cViewPr varScale="1">
        <p:scale>
          <a:sx n="85" d="100"/>
          <a:sy n="85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4B335-33D5-4EA8-A5E8-130D36D513B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BD796-15B3-455D-897E-2AB66414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7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start with data visuals? </a:t>
            </a:r>
          </a:p>
          <a:p>
            <a:r>
              <a:rPr lang="en-US" dirty="0"/>
              <a:t>First step in data exploration and it has a very clear payoff – “I wanted to make a plot, and I did!”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Initialize the figure with </a:t>
            </a:r>
            <a:r>
              <a:rPr lang="en-US" dirty="0" err="1"/>
              <a:t>ggplot</a:t>
            </a:r>
            <a:r>
              <a:rPr lang="en-US" dirty="0"/>
              <a:t>(), this creates a coordinate system that you can add layers to. The first argument of this function is the dataset to use in the graph, so </a:t>
            </a:r>
            <a:r>
              <a:rPr lang="en-US" dirty="0" err="1"/>
              <a:t>ggplot</a:t>
            </a:r>
            <a:r>
              <a:rPr lang="en-US" dirty="0"/>
              <a:t>(data = &lt;DATA&gt;) creates an empty graph.</a:t>
            </a:r>
          </a:p>
          <a:p>
            <a:pPr marL="228600" indent="-228600">
              <a:buAutoNum type="arabicPeriod"/>
            </a:pPr>
            <a:r>
              <a:rPr lang="en-US" dirty="0"/>
              <a:t>Each </a:t>
            </a:r>
            <a:r>
              <a:rPr lang="en-US" dirty="0" err="1"/>
              <a:t>geom</a:t>
            </a:r>
            <a:r>
              <a:rPr lang="en-US" dirty="0"/>
              <a:t> function takes a mapping argument. This is how variables are defined and mapped to visual properties. Mapping argument is always paired with </a:t>
            </a:r>
            <a:r>
              <a:rPr lang="en-US" dirty="0" err="1"/>
              <a:t>aes</a:t>
            </a:r>
            <a:r>
              <a:rPr lang="en-US" dirty="0"/>
              <a:t>() and the x and y arguments of </a:t>
            </a:r>
            <a:r>
              <a:rPr lang="en-US" dirty="0" err="1"/>
              <a:t>aes</a:t>
            </a:r>
            <a:r>
              <a:rPr lang="en-US" dirty="0"/>
              <a:t>() specify which variables to map to the x and y axes by looking into the `data`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4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set an aesthetic manually, set the aesthetic by name as an argument of your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function; i.e. it goes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outside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dirty="0" err="1"/>
              <a:t>aes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You’ll need to pick a level that makes sense for that aesthetic.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1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have the same x var, y var, and data. They have different geometric objects (</a:t>
            </a:r>
            <a:r>
              <a:rPr lang="en-US" dirty="0" err="1"/>
              <a:t>geom</a:t>
            </a:r>
            <a:r>
              <a:rPr lang="en-US" dirty="0"/>
              <a:t>); the visual object used to represent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54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overlapping objects are arranged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45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following example, you map temp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do_mgl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wq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both the shape and color of the points. This creates two separate, but overlapping, scales: One scale controls shape, while the second scale controls the color of the points: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BD796-15B3-455D-897E-2AB66414632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0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465F-69D4-40E3-BDEC-15F7426E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BD8B9-3472-4F0B-B46A-829CAFBF3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26F25-9031-4FB3-8C1D-B00553C8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CA17-7278-4700-B5CE-AAA297DB0216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1315-6767-43C6-A5EE-B474F8B9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5FC77-68BA-4498-B952-2C7064AB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CAE9-5C01-42FC-9FB5-580A89B4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B0C80-0FAF-47FB-B9AA-3265CAA9B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DB63-CBD0-408F-9FBE-BC7EC1D4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33B3-BCFF-4536-8BFC-DB6CE82D3861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98A8-7342-4514-BE58-3DD092E0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4C46-ED1A-40EB-A9CE-7DF525E6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60712-F276-464E-A347-862281639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7ACF6-5386-45F2-8C55-FBDDEE4D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7150-33D1-443C-8465-DA549ADF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58B8-4C0F-4A2E-93DA-1FCC4CD183B7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7F965-E3F5-4A71-BF44-6D12CC0A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FB505-42CC-47D2-822B-5581C8D2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0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166E-B9BC-4759-829A-4FB68A02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A985-50A0-48CF-A254-81FEF4316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C309-F1EB-4C3A-97EE-4B51C31E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D272-CC15-42B1-AF94-9465F36A1690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DD3E-427D-414B-A44D-F27A2BA7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68A08-587E-494A-B048-FF2D2E6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5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CB9D-18B4-4791-BA83-F8E8666C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59D22-0865-4373-8C58-D24BA8BAD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8F989-C47B-4FE1-9EB6-43D4CEF5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36FD-8D2C-4B3F-A29E-CB63FDCD539A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87B5-CAAF-4F9C-9A0A-975988C3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685FF-B1D5-458E-9410-E00FB49F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5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1326-448A-431D-B7BE-92C94E4D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38F84-EEEE-4E2F-8F66-9B73A0031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6C02-F7E6-4D08-AB5A-D0872572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F8004-74D0-4FD8-8302-9541EA4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C96-BA3E-42B8-9DD5-510E2E2AA307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9DFAD-6522-4CC5-91D8-7690DAF9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E1DCB-5A2F-4BAE-BA6F-FE44377F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B6E6-4D64-4E38-90C3-D24B606F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F32FC-0575-4210-9E6A-A7D94107F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60FA3-70F6-403F-A96E-44F184C16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EF5FC-E3DF-49DB-9B52-A24221902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E0611-3FCD-4012-900C-494FB37B1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D7B66-83AE-4DB8-BED7-378B9AD2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6501-AA38-48C6-9AA1-A23E2137491A}" type="datetime1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177EE-4EFC-4C0C-B11B-42446B90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A88BB-A77A-43A9-B915-002944C2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7AD8-2DAE-4A4F-9A62-1F11205F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04FB1-4C3D-4EF8-B589-283912F9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F110-E9E5-4B7B-A347-686E5BEDA428}" type="datetime1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E749C-2C14-4710-97BE-27A5D61C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41182-E7AA-4734-BF3E-3E27F9ED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3579C-D649-47DB-B8BD-D3AA4E14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1A73-E73D-44FC-BAE9-A9E28A0B8651}" type="datetime1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2D0ED-D24C-4BF9-8868-2FF0D53B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B49DE-C5C8-4704-B6A7-41A318C8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1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8776-7CD2-467E-8B03-25A1B07A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70FC-1D7E-4F9E-B67F-0F8273B9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0CF1A-DF0F-4BD0-9F17-33C7B18E7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E1FBB-4AEF-46E7-A273-AB8D7EFC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293F-CAF3-42F8-A522-1C7F378C5BF2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70513-5421-462C-9CA0-01E4EB16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0B643-73E2-47EC-A16E-4C02FBDE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F7D0-0E65-40E8-8C93-C59EAC8F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2CBF7-7135-40E9-A6BA-BCE5E28CD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80920-087C-4C6A-BF7D-6760CD51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D5F48-C919-4988-B704-FF808357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9065-4C79-4A8C-8F75-FC9BC7A4F7AC}" type="datetime1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DDB28-0C3D-4D47-AE52-D0DA6432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A3ECD-36C1-41E4-86EF-58899CBE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77284-8447-4B40-B5A5-87CBBBAF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C8F4-7904-446C-979F-403A0F59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FB652-D789-4E64-9E78-1894BF040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2F7B-421E-4633-8B82-31AB232FE78C}" type="datetime1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8D3E-4786-470A-8F02-DE9232F59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1A9A-B5A0-4C0C-84A8-36B1D121B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7C8D9-AA71-438D-86BE-7B86F7F2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rbrewer2.org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ECD0-7B03-4428-99A9-D85692C4F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8A926-BA5F-4633-849B-C1C9C613E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EA33E-7AD3-48EC-B8B1-C2074D87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F4C2-4305-436F-932B-6A4B7599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D9170D-FD8D-4081-844B-4F761795FCC7}"/>
              </a:ext>
            </a:extLst>
          </p:cNvPr>
          <p:cNvSpPr/>
          <p:nvPr/>
        </p:nvSpPr>
        <p:spPr>
          <a:xfrm>
            <a:off x="1258529" y="3185653"/>
            <a:ext cx="10323871" cy="626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81DC14-CA2C-46CC-AFB2-5DEDCCAD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template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1F451-B78F-4BB7-B2F2-B6F97434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2228748"/>
            <a:ext cx="11552903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 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&lt;MAPPINGS&gt;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9A470F-69FB-470C-AE54-C168A367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75E88-54D1-44C5-82A6-2946B725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1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B5DA86-9C7E-4DE4-8749-E395DEC3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So, what are mappings?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58AF19-1F76-4D58-BE59-58EAADA7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Aesthetics</a:t>
            </a:r>
            <a:r>
              <a:rPr lang="en-US" dirty="0"/>
              <a:t> are the visual properties of the objects in your plot.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Mappings</a:t>
            </a:r>
            <a:r>
              <a:rPr lang="en-US" dirty="0"/>
              <a:t> describe how aesthetics should </a:t>
            </a:r>
            <a:r>
              <a:rPr lang="en-US" i="1" dirty="0"/>
              <a:t>relate to variables </a:t>
            </a:r>
            <a:r>
              <a:rPr lang="en-US" dirty="0"/>
              <a:t>in the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C3B24-5DF6-429B-80A5-381C9077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F1E69-0DE4-4F1B-8DF5-6A320DEF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5CE007-5C0D-4683-AA6E-C4131E3C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317967"/>
            <a:ext cx="65913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1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5FB7-229D-4701-9F60-A38D8C1E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Mappings</a:t>
            </a:r>
            <a:r>
              <a:rPr lang="en-US" dirty="0"/>
              <a:t> describe how aesthetics should </a:t>
            </a:r>
            <a:r>
              <a:rPr lang="en-US" i="1" dirty="0"/>
              <a:t>relate to variables </a:t>
            </a:r>
            <a:r>
              <a:rPr lang="en-US" dirty="0"/>
              <a:t>in the data.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A34224-AB6A-4F67-B6F2-B7B1D9263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400" y="1681163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Visual Space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74600D-5973-4052-B8A7-1758690BE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3304" y="2505075"/>
            <a:ext cx="3165884" cy="368458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766D"/>
                </a:solidFill>
              </a:rPr>
              <a:t>Red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A3A500"/>
                </a:solidFill>
              </a:rPr>
              <a:t>Gold</a:t>
            </a:r>
          </a:p>
          <a:p>
            <a:pPr marL="0" indent="0">
              <a:buNone/>
            </a:pPr>
            <a:r>
              <a:rPr lang="en-US" dirty="0">
                <a:solidFill>
                  <a:srgbClr val="00BF7D"/>
                </a:solidFill>
              </a:rPr>
              <a:t>Green</a:t>
            </a:r>
          </a:p>
          <a:p>
            <a:pPr marL="0" indent="0">
              <a:buNone/>
            </a:pPr>
            <a:r>
              <a:rPr lang="en-US" dirty="0">
                <a:solidFill>
                  <a:srgbClr val="00B0F6"/>
                </a:solidFill>
              </a:rPr>
              <a:t>Blue</a:t>
            </a:r>
          </a:p>
          <a:p>
            <a:pPr marL="0" indent="0">
              <a:buNone/>
            </a:pPr>
            <a:r>
              <a:rPr lang="en-US" dirty="0">
                <a:solidFill>
                  <a:srgbClr val="E76BF3"/>
                </a:solidFill>
              </a:rPr>
              <a:t>Purple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903645-C747-492F-AB2D-95EB131B0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3812" y="1681163"/>
            <a:ext cx="5183188" cy="823912"/>
          </a:xfrm>
        </p:spPr>
        <p:txBody>
          <a:bodyPr>
            <a:normAutofit/>
          </a:bodyPr>
          <a:lstStyle/>
          <a:p>
            <a:r>
              <a:rPr lang="en-US" sz="4000" dirty="0"/>
              <a:t>Data Space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39DC60-0A3E-4D12-9496-FA821F173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3812" y="2505075"/>
            <a:ext cx="5183188" cy="368458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state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dirty="0"/>
              <a:t>Alaska</a:t>
            </a:r>
          </a:p>
          <a:p>
            <a:pPr marL="0" indent="0">
              <a:buNone/>
            </a:pPr>
            <a:r>
              <a:rPr lang="en-US" dirty="0"/>
              <a:t>California</a:t>
            </a:r>
          </a:p>
          <a:p>
            <a:pPr marL="0" indent="0">
              <a:buNone/>
            </a:pPr>
            <a:r>
              <a:rPr lang="en-US" dirty="0"/>
              <a:t>Florida</a:t>
            </a:r>
          </a:p>
          <a:p>
            <a:pPr marL="0" indent="0">
              <a:buNone/>
            </a:pPr>
            <a:r>
              <a:rPr lang="en-US" dirty="0"/>
              <a:t>Mississippi</a:t>
            </a:r>
          </a:p>
          <a:p>
            <a:pPr marL="0" indent="0">
              <a:buNone/>
            </a:pPr>
            <a:r>
              <a:rPr lang="en-US" dirty="0"/>
              <a:t>South Carolina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494F1-B205-41A2-B680-25FBAE04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4DE22-32C3-4E06-9487-61B89EAE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12</a:t>
            </a:fld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F5D462-8939-45FA-A811-375EF8F8CDF0}"/>
              </a:ext>
            </a:extLst>
          </p:cNvPr>
          <p:cNvCxnSpPr/>
          <p:nvPr/>
        </p:nvCxnSpPr>
        <p:spPr>
          <a:xfrm>
            <a:off x="4847302" y="2792361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01D5BA-DB11-4669-BD83-5D28E370B6CE}"/>
              </a:ext>
            </a:extLst>
          </p:cNvPr>
          <p:cNvCxnSpPr/>
          <p:nvPr/>
        </p:nvCxnSpPr>
        <p:spPr>
          <a:xfrm>
            <a:off x="4847302" y="3357715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9BF64D-DA2A-42AC-9447-3981B28CAB40}"/>
              </a:ext>
            </a:extLst>
          </p:cNvPr>
          <p:cNvCxnSpPr/>
          <p:nvPr/>
        </p:nvCxnSpPr>
        <p:spPr>
          <a:xfrm>
            <a:off x="4852220" y="3873908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87F186-C8DE-4827-9F4B-8FD428DA56F6}"/>
              </a:ext>
            </a:extLst>
          </p:cNvPr>
          <p:cNvCxnSpPr/>
          <p:nvPr/>
        </p:nvCxnSpPr>
        <p:spPr>
          <a:xfrm>
            <a:off x="4866969" y="4370437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771443-0803-47C3-9C72-46D3B3CA5D1E}"/>
              </a:ext>
            </a:extLst>
          </p:cNvPr>
          <p:cNvCxnSpPr/>
          <p:nvPr/>
        </p:nvCxnSpPr>
        <p:spPr>
          <a:xfrm>
            <a:off x="4862057" y="4876798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4971F5-3A1B-4492-A0F2-1D1B713674DA}"/>
              </a:ext>
            </a:extLst>
          </p:cNvPr>
          <p:cNvCxnSpPr/>
          <p:nvPr/>
        </p:nvCxnSpPr>
        <p:spPr>
          <a:xfrm>
            <a:off x="4876806" y="5392992"/>
            <a:ext cx="174031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7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9B5369-9581-448F-9B4D-3965FE58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39" y="1563329"/>
            <a:ext cx="11651226" cy="4613634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 = state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size 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 state))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shape 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 state))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B6D2E4-7292-4156-A9E1-3C9932E2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88F9A0-DB26-425C-B9BA-E41BE4D4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13</a:t>
            </a:fld>
            <a:endParaRPr lang="en-US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1B134EE-7374-4364-B3A4-C2D08C5517C6}"/>
              </a:ext>
            </a:extLst>
          </p:cNvPr>
          <p:cNvSpPr/>
          <p:nvPr/>
        </p:nvSpPr>
        <p:spPr>
          <a:xfrm>
            <a:off x="8090338" y="420412"/>
            <a:ext cx="1571296" cy="1142915"/>
          </a:xfrm>
          <a:prstGeom prst="wedgeRoundRectCallout">
            <a:avLst>
              <a:gd name="adj1" fmla="val 24620"/>
              <a:gd name="adj2" fmla="val 8365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Aesthetic property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8DF8266-4E31-4F5F-A77E-DECF87C1B219}"/>
              </a:ext>
            </a:extLst>
          </p:cNvPr>
          <p:cNvSpPr/>
          <p:nvPr/>
        </p:nvSpPr>
        <p:spPr>
          <a:xfrm>
            <a:off x="9998601" y="420412"/>
            <a:ext cx="1571296" cy="1142915"/>
          </a:xfrm>
          <a:prstGeom prst="wedgeRoundRectCallout">
            <a:avLst>
              <a:gd name="adj1" fmla="val 2492"/>
              <a:gd name="adj2" fmla="val 8640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Variable to map to</a:t>
            </a:r>
          </a:p>
        </p:txBody>
      </p:sp>
    </p:spTree>
    <p:extLst>
      <p:ext uri="{BB962C8B-B14F-4D97-AF65-F5344CB8AC3E}">
        <p14:creationId xmlns:p14="http://schemas.microsoft.com/office/powerpoint/2010/main" val="28793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9B5369-9581-448F-9B4D-3965FE58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39" y="1563329"/>
            <a:ext cx="11651226" cy="4613634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 defTabSz="225425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 = state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 defTabSz="225425">
              <a:buNone/>
            </a:pPr>
            <a:endParaRPr lang="en-US" sz="23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B6D2E4-7292-4156-A9E1-3C9932E2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88F9A0-DB26-425C-B9BA-E41BE4D4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14</a:t>
            </a:fld>
            <a:endParaRPr lang="en-US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1B134EE-7374-4364-B3A4-C2D08C5517C6}"/>
              </a:ext>
            </a:extLst>
          </p:cNvPr>
          <p:cNvSpPr/>
          <p:nvPr/>
        </p:nvSpPr>
        <p:spPr>
          <a:xfrm>
            <a:off x="8090338" y="420412"/>
            <a:ext cx="1571296" cy="1142915"/>
          </a:xfrm>
          <a:prstGeom prst="wedgeRoundRectCallout">
            <a:avLst>
              <a:gd name="adj1" fmla="val 24620"/>
              <a:gd name="adj2" fmla="val 8365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Aesthetic property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8DF8266-4E31-4F5F-A77E-DECF87C1B219}"/>
              </a:ext>
            </a:extLst>
          </p:cNvPr>
          <p:cNvSpPr/>
          <p:nvPr/>
        </p:nvSpPr>
        <p:spPr>
          <a:xfrm>
            <a:off x="9998601" y="420412"/>
            <a:ext cx="1571296" cy="1142915"/>
          </a:xfrm>
          <a:prstGeom prst="wedgeRoundRectCallout">
            <a:avLst>
              <a:gd name="adj1" fmla="val 2492"/>
              <a:gd name="adj2" fmla="val 8640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Variable to map to</a:t>
            </a:r>
          </a:p>
        </p:txBody>
      </p:sp>
      <p:pic>
        <p:nvPicPr>
          <p:cNvPr id="2052" name="Picture 4" descr="https://lh5.googleusercontent.com/1nKORGmoL4yOU9dY-4fL4iZNp8Mj0rtovMe5uluUP5D_oFdowvx2A9zLa-MRs38fyyVoDzrBUjtByuRnjb52TVxV01BxZb5VhsccHSbTYCChpyvbrs25vfdpjvDfPNB5aefMUJmT">
            <a:extLst>
              <a:ext uri="{FF2B5EF4-FFF2-40B4-BE49-F238E27FC236}">
                <a16:creationId xmlns:a16="http://schemas.microsoft.com/office/drawing/2014/main" id="{33773650-4FB6-4E39-BB48-19F18A055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99531"/>
            <a:ext cx="59436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CEDD5CE6-9D64-4EB5-BBD7-88DCFA953930}"/>
              </a:ext>
            </a:extLst>
          </p:cNvPr>
          <p:cNvSpPr/>
          <p:nvPr/>
        </p:nvSpPr>
        <p:spPr>
          <a:xfrm>
            <a:off x="9661634" y="3841702"/>
            <a:ext cx="2124361" cy="1452969"/>
          </a:xfrm>
          <a:prstGeom prst="wedgeRoundRectCallout">
            <a:avLst>
              <a:gd name="adj1" fmla="val -79278"/>
              <a:gd name="adj2" fmla="val -22684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Legends are automatically added</a:t>
            </a:r>
          </a:p>
        </p:txBody>
      </p:sp>
    </p:spTree>
    <p:extLst>
      <p:ext uri="{BB962C8B-B14F-4D97-AF65-F5344CB8AC3E}">
        <p14:creationId xmlns:p14="http://schemas.microsoft.com/office/powerpoint/2010/main" val="134947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CA99-4276-44BF-A286-38FDBC77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4545-95A9-4C55-BE34-08CE5EE3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next chunk, add color, size, alpha, and shape aesthetics to your graph. Play around with the data!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What happens when you map aesthetics to discrete and continuous variables?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</a:rPr>
              <a:t>What happens when you apply more than one aesthetic?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53358-0A35-40C1-BD46-74204449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8E030-6A5B-45B0-9BCC-3E836B84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46D7AA-63C5-447E-BCE5-C4D50CE40AA7}"/>
              </a:ext>
            </a:extLst>
          </p:cNvPr>
          <p:cNvGrpSpPr/>
          <p:nvPr/>
        </p:nvGrpSpPr>
        <p:grpSpPr>
          <a:xfrm>
            <a:off x="9064978" y="5441950"/>
            <a:ext cx="2813307" cy="914400"/>
            <a:chOff x="9064978" y="5441950"/>
            <a:chExt cx="2813307" cy="914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774E3B-766F-4BDF-ABC9-D9CAD273CB99}"/>
                </a:ext>
              </a:extLst>
            </p:cNvPr>
            <p:cNvSpPr/>
            <p:nvPr/>
          </p:nvSpPr>
          <p:spPr>
            <a:xfrm>
              <a:off x="9064978" y="5441950"/>
              <a:ext cx="2813307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A6EB16-D821-4DAC-A9FF-AA58F5DBC630}"/>
                </a:ext>
              </a:extLst>
            </p:cNvPr>
            <p:cNvGrpSpPr/>
            <p:nvPr/>
          </p:nvGrpSpPr>
          <p:grpSpPr>
            <a:xfrm>
              <a:off x="9164782" y="5441950"/>
              <a:ext cx="2713503" cy="914400"/>
              <a:chOff x="9164782" y="5441950"/>
              <a:chExt cx="2713503" cy="914400"/>
            </a:xfrm>
          </p:grpSpPr>
          <p:pic>
            <p:nvPicPr>
              <p:cNvPr id="9" name="Graphic 8" descr="Stopwatch">
                <a:extLst>
                  <a:ext uri="{FF2B5EF4-FFF2-40B4-BE49-F238E27FC236}">
                    <a16:creationId xmlns:a16="http://schemas.microsoft.com/office/drawing/2014/main" id="{24CECBF4-DBA7-4394-9513-7BB5B32331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64782" y="544195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C0C595-DB1A-4D82-94E4-6E728952A838}"/>
                  </a:ext>
                </a:extLst>
              </p:cNvPr>
              <p:cNvSpPr txBox="1"/>
              <p:nvPr/>
            </p:nvSpPr>
            <p:spPr>
              <a:xfrm>
                <a:off x="9958853" y="5586909"/>
                <a:ext cx="191943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05:00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9706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45DF-402B-40AB-AB31-333E8603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</a:t>
            </a:r>
            <a:r>
              <a:rPr lang="en-US" b="1" i="1" dirty="0"/>
              <a:t>set</a:t>
            </a:r>
            <a:r>
              <a:rPr lang="en-US" dirty="0"/>
              <a:t> the aesthetic properties of your </a:t>
            </a:r>
            <a:r>
              <a:rPr lang="en-US" dirty="0" err="1"/>
              <a:t>geom</a:t>
            </a:r>
            <a:r>
              <a:rPr lang="en-US" dirty="0"/>
              <a:t> manually.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88484-101C-4DC8-A0B7-A935305D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2325757"/>
            <a:ext cx="11688418" cy="385120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sz="4400" dirty="0"/>
              <a:t>vs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7376F-6560-4DD3-8FAA-F02EB157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AB8C9-A8EA-40A1-8E33-20571D20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pA5AzWi9tyKSLDGl_P8eSCYRgCpsmzs6padVVyU4UeB3Qq8i8OIzWDLOHU9JQeSZySa54bsvonaMUsSqBZhuYP5HuRTI3MJ-kEN9xQDvhGzm4UQdjOH5VjWg4_9fbbDAOKiVJ1X_">
            <a:extLst>
              <a:ext uri="{FF2B5EF4-FFF2-40B4-BE49-F238E27FC236}">
                <a16:creationId xmlns:a16="http://schemas.microsoft.com/office/drawing/2014/main" id="{DF1EEE51-34AD-4231-A84D-4D381324B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92" y="1095655"/>
            <a:ext cx="7381460" cy="455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F4A3E37-ABBD-4920-9B94-F0007374DE5E}"/>
              </a:ext>
            </a:extLst>
          </p:cNvPr>
          <p:cNvSpPr/>
          <p:nvPr/>
        </p:nvSpPr>
        <p:spPr>
          <a:xfrm>
            <a:off x="3354175" y="5700477"/>
            <a:ext cx="8686800" cy="760350"/>
          </a:xfrm>
          <a:prstGeom prst="wedgeRoundRectCallout">
            <a:avLst>
              <a:gd name="adj1" fmla="val 7428"/>
              <a:gd name="adj2" fmla="val -1100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9CD2D09-07C6-424D-BE2A-9EC87FB7509B}"/>
              </a:ext>
            </a:extLst>
          </p:cNvPr>
          <p:cNvSpPr/>
          <p:nvPr/>
        </p:nvSpPr>
        <p:spPr>
          <a:xfrm>
            <a:off x="188843" y="136525"/>
            <a:ext cx="8686800" cy="760350"/>
          </a:xfrm>
          <a:prstGeom prst="wedgeRoundRectCallout">
            <a:avLst>
              <a:gd name="adj1" fmla="val -5387"/>
              <a:gd name="adj2" fmla="val 8472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F87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30166-3CC3-47BF-87BD-8CC1A088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28611-168E-42DC-B041-151B14BF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CA862-53A8-4F9A-9A64-4A4CB10C9C57}"/>
              </a:ext>
            </a:extLst>
          </p:cNvPr>
          <p:cNvSpPr txBox="1"/>
          <p:nvPr/>
        </p:nvSpPr>
        <p:spPr>
          <a:xfrm>
            <a:off x="278296" y="212081"/>
            <a:ext cx="841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80C8F-988B-4EF3-8EE2-23989ADFBAAD}"/>
              </a:ext>
            </a:extLst>
          </p:cNvPr>
          <p:cNvSpPr txBox="1"/>
          <p:nvPr/>
        </p:nvSpPr>
        <p:spPr>
          <a:xfrm>
            <a:off x="3488634" y="5769189"/>
            <a:ext cx="855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“blue”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1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7351B1-85E3-4089-B68A-24148B07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TL;DR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4D23FA-4314-4794-9F8F-659EE03A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825625"/>
            <a:ext cx="11489635" cy="4351338"/>
          </a:xfrm>
        </p:spPr>
        <p:txBody>
          <a:bodyPr>
            <a:normAutofit/>
          </a:bodyPr>
          <a:lstStyle/>
          <a:p>
            <a:r>
              <a:rPr lang="en-US" sz="3200" b="1" dirty="0"/>
              <a:t>Inside of </a:t>
            </a:r>
            <a:r>
              <a:rPr lang="en-US" sz="3200" b="1" dirty="0" err="1"/>
              <a:t>aes</a:t>
            </a:r>
            <a:r>
              <a:rPr lang="en-US" sz="3200" b="1" dirty="0"/>
              <a:t>(): </a:t>
            </a:r>
            <a:r>
              <a:rPr lang="en-US" sz="3200" dirty="0"/>
              <a:t>maps an aesthetic to a variable</a:t>
            </a:r>
            <a:br>
              <a:rPr lang="en-US" dirty="0"/>
            </a:br>
            <a:br>
              <a:rPr lang="en-US" dirty="0"/>
            </a:b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color = state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b="1" dirty="0"/>
              <a:t>Outside of </a:t>
            </a:r>
            <a:r>
              <a:rPr lang="en-US" sz="3200" b="1" dirty="0" err="1"/>
              <a:t>aes</a:t>
            </a:r>
            <a:r>
              <a:rPr lang="en-US" sz="3200" b="1" dirty="0"/>
              <a:t>(): </a:t>
            </a:r>
            <a:r>
              <a:rPr lang="en-US" sz="3200" dirty="0"/>
              <a:t>sets an aesthetic to a value</a:t>
            </a:r>
            <a:br>
              <a:rPr lang="en-US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), color = “blue”)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03F31E-217D-453F-99A1-01612C11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59C357-15BD-4FC7-9E84-12560CFF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9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55D3-9FF2-459D-92DB-CB7F1627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if I don’t want to add additional variables as aesthetics?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52CC-1CA1-40D4-A667-3AB0F5C2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1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they are categorical variables, you can use </a:t>
            </a:r>
            <a:r>
              <a:rPr lang="en-US" b="1" dirty="0"/>
              <a:t>facets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98A95-C8C6-4BCC-8E07-FFFE668E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E6AC7-76FC-4CD5-A665-21612D5B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https://lh5.googleusercontent.com/drCCGDDUMyd5L9X9iYUr5e3Exn4w51Ln2fWk8nZIcR2wvmPsAR2Qhw1FavBNL-1mwcjrshWXXyufmnOY6dPefqLbvI7yc-dqtlIdsgplbWjmZcsnhD0SJD9EiQi1QAJdiT3XiNSV">
            <a:extLst>
              <a:ext uri="{FF2B5EF4-FFF2-40B4-BE49-F238E27FC236}">
                <a16:creationId xmlns:a16="http://schemas.microsoft.com/office/drawing/2014/main" id="{484306DB-73DE-47EA-9417-2E828789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75" y="2359742"/>
            <a:ext cx="6354097" cy="392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84566A6-B1E3-4D48-A1DF-2706772082E0}"/>
              </a:ext>
            </a:extLst>
          </p:cNvPr>
          <p:cNvSpPr/>
          <p:nvPr/>
        </p:nvSpPr>
        <p:spPr>
          <a:xfrm>
            <a:off x="8876071" y="2420630"/>
            <a:ext cx="2497394" cy="2477729"/>
          </a:xfrm>
          <a:prstGeom prst="wedgeRoundRectCallout">
            <a:avLst>
              <a:gd name="adj1" fmla="val -85793"/>
              <a:gd name="adj2" fmla="val -5813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Subplots that each display one subset of the data</a:t>
            </a:r>
          </a:p>
        </p:txBody>
      </p:sp>
    </p:spTree>
    <p:extLst>
      <p:ext uri="{BB962C8B-B14F-4D97-AF65-F5344CB8AC3E}">
        <p14:creationId xmlns:p14="http://schemas.microsoft.com/office/powerpoint/2010/main" val="13275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FE2A-891B-4262-AEBF-A3FB25E4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4B0B9-654A-468A-AC0B-1DC16AD4D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075"/>
            <a:ext cx="7772400" cy="4306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One of the earliest packages in the </a:t>
            </a:r>
            <a:r>
              <a:rPr lang="en-US" sz="3200" dirty="0" err="1"/>
              <a:t>tidyverse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Implements the “grammar of graphics”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71AEA-92B9-4CAA-A828-F69331EE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801" y="1897327"/>
            <a:ext cx="3081999" cy="3531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B65287-9047-4FCB-98B3-F035571BC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2" y="5338868"/>
            <a:ext cx="2552381" cy="83809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CCC17-7119-451D-92EB-C40C35F9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D0C5-AB9E-4093-829A-7979B421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30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nTcp3l_kFoiA2EIgrtyI2JuXAmwUbLeuFTEf7IdUMya37bYM51hr4YxoU_hG8a_5dgL11Xb_clJP4t_Km0GrHgB_xwWL-Hs_SQZJjfkKzSj68LG04uvUlAT-PRAL8zit16X-9gCF">
            <a:extLst>
              <a:ext uri="{FF2B5EF4-FFF2-40B4-BE49-F238E27FC236}">
                <a16:creationId xmlns:a16="http://schemas.microsoft.com/office/drawing/2014/main" id="{70D8BE6E-27A6-421E-8B4A-0F41BAC50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68" y="2317973"/>
            <a:ext cx="7491249" cy="403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CB55D3-9FF2-459D-92DB-CB7F1627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if I don’t want to add additional variables as aesthetics?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52CC-1CA1-40D4-A667-3AB0F5C2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1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they are categorical variables, you can use </a:t>
            </a:r>
            <a:r>
              <a:rPr lang="en-US" b="1" dirty="0"/>
              <a:t>facets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98A95-C8C6-4BCC-8E07-FFFE668E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E6AC7-76FC-4CD5-A665-21612D5B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20</a:t>
            </a:fld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84566A6-B1E3-4D48-A1DF-2706772082E0}"/>
              </a:ext>
            </a:extLst>
          </p:cNvPr>
          <p:cNvSpPr/>
          <p:nvPr/>
        </p:nvSpPr>
        <p:spPr>
          <a:xfrm>
            <a:off x="8876071" y="2420630"/>
            <a:ext cx="2497394" cy="2477729"/>
          </a:xfrm>
          <a:prstGeom prst="wedgeRoundRectCallout">
            <a:avLst>
              <a:gd name="adj1" fmla="val -85793"/>
              <a:gd name="adj2" fmla="val -5813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Subplots that each display one subset of the data</a:t>
            </a:r>
          </a:p>
        </p:txBody>
      </p:sp>
    </p:spTree>
    <p:extLst>
      <p:ext uri="{BB962C8B-B14F-4D97-AF65-F5344CB8AC3E}">
        <p14:creationId xmlns:p14="http://schemas.microsoft.com/office/powerpoint/2010/main" val="896183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BF66-1005-45FE-861B-F6F562B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facet_wrap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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</a:rPr>
              <a:t>for a single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AEC0-5DA3-46BF-86A9-83293CD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17" y="4933068"/>
            <a:ext cx="11445765" cy="155980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facet_wrap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~ coast,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nrow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1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2D7DB-D666-4594-BDCB-DF891A46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2D147-8045-4345-B1F6-8F56268F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2" descr="https://lh5.googleusercontent.com/drCCGDDUMyd5L9X9iYUr5e3Exn4w51Ln2fWk8nZIcR2wvmPsAR2Qhw1FavBNL-1mwcjrshWXXyufmnOY6dPefqLbvI7yc-dqtlIdsgplbWjmZcsnhD0SJD9EiQi1QAJdiT3XiNSV">
            <a:extLst>
              <a:ext uri="{FF2B5EF4-FFF2-40B4-BE49-F238E27FC236}">
                <a16:creationId xmlns:a16="http://schemas.microsoft.com/office/drawing/2014/main" id="{5EACF4C7-DF16-4DE6-A28B-6E61C27ED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260" y="1435912"/>
            <a:ext cx="5668118" cy="349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94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BF66-1005-45FE-861B-F6F562B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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</a:rPr>
              <a:t>for a combo of 2 variables</a:t>
            </a:r>
            <a:endParaRPr lang="en-US" dirty="0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AEC0-5DA3-46BF-86A9-83293CD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17" y="5058127"/>
            <a:ext cx="11445765" cy="14807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coast ~ state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2D7DB-D666-4594-BDCB-DF891A46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2D147-8045-4345-B1F6-8F56268F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 descr="https://lh6.googleusercontent.com/v8gtsEZSxWN-1QCSwnI2s_2YE_V0LhoD_ygKhstU64Y00iqRL-qL2UkfIMOZuAQtZDVinWWiXQh37Ok78vdJj699zLIXzb4s237qYO6x8DNYA5TuumFMRDEKR-tAI0yEbvlJ42Yb">
            <a:extLst>
              <a:ext uri="{FF2B5EF4-FFF2-40B4-BE49-F238E27FC236}">
                <a16:creationId xmlns:a16="http://schemas.microsoft.com/office/drawing/2014/main" id="{4ADD0E5F-B0C1-47DD-96C1-7B5D93424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965" y="1359870"/>
            <a:ext cx="59436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A0DEBF5-8F8A-49B4-8A58-CD93571A8A53}"/>
              </a:ext>
            </a:extLst>
          </p:cNvPr>
          <p:cNvSpPr/>
          <p:nvPr/>
        </p:nvSpPr>
        <p:spPr>
          <a:xfrm>
            <a:off x="566530" y="3429000"/>
            <a:ext cx="2236305" cy="1093839"/>
          </a:xfrm>
          <a:prstGeom prst="wedgeRoundRectCallout">
            <a:avLst>
              <a:gd name="adj1" fmla="val 71497"/>
              <a:gd name="adj2" fmla="val -4021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Sigh…it’s a bad graph, I know!</a:t>
            </a:r>
          </a:p>
        </p:txBody>
      </p:sp>
    </p:spTree>
    <p:extLst>
      <p:ext uri="{BB962C8B-B14F-4D97-AF65-F5344CB8AC3E}">
        <p14:creationId xmlns:p14="http://schemas.microsoft.com/office/powerpoint/2010/main" val="58723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BF66-1005-45FE-861B-F6F562B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 </a:t>
            </a:r>
            <a:r>
              <a:rPr lang="en-US" sz="4000" dirty="0">
                <a:ea typeface="Fira Code" panose="020B0809050000020004" pitchFamily="49" charset="0"/>
                <a:cs typeface="Fira Code" panose="020B0809050000020004" pitchFamily="49" charset="0"/>
              </a:rPr>
              <a:t>for a combo of 2 variables</a:t>
            </a:r>
            <a:endParaRPr lang="en-US" dirty="0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AEC0-5DA3-46BF-86A9-83293CD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3" y="1400175"/>
            <a:ext cx="11445765" cy="47767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~ state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2D7DB-D666-4594-BDCB-DF891A46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2D147-8045-4345-B1F6-8F56268F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23</a:t>
            </a:fld>
            <a:endParaRPr lang="en-US"/>
          </a:p>
        </p:txBody>
      </p:sp>
      <p:pic>
        <p:nvPicPr>
          <p:cNvPr id="5122" name="Picture 2" descr="https://lh6.googleusercontent.com/g5ZPcgLlAzbzjuD_gcGWDUSum2yd4UwWGjM-iNHzkpY3L9tWaY8j27RnJj9TKQQ6Ph9P1n3ce0BtAtBJ3uXSi9eWhVmyMVVF1l4qo8aSSZ9PlgRc1fLhmlPR8AoPS3WOqJccXRxA">
            <a:extLst>
              <a:ext uri="{FF2B5EF4-FFF2-40B4-BE49-F238E27FC236}">
                <a16:creationId xmlns:a16="http://schemas.microsoft.com/office/drawing/2014/main" id="{DBE898F4-2593-491B-98BE-14EBC320E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35" y="2985525"/>
            <a:ext cx="59436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180FAB7-AD88-4A82-B57F-D0AC0BD08726}"/>
              </a:ext>
            </a:extLst>
          </p:cNvPr>
          <p:cNvSpPr/>
          <p:nvPr/>
        </p:nvSpPr>
        <p:spPr>
          <a:xfrm>
            <a:off x="629023" y="3264310"/>
            <a:ext cx="2359342" cy="2193515"/>
          </a:xfrm>
          <a:prstGeom prst="wedgeRoundRectCallout">
            <a:avLst>
              <a:gd name="adj1" fmla="val 63367"/>
              <a:gd name="adj2" fmla="val -733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 this in place if you would prefer not to facet in the rows or columns dimension</a:t>
            </a:r>
          </a:p>
        </p:txBody>
      </p:sp>
    </p:spTree>
    <p:extLst>
      <p:ext uri="{BB962C8B-B14F-4D97-AF65-F5344CB8AC3E}">
        <p14:creationId xmlns:p14="http://schemas.microsoft.com/office/powerpoint/2010/main" val="79607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400A-50BA-4211-80D1-B7CD1DCE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1936-CA6C-4979-8BE5-095BADB5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`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dirty="0"/>
              <a:t>` data, plot temperature (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</a:t>
            </a:r>
            <a:r>
              <a:rPr lang="en-US" dirty="0"/>
              <a:t>) by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month</a:t>
            </a:r>
            <a:r>
              <a:rPr lang="en-US" dirty="0"/>
              <a:t> as a scatterplot and facet by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state</a:t>
            </a:r>
            <a:r>
              <a:rPr lang="en-US" dirty="0"/>
              <a:t> and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coast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Play around with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facet_grid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facet_wrap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What kinds of things do you notice?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DA734-6D0C-46F9-8DFD-3401306F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FAD3A-E137-435C-AAB4-77A31736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12A382-4121-44EA-96F6-D5F338AB31F5}"/>
              </a:ext>
            </a:extLst>
          </p:cNvPr>
          <p:cNvGrpSpPr/>
          <p:nvPr/>
        </p:nvGrpSpPr>
        <p:grpSpPr>
          <a:xfrm>
            <a:off x="9064978" y="5441950"/>
            <a:ext cx="2813307" cy="914400"/>
            <a:chOff x="9064978" y="5441950"/>
            <a:chExt cx="2813307" cy="914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3C77D4-F857-4F59-81A1-18B57763E884}"/>
                </a:ext>
              </a:extLst>
            </p:cNvPr>
            <p:cNvSpPr/>
            <p:nvPr/>
          </p:nvSpPr>
          <p:spPr>
            <a:xfrm>
              <a:off x="9064978" y="5441950"/>
              <a:ext cx="2813307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84A2CB-B70D-4570-BC5F-CC64A204C997}"/>
                </a:ext>
              </a:extLst>
            </p:cNvPr>
            <p:cNvGrpSpPr/>
            <p:nvPr/>
          </p:nvGrpSpPr>
          <p:grpSpPr>
            <a:xfrm>
              <a:off x="9164782" y="5441950"/>
              <a:ext cx="2713503" cy="914400"/>
              <a:chOff x="9164782" y="5441950"/>
              <a:chExt cx="2713503" cy="914400"/>
            </a:xfrm>
          </p:grpSpPr>
          <p:pic>
            <p:nvPicPr>
              <p:cNvPr id="9" name="Graphic 8" descr="Stopwatch">
                <a:extLst>
                  <a:ext uri="{FF2B5EF4-FFF2-40B4-BE49-F238E27FC236}">
                    <a16:creationId xmlns:a16="http://schemas.microsoft.com/office/drawing/2014/main" id="{96E9BC65-6FAD-4F29-8B38-408D98AD3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64782" y="544195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229579-6799-4A5A-BE85-DC1F7C332C41}"/>
                  </a:ext>
                </a:extLst>
              </p:cNvPr>
              <p:cNvSpPr txBox="1"/>
              <p:nvPr/>
            </p:nvSpPr>
            <p:spPr>
              <a:xfrm>
                <a:off x="9958853" y="5586909"/>
                <a:ext cx="191943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05:00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3270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B164-A72C-4CB5-A4FC-653B876B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F6C6D-9385-47AF-8703-1525E3164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2F30A-0AA8-4F90-BD58-6FEC0E78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8935C-DCEE-4584-80D8-12E6DF74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25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2EA5FF-7895-45E5-A660-02839377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these plots similar? Different?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77414-6AC4-40B5-BBDC-63904DAB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FA2EE-52E2-4E7F-AF18-7BC02FF8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26</a:t>
            </a:fld>
            <a:endParaRPr lang="en-US"/>
          </a:p>
        </p:txBody>
      </p:sp>
      <p:pic>
        <p:nvPicPr>
          <p:cNvPr id="4098" name="Picture 2" descr="https://lh6.googleusercontent.com/AzJpajqO0prZ49F59NAgzOkpbsQZZugNdXXZXFgnf18zQ-rLHtOUeYEWnFQfOIYR8VXQtf5Zk5AXV8xUXo4EVlOVMlWEzsngkMsV9zNr5cUw5b73C9mdCQ2QvzOk4Vvgeir5F1HY">
            <a:extLst>
              <a:ext uri="{FF2B5EF4-FFF2-40B4-BE49-F238E27FC236}">
                <a16:creationId xmlns:a16="http://schemas.microsoft.com/office/drawing/2014/main" id="{974B688F-25D4-48BC-BC09-9344264ED3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29" y="1338274"/>
            <a:ext cx="8131142" cy="501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253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5963-46AA-4D75-A076-901F9F88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FDAE-E7BE-4DD9-8723-5D47D003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&lt;DATA&gt;)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&lt;GEOM_FUNCTION&gt;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(&lt;MAPPINGS&gt;))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B4059-2395-409C-9733-3C1F0F23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5D1DD-C2FE-4DFB-B272-E36F4244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27</a:t>
            </a:fld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464A99A-AA04-4A31-8BCC-D36753FBB7BD}"/>
              </a:ext>
            </a:extLst>
          </p:cNvPr>
          <p:cNvSpPr/>
          <p:nvPr/>
        </p:nvSpPr>
        <p:spPr>
          <a:xfrm>
            <a:off x="8610600" y="3429000"/>
            <a:ext cx="2743200" cy="1983658"/>
          </a:xfrm>
          <a:prstGeom prst="wedgeRoundRectCallout">
            <a:avLst>
              <a:gd name="adj1" fmla="val -28898"/>
              <a:gd name="adj2" fmla="val -8248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Every </a:t>
            </a:r>
            <a:r>
              <a:rPr lang="en-US" sz="2800" dirty="0" err="1"/>
              <a:t>geom</a:t>
            </a:r>
            <a:r>
              <a:rPr lang="en-US" sz="2800" dirty="0"/>
              <a:t> requires a mapping argument</a:t>
            </a:r>
          </a:p>
        </p:txBody>
      </p:sp>
    </p:spTree>
    <p:extLst>
      <p:ext uri="{BB962C8B-B14F-4D97-AF65-F5344CB8AC3E}">
        <p14:creationId xmlns:p14="http://schemas.microsoft.com/office/powerpoint/2010/main" val="4015639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A3CD-37F2-4D00-921B-4D1895E3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7117B-F607-4BC1-960D-E3542047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1" y="1183259"/>
            <a:ext cx="4607794" cy="35543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8B5F53-93A4-43D7-A28C-39B361C3EAC8}"/>
              </a:ext>
            </a:extLst>
          </p:cNvPr>
          <p:cNvSpPr/>
          <p:nvPr/>
        </p:nvSpPr>
        <p:spPr>
          <a:xfrm>
            <a:off x="1682044" y="1569156"/>
            <a:ext cx="3402541" cy="3168464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B15D1FD-44D7-48E5-A048-EA9BBA09175B}"/>
              </a:ext>
            </a:extLst>
          </p:cNvPr>
          <p:cNvSpPr/>
          <p:nvPr/>
        </p:nvSpPr>
        <p:spPr>
          <a:xfrm rot="16200000">
            <a:off x="545451" y="1813471"/>
            <a:ext cx="5893255" cy="3620067"/>
          </a:xfrm>
          <a:custGeom>
            <a:avLst/>
            <a:gdLst>
              <a:gd name="connsiteX0" fmla="*/ 0 w 5893255"/>
              <a:gd name="connsiteY0" fmla="*/ 3620067 h 3620067"/>
              <a:gd name="connsiteX1" fmla="*/ 905017 w 5893255"/>
              <a:gd name="connsiteY1" fmla="*/ 0 h 3620067"/>
              <a:gd name="connsiteX2" fmla="*/ 4988238 w 5893255"/>
              <a:gd name="connsiteY2" fmla="*/ 0 h 3620067"/>
              <a:gd name="connsiteX3" fmla="*/ 5893255 w 5893255"/>
              <a:gd name="connsiteY3" fmla="*/ 3620067 h 3620067"/>
              <a:gd name="connsiteX4" fmla="*/ 0 w 5893255"/>
              <a:gd name="connsiteY4" fmla="*/ 3620067 h 3620067"/>
              <a:gd name="connsiteX0" fmla="*/ 0 w 5893255"/>
              <a:gd name="connsiteY0" fmla="*/ 3620067 h 3620067"/>
              <a:gd name="connsiteX1" fmla="*/ 1841994 w 5893255"/>
              <a:gd name="connsiteY1" fmla="*/ 22578 h 3620067"/>
              <a:gd name="connsiteX2" fmla="*/ 4988238 w 5893255"/>
              <a:gd name="connsiteY2" fmla="*/ 0 h 3620067"/>
              <a:gd name="connsiteX3" fmla="*/ 5893255 w 5893255"/>
              <a:gd name="connsiteY3" fmla="*/ 3620067 h 3620067"/>
              <a:gd name="connsiteX4" fmla="*/ 0 w 5893255"/>
              <a:gd name="connsiteY4" fmla="*/ 3620067 h 36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3255" h="3620067">
                <a:moveTo>
                  <a:pt x="0" y="3620067"/>
                </a:moveTo>
                <a:lnTo>
                  <a:pt x="1841994" y="22578"/>
                </a:lnTo>
                <a:lnTo>
                  <a:pt x="4988238" y="0"/>
                </a:lnTo>
                <a:lnTo>
                  <a:pt x="5893255" y="3620067"/>
                </a:lnTo>
                <a:lnTo>
                  <a:pt x="0" y="3620067"/>
                </a:lnTo>
                <a:close/>
              </a:path>
            </a:pathLst>
          </a:cu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6009-D145-4590-A7B3-45399B4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20083-BDFF-4B08-9398-E7B0B6412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73" t="10295"/>
          <a:stretch/>
        </p:blipFill>
        <p:spPr>
          <a:xfrm>
            <a:off x="5268243" y="643012"/>
            <a:ext cx="6616979" cy="615194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6DD3ED-407F-4286-B13F-CF54A70CFB2B}"/>
              </a:ext>
            </a:extLst>
          </p:cNvPr>
          <p:cNvSpPr/>
          <p:nvPr/>
        </p:nvSpPr>
        <p:spPr>
          <a:xfrm>
            <a:off x="476791" y="5339644"/>
            <a:ext cx="2334142" cy="12304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also find the supported aesthetics by visiting the ?help for each </a:t>
            </a:r>
            <a:r>
              <a:rPr lang="en-US" dirty="0" err="1"/>
              <a:t>geom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626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98E5E-EBF4-466B-BE87-EF39EC47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68722-AEAE-4CAB-8F36-F30822D70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1"/>
            <a:ext cx="10515600" cy="1667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a partner, decide how to replace the scatterplot with one that draws boxplots. Use the </a:t>
            </a:r>
            <a:r>
              <a:rPr lang="en-US" dirty="0" err="1"/>
              <a:t>cheatsheet</a:t>
            </a:r>
            <a:r>
              <a:rPr lang="en-US" dirty="0"/>
              <a:t> and try your best guess!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19E169-6D59-40A2-81CB-8DC2846D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50AE1A-2EC7-45DF-9632-DFB28FB5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29</a:t>
            </a:fld>
            <a:endParaRPr lang="en-US"/>
          </a:p>
        </p:txBody>
      </p:sp>
      <p:pic>
        <p:nvPicPr>
          <p:cNvPr id="1026" name="Picture 2" descr="https://lh6.googleusercontent.com/jg7l3L3KpWg5fje1qam-FFRT3CLYYnspkFJzdoReSE5MdnJAVpFNuTt64JrFclvlq2JAjYby2Hf69gvi7ohg_C7tbcyt7GAhD6AOn3Y1kBDkOm3Af0-xLGrvCewY1lybOmBcm-5H">
            <a:extLst>
              <a:ext uri="{FF2B5EF4-FFF2-40B4-BE49-F238E27FC236}">
                <a16:creationId xmlns:a16="http://schemas.microsoft.com/office/drawing/2014/main" id="{59E96B3E-3206-4080-821D-5136C6C32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18" y="2463057"/>
            <a:ext cx="7109982" cy="355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6161DB8-BD2E-41A0-B7A3-9AC2428F1960}"/>
              </a:ext>
            </a:extLst>
          </p:cNvPr>
          <p:cNvGrpSpPr/>
          <p:nvPr/>
        </p:nvGrpSpPr>
        <p:grpSpPr>
          <a:xfrm>
            <a:off x="9064978" y="5441950"/>
            <a:ext cx="2813307" cy="914400"/>
            <a:chOff x="9064978" y="5441950"/>
            <a:chExt cx="2813307" cy="914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EEBD4F-FFBC-4A9E-A031-288C8A12070C}"/>
                </a:ext>
              </a:extLst>
            </p:cNvPr>
            <p:cNvSpPr/>
            <p:nvPr/>
          </p:nvSpPr>
          <p:spPr>
            <a:xfrm>
              <a:off x="9064978" y="5441950"/>
              <a:ext cx="2813307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735586-7E64-487F-A9BE-1693AC98FD68}"/>
                </a:ext>
              </a:extLst>
            </p:cNvPr>
            <p:cNvGrpSpPr/>
            <p:nvPr/>
          </p:nvGrpSpPr>
          <p:grpSpPr>
            <a:xfrm>
              <a:off x="9164782" y="5441950"/>
              <a:ext cx="2713503" cy="914400"/>
              <a:chOff x="9164782" y="5441950"/>
              <a:chExt cx="2713503" cy="914400"/>
            </a:xfrm>
          </p:grpSpPr>
          <p:pic>
            <p:nvPicPr>
              <p:cNvPr id="10" name="Graphic 9" descr="Stopwatch">
                <a:extLst>
                  <a:ext uri="{FF2B5EF4-FFF2-40B4-BE49-F238E27FC236}">
                    <a16:creationId xmlns:a16="http://schemas.microsoft.com/office/drawing/2014/main" id="{3EDBE068-11A6-4E08-8C6B-ACF01529F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64782" y="544195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F8C129-48A4-471A-AA04-3B3F384710E3}"/>
                  </a:ext>
                </a:extLst>
              </p:cNvPr>
              <p:cNvSpPr txBox="1"/>
              <p:nvPr/>
            </p:nvSpPr>
            <p:spPr>
              <a:xfrm>
                <a:off x="9958853" y="5586909"/>
                <a:ext cx="191943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02:00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930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D8C3C2-08FE-49A6-A830-9B0E7F87CF33}"/>
              </a:ext>
            </a:extLst>
          </p:cNvPr>
          <p:cNvSpPr txBox="1"/>
          <p:nvPr/>
        </p:nvSpPr>
        <p:spPr>
          <a:xfrm>
            <a:off x="173620" y="6423829"/>
            <a:ext cx="16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CC by RStudio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CF6979D-DE48-4D16-9B5E-7E19BEB5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Setup</a:t>
            </a:r>
            <a:br>
              <a:rPr lang="en-US" dirty="0"/>
            </a:br>
            <a:r>
              <a:rPr lang="en-US" sz="3600" dirty="0"/>
              <a:t>The setup chunk is always run once before anything else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798BE3-F727-4A41-8CBC-E3B639C56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281"/>
          <a:stretch/>
        </p:blipFill>
        <p:spPr>
          <a:xfrm>
            <a:off x="983847" y="1821325"/>
            <a:ext cx="9293627" cy="448982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3979035-B449-4919-8ED0-DACC6F55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4362058-C80B-4C88-91F3-22E4046A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28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BE720-C2D8-4A30-BB7B-254D6B03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8C857-8B49-4CD4-8D3F-C68C8491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30</a:t>
            </a:fld>
            <a:endParaRPr lang="en-US"/>
          </a:p>
        </p:txBody>
      </p:sp>
      <p:pic>
        <p:nvPicPr>
          <p:cNvPr id="3078" name="Picture 6" descr="https://lh5.googleusercontent.com/2yZu0_80mYmAvp7XZx9YRUVbVZUpiITAwt6Wl9unK--rl4R4cckbHYQGqJQv9Wy_FboOrrHUQwcZDyfHa_Cbn-ZFzTVplF8HIbUbqgbn2LRJwCKymG39YdKzhV8SRFCIbk6rnCgA">
            <a:extLst>
              <a:ext uri="{FF2B5EF4-FFF2-40B4-BE49-F238E27FC236}">
                <a16:creationId xmlns:a16="http://schemas.microsoft.com/office/drawing/2014/main" id="{4601CDF8-F09F-45AD-9939-133053AC4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91" y="602817"/>
            <a:ext cx="7142018" cy="440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BCA471-9519-46A7-BA60-722DB49CCB42}"/>
              </a:ext>
            </a:extLst>
          </p:cNvPr>
          <p:cNvSpPr txBox="1"/>
          <p:nvPr/>
        </p:nvSpPr>
        <p:spPr>
          <a:xfrm>
            <a:off x="589935" y="5176684"/>
            <a:ext cx="11017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geom_boxplot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coast, y = temp))</a:t>
            </a:r>
          </a:p>
        </p:txBody>
      </p:sp>
    </p:spTree>
    <p:extLst>
      <p:ext uri="{BB962C8B-B14F-4D97-AF65-F5344CB8AC3E}">
        <p14:creationId xmlns:p14="http://schemas.microsoft.com/office/powerpoint/2010/main" val="2399857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2EAF7-26A3-468D-A6DE-82A178F3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DA34A-9C79-4D7D-A7A7-237BA9F8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31</a:t>
            </a:fld>
            <a:endParaRPr lang="en-US"/>
          </a:p>
        </p:txBody>
      </p:sp>
      <p:pic>
        <p:nvPicPr>
          <p:cNvPr id="2052" name="Picture 4" descr="https://lh4.googleusercontent.com/UyF0IatkgTZkRJJE_s6RP9XLcXcp5txOike-ZgyPoi9bGCyfk1PVOaYhd1T_2iWTmyWTrJG_piolWSOj3r7BS-vYCLi1oZ5UvPnOpPppSoaRKGXbHT4IBBOSz1OfCMSrSQXWlHRT">
            <a:extLst>
              <a:ext uri="{FF2B5EF4-FFF2-40B4-BE49-F238E27FC236}">
                <a16:creationId xmlns:a16="http://schemas.microsoft.com/office/drawing/2014/main" id="{028A835A-0DD8-43E0-A55B-0CE6D612F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213" y="136525"/>
            <a:ext cx="7921574" cy="488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23394-4451-4B53-A73E-00EC6081DB72}"/>
              </a:ext>
            </a:extLst>
          </p:cNvPr>
          <p:cNvSpPr txBox="1"/>
          <p:nvPr/>
        </p:nvSpPr>
        <p:spPr>
          <a:xfrm>
            <a:off x="589935" y="5176684"/>
            <a:ext cx="11017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 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geom_boxplot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coast, y = temp,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color = state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89836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CB1628-62D3-41D8-B8D0-59286967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7FA352-4933-4A8A-9321-BCDA09017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the `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diamonds</a:t>
            </a:r>
            <a:r>
              <a:rPr lang="en-US" dirty="0"/>
              <a:t>` dataset and examine it. This dataset is provided in the `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ggplot2</a:t>
            </a:r>
            <a:r>
              <a:rPr lang="en-US" dirty="0"/>
              <a:t>` package.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bar chart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cut</a:t>
            </a:r>
            <a:r>
              <a:rPr lang="en-US" dirty="0"/>
              <a:t> colored by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cut</a:t>
            </a:r>
            <a:r>
              <a:rPr lang="en-US" dirty="0"/>
              <a:t>. Use the </a:t>
            </a:r>
            <a:r>
              <a:rPr lang="en-US" dirty="0" err="1"/>
              <a:t>cheatsheet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FB8D8C-3023-4896-BE07-97E2C11A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0E5A51-324E-4C9C-BF3C-BC00091C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B786A9-F381-4E0A-9CF5-E6DC92A325F3}"/>
              </a:ext>
            </a:extLst>
          </p:cNvPr>
          <p:cNvGrpSpPr/>
          <p:nvPr/>
        </p:nvGrpSpPr>
        <p:grpSpPr>
          <a:xfrm>
            <a:off x="9064978" y="5441950"/>
            <a:ext cx="2813307" cy="914400"/>
            <a:chOff x="9064978" y="5441950"/>
            <a:chExt cx="2813307" cy="914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1DEBF4-432E-416A-B856-01423483E8C0}"/>
                </a:ext>
              </a:extLst>
            </p:cNvPr>
            <p:cNvSpPr/>
            <p:nvPr/>
          </p:nvSpPr>
          <p:spPr>
            <a:xfrm>
              <a:off x="9064978" y="5441950"/>
              <a:ext cx="2813307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1996AC3-E755-432C-A39A-44CF6B465A07}"/>
                </a:ext>
              </a:extLst>
            </p:cNvPr>
            <p:cNvGrpSpPr/>
            <p:nvPr/>
          </p:nvGrpSpPr>
          <p:grpSpPr>
            <a:xfrm>
              <a:off x="9164782" y="5441950"/>
              <a:ext cx="2713503" cy="914400"/>
              <a:chOff x="9164782" y="5441950"/>
              <a:chExt cx="2713503" cy="914400"/>
            </a:xfrm>
          </p:grpSpPr>
          <p:pic>
            <p:nvPicPr>
              <p:cNvPr id="9" name="Graphic 8" descr="Stopwatch">
                <a:extLst>
                  <a:ext uri="{FF2B5EF4-FFF2-40B4-BE49-F238E27FC236}">
                    <a16:creationId xmlns:a16="http://schemas.microsoft.com/office/drawing/2014/main" id="{F8791A61-4727-4A0B-A2EA-7D00ACD17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64782" y="544195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F9E654-4C0D-4BF7-A32F-22A88A681866}"/>
                  </a:ext>
                </a:extLst>
              </p:cNvPr>
              <p:cNvSpPr txBox="1"/>
              <p:nvPr/>
            </p:nvSpPr>
            <p:spPr>
              <a:xfrm>
                <a:off x="9958853" y="5586909"/>
                <a:ext cx="191943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02:00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4922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D1B22-CEA6-4F94-B4B3-D1E1EC2A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26CE1-A358-4E1E-9CC1-BB7919FE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E3BFF8-E9BC-4413-B564-5E2ADCDDE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6" y="136525"/>
            <a:ext cx="8266667" cy="524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97CE45-3B21-4B02-B495-DEE1B4F6CC21}"/>
              </a:ext>
            </a:extLst>
          </p:cNvPr>
          <p:cNvSpPr txBox="1"/>
          <p:nvPr/>
        </p:nvSpPr>
        <p:spPr>
          <a:xfrm>
            <a:off x="495299" y="5454748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diamonds)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cut, color = cut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001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D47FD3-C2AE-4FB3-9CAC-999DCC04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28CBB-A15F-4BC9-B032-85C80C82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D5072-2DAB-428E-A89D-392C92B6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6" y="136525"/>
            <a:ext cx="8266667" cy="52476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DB6235-EB13-4BD7-8F80-EEF477EE8A3D}"/>
              </a:ext>
            </a:extLst>
          </p:cNvPr>
          <p:cNvSpPr txBox="1"/>
          <p:nvPr/>
        </p:nvSpPr>
        <p:spPr>
          <a:xfrm>
            <a:off x="495299" y="5454748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diamonds)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cut,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fill = cut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9375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8C1127-AE7F-47DE-B3A6-D2A4516A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Hold up…count is not a variable in `</a:t>
            </a:r>
            <a:r>
              <a:rPr lang="en-US" sz="40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diamonds</a:t>
            </a:r>
            <a:r>
              <a:rPr lang="en-US" sz="4000"/>
              <a:t>`!</a:t>
            </a:r>
            <a:endParaRPr lang="en-US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51FC36-B608-4444-918A-29004BFE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8631B-6CA1-4AB9-87C0-D137B3D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7C8D9-AA71-438D-86BE-7B86F7F29DC7}" type="slidenum">
              <a:rPr lang="en-US" smtClean="0"/>
              <a:t>35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B00178-2664-432F-85F3-5BE830AF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graphs plot the raw values of your dataset while others </a:t>
            </a:r>
            <a:r>
              <a:rPr lang="en-US" b="1" dirty="0"/>
              <a:t>calculate</a:t>
            </a:r>
            <a:r>
              <a:rPr lang="en-US" dirty="0"/>
              <a:t> new values to plot:</a:t>
            </a:r>
          </a:p>
          <a:p>
            <a:r>
              <a:rPr lang="en-US" dirty="0"/>
              <a:t>Bar charts, histograms, and frequency polygons bin data and plot bin counts (# of points that fall into each bin)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8F7F6D-F9C6-4517-A8EE-AAEF9282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01" y="4001294"/>
            <a:ext cx="857143" cy="857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E2CF22-99C4-4E35-8A1C-C56ACBDC2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64" y="4001294"/>
            <a:ext cx="857143" cy="8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1F43C8-9152-429E-B88C-62F354A77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027" y="4001294"/>
            <a:ext cx="857143" cy="8761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9511CC-ACEA-484E-987D-BF9DD23A2FA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0138" y="4001294"/>
            <a:ext cx="857143" cy="885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8EA66A-2590-4876-B546-32EA99328AD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95223" y="3991770"/>
            <a:ext cx="857143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5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8C1127-AE7F-47DE-B3A6-D2A4516A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Hold up…count is not a variable in `</a:t>
            </a:r>
            <a:r>
              <a:rPr lang="en-US" sz="40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diamonds</a:t>
            </a:r>
            <a:r>
              <a:rPr lang="en-US" sz="4000"/>
              <a:t>`!</a:t>
            </a:r>
            <a:endParaRPr lang="en-US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51FC36-B608-4444-918A-29004BFE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8631B-6CA1-4AB9-87C0-D137B3D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7C8D9-AA71-438D-86BE-7B86F7F29DC7}" type="slidenum">
              <a:rPr lang="en-US" smtClean="0"/>
              <a:t>36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B00178-2664-432F-85F3-5BE830AF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graphs plot the raw values of your dataset while others </a:t>
            </a:r>
            <a:r>
              <a:rPr lang="en-US" b="1" dirty="0"/>
              <a:t>calculate</a:t>
            </a:r>
            <a:r>
              <a:rPr lang="en-US" dirty="0"/>
              <a:t> new values to plot:</a:t>
            </a:r>
          </a:p>
          <a:p>
            <a:r>
              <a:rPr lang="en-US" dirty="0"/>
              <a:t>Smoothers,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geom_smooth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dirty="0"/>
              <a:t>, fit a model to your data and plot the predictions from the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B2EA5D-CB07-4C89-8E28-D25AC19AC0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51101" y="4001294"/>
            <a:ext cx="857143" cy="857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B10823-DD90-401C-BA1A-F0970FC864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2064" y="4001294"/>
            <a:ext cx="857143" cy="8571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A7C14D-EF2A-43F8-B63F-7911952A80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3027" y="4001294"/>
            <a:ext cx="857143" cy="8761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63CBED-D742-4FCD-BBF1-C2D4949C1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138" y="4001294"/>
            <a:ext cx="857143" cy="8857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429E09-F69B-48FA-8BF6-A4AD57282D6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95223" y="3991770"/>
            <a:ext cx="857143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68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8C1127-AE7F-47DE-B3A6-D2A4516A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Hold up…count is not a variable in `</a:t>
            </a:r>
            <a:r>
              <a:rPr lang="en-US" sz="40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diamonds</a:t>
            </a:r>
            <a:r>
              <a:rPr lang="en-US" sz="4000"/>
              <a:t>`!</a:t>
            </a:r>
            <a:endParaRPr lang="en-US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51FC36-B608-4444-918A-29004BFE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8631B-6CA1-4AB9-87C0-D137B3D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7C8D9-AA71-438D-86BE-7B86F7F29DC7}" type="slidenum">
              <a:rPr lang="en-US" smtClean="0"/>
              <a:t>37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B00178-2664-432F-85F3-5BE830AF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graphs plot the raw values of your dataset while others </a:t>
            </a:r>
            <a:r>
              <a:rPr lang="en-US" b="1" dirty="0"/>
              <a:t>calculate</a:t>
            </a:r>
            <a:r>
              <a:rPr lang="en-US" dirty="0"/>
              <a:t> new values to plot:</a:t>
            </a:r>
          </a:p>
          <a:p>
            <a:r>
              <a:rPr lang="en-US" dirty="0"/>
              <a:t>Boxplots compute a summary of the distribution and display it in a formatted box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B2EA5D-CB07-4C89-8E28-D25AC19AC0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51101" y="4001294"/>
            <a:ext cx="857143" cy="857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B10823-DD90-401C-BA1A-F0970FC864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2064" y="4001294"/>
            <a:ext cx="857143" cy="8571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A7C14D-EF2A-43F8-B63F-7911952A80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3027" y="4001294"/>
            <a:ext cx="857143" cy="8761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63CBED-D742-4FCD-BBF1-C2D4949C1D6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00138" y="4001294"/>
            <a:ext cx="857143" cy="8857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429E09-F69B-48FA-8BF6-A4AD57282D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223" y="3991770"/>
            <a:ext cx="857143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28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8C1127-AE7F-47DE-B3A6-D2A4516A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Hold up…count is not a variable in `</a:t>
            </a:r>
            <a:r>
              <a:rPr lang="en-US" sz="40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diamonds</a:t>
            </a:r>
            <a:r>
              <a:rPr lang="en-US" sz="4000"/>
              <a:t>`!</a:t>
            </a:r>
            <a:endParaRPr lang="en-US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61BC00-1BE6-42F6-87CB-174165586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8" y="1440873"/>
            <a:ext cx="12146175" cy="4724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51FC36-B608-4444-918A-29004BFE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8631B-6CA1-4AB9-87C0-D137B3D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07C8D9-AA71-438D-86BE-7B86F7F29DC7}" type="slidenum">
              <a:rPr lang="en-US" smtClean="0"/>
              <a:t>38</a:t>
            </a:fld>
            <a:endParaRPr lang="en-US"/>
          </a:p>
        </p:txBody>
      </p:sp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21A4609E-3529-4883-8BAC-A28D0D809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5" y="5066568"/>
            <a:ext cx="984738" cy="14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7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841C-2444-4761-BEF4-44A4B0C6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AFCE-B0F7-455F-8222-9D9C3646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5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Short for “statistical transformation” - the algorithm that is used to create new values for a graph.</a:t>
            </a:r>
          </a:p>
          <a:p>
            <a:pPr marL="0" indent="0" algn="ctr">
              <a:buNone/>
            </a:pPr>
            <a:r>
              <a:rPr lang="en-US" dirty="0"/>
              <a:t>One of the five components of each layer!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D8B9A-1FA2-4B33-A5B9-7819387C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9C747-A9B7-4717-8CBE-76EE40DC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9C9A7-7D5B-4849-B91D-3366D5D03459}"/>
              </a:ext>
            </a:extLst>
          </p:cNvPr>
          <p:cNvSpPr txBox="1"/>
          <p:nvPr/>
        </p:nvSpPr>
        <p:spPr>
          <a:xfrm>
            <a:off x="838200" y="3330222"/>
            <a:ext cx="9877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&lt;DATA&gt;)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&lt;GEOM_FUNCTION&gt;(mapping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(&lt;MAPPINGS&gt;),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      stat = </a:t>
            </a:r>
            <a:r>
              <a:rPr lang="en-US" sz="24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&lt;STAT&gt;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      position = </a:t>
            </a:r>
            <a:r>
              <a:rPr lang="en-US" sz="2400" dirty="0">
                <a:solidFill>
                  <a:schemeClr val="accent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&lt;POSITION&gt;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E40FD18-FF20-4A76-8A99-5149434D9517}"/>
              </a:ext>
            </a:extLst>
          </p:cNvPr>
          <p:cNvSpPr/>
          <p:nvPr/>
        </p:nvSpPr>
        <p:spPr>
          <a:xfrm>
            <a:off x="9471378" y="3953755"/>
            <a:ext cx="2472266" cy="1885245"/>
          </a:xfrm>
          <a:prstGeom prst="wedgeRoundRectCallout">
            <a:avLst>
              <a:gd name="adj1" fmla="val -138185"/>
              <a:gd name="adj2" fmla="val -3270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 what stat a </a:t>
            </a:r>
            <a:r>
              <a:rPr lang="en-US" dirty="0" err="1"/>
              <a:t>geom</a:t>
            </a:r>
            <a:r>
              <a:rPr lang="en-US" dirty="0"/>
              <a:t> uses by inspecting the default value for the stat argument. </a:t>
            </a:r>
          </a:p>
          <a:p>
            <a:pPr algn="ctr"/>
            <a:r>
              <a:rPr lang="en-US" dirty="0"/>
              <a:t>Ex: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?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3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94BD-CDA4-43FF-92B9-F46CA3A7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1324FF-1616-44CA-82FB-B3D53AFF7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887" y="3149096"/>
            <a:ext cx="9378225" cy="1368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9E2CFE-E1C2-498E-80EE-477D4F8D9C58}"/>
              </a:ext>
            </a:extLst>
          </p:cNvPr>
          <p:cNvSpPr txBox="1"/>
          <p:nvPr/>
        </p:nvSpPr>
        <p:spPr>
          <a:xfrm>
            <a:off x="1406887" y="2109168"/>
            <a:ext cx="9378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Monthly averages of water quality data (e.g., temperature, salinity, dissolved oxygen, etc.) from 6 National Estuarine Research Reserves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BDF181-5368-4A4C-A2FD-241C19E0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A648E3D-960B-4A45-B790-EEF6D45F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65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FC751-1FA5-46D7-9112-5E0F5D03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6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0CF345-C6D3-49A3-BDEC-A5CE06D7A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what the default stat is for each of the following </a:t>
            </a:r>
            <a:r>
              <a:rPr lang="en-US" dirty="0" err="1"/>
              <a:t>geoms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geom_line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</a:p>
          <a:p>
            <a:pPr lvl="1"/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geom_density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</a:p>
          <a:p>
            <a:pPr lvl="1"/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geom_smooth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96E32-078C-4964-9DFC-57E55AE3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EC725-1E2D-4975-91A2-AFCCFEE7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796719-A8D4-4CF2-8371-AFA984612225}"/>
              </a:ext>
            </a:extLst>
          </p:cNvPr>
          <p:cNvGrpSpPr/>
          <p:nvPr/>
        </p:nvGrpSpPr>
        <p:grpSpPr>
          <a:xfrm>
            <a:off x="9064978" y="5441950"/>
            <a:ext cx="2813307" cy="914400"/>
            <a:chOff x="9064978" y="5441950"/>
            <a:chExt cx="2813307" cy="914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181044-1325-4723-AA67-ED82D5627BDB}"/>
                </a:ext>
              </a:extLst>
            </p:cNvPr>
            <p:cNvSpPr/>
            <p:nvPr/>
          </p:nvSpPr>
          <p:spPr>
            <a:xfrm>
              <a:off x="9064978" y="5441950"/>
              <a:ext cx="2813307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257FFA-4228-4864-987C-DC52BF348F14}"/>
                </a:ext>
              </a:extLst>
            </p:cNvPr>
            <p:cNvGrpSpPr/>
            <p:nvPr/>
          </p:nvGrpSpPr>
          <p:grpSpPr>
            <a:xfrm>
              <a:off x="9164782" y="5441950"/>
              <a:ext cx="2713503" cy="914400"/>
              <a:chOff x="9164782" y="5441950"/>
              <a:chExt cx="2713503" cy="914400"/>
            </a:xfrm>
          </p:grpSpPr>
          <p:pic>
            <p:nvPicPr>
              <p:cNvPr id="11" name="Graphic 10" descr="Stopwatch">
                <a:extLst>
                  <a:ext uri="{FF2B5EF4-FFF2-40B4-BE49-F238E27FC236}">
                    <a16:creationId xmlns:a16="http://schemas.microsoft.com/office/drawing/2014/main" id="{49EF52D0-5940-4D99-BC0F-4730F24BC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64782" y="544195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F601AC-9EF4-4701-B09F-14024BE67120}"/>
                  </a:ext>
                </a:extLst>
              </p:cNvPr>
              <p:cNvSpPr txBox="1"/>
              <p:nvPr/>
            </p:nvSpPr>
            <p:spPr>
              <a:xfrm>
                <a:off x="9958853" y="5586909"/>
                <a:ext cx="191943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01:00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1618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9546-AD3E-4C52-AE9C-9D550EC6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3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Position: </a:t>
            </a:r>
            <a:r>
              <a:rPr lang="en-US" sz="4800" dirty="0"/>
              <a:t>how overlapping objects are arranged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72BC-E0FE-491E-AC33-03FCAF88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diamonds)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(x = cut,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fill = clarity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2AB5C-5824-4E2C-B369-621DA494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1BA42-32B3-404F-9189-06A726DC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FBE93C-8251-4B0E-B7F0-B00E1A901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733" y="2556953"/>
            <a:ext cx="6560445" cy="4164522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8671D5F-B5A2-461D-92EC-5B480267B4D7}"/>
              </a:ext>
            </a:extLst>
          </p:cNvPr>
          <p:cNvSpPr/>
          <p:nvPr/>
        </p:nvSpPr>
        <p:spPr>
          <a:xfrm>
            <a:off x="9369778" y="2472267"/>
            <a:ext cx="2348089" cy="1862666"/>
          </a:xfrm>
          <a:prstGeom prst="wedgeRoundRectCallout">
            <a:avLst>
              <a:gd name="adj1" fmla="val -90545"/>
              <a:gd name="adj2" fmla="val -156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Stacking is automatic and the default position with </a:t>
            </a:r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endParaRPr lang="en-US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604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72BC-E0FE-491E-AC33-03FCAF88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diamonds)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(x = cut, fill = clarity),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position = “fill”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2AB5C-5824-4E2C-B369-621DA494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1BA42-32B3-404F-9189-06A726DC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DEDA4E-F082-48DF-AD48-61DEC1BC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151" y="2804407"/>
            <a:ext cx="6385698" cy="405359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646326E-CDD7-4409-B2A4-70FBAFB3797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34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/>
              <a:t>Position: </a:t>
            </a:r>
            <a:r>
              <a:rPr lang="en-US" sz="4800"/>
              <a:t>how overlapping objects are arranged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9321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72BC-E0FE-491E-AC33-03FCAF88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698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diamonds)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geom_bar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(x = cut, fill = clarity),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position = “dodge”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2AB5C-5824-4E2C-B369-621DA494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1BA42-32B3-404F-9189-06A726DC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06A70-CAAA-4985-B3F1-3D765B0C8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21" y="2804407"/>
            <a:ext cx="6405479" cy="406615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967A7E-5ED0-4B45-8620-B8ABBC5F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3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Position: </a:t>
            </a:r>
            <a:r>
              <a:rPr lang="en-US" sz="4800" dirty="0"/>
              <a:t>how overlapping objects are arranged</a:t>
            </a:r>
          </a:p>
        </p:txBody>
      </p:sp>
    </p:spTree>
    <p:extLst>
      <p:ext uri="{BB962C8B-B14F-4D97-AF65-F5344CB8AC3E}">
        <p14:creationId xmlns:p14="http://schemas.microsoft.com/office/powerpoint/2010/main" val="121564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07E8-0AC0-43A6-80FA-54AAB826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8A425-5302-462E-9C42-A5DF4B6E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5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 what this code will do, then run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10EFA-8383-4215-A810-522AC32E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EFC22-4E67-4FE3-8DE7-CEF7DF03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DD418-20BD-44C9-98C1-19BBD2D33D06}"/>
              </a:ext>
            </a:extLst>
          </p:cNvPr>
          <p:cNvSpPr txBox="1"/>
          <p:nvPr/>
        </p:nvSpPr>
        <p:spPr>
          <a:xfrm>
            <a:off x="1340427" y="3103419"/>
            <a:ext cx="9511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(temp,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geom_smooth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(temp,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93A13C-9555-4EA2-A2E9-8744CD1736BB}"/>
              </a:ext>
            </a:extLst>
          </p:cNvPr>
          <p:cNvGrpSpPr/>
          <p:nvPr/>
        </p:nvGrpSpPr>
        <p:grpSpPr>
          <a:xfrm>
            <a:off x="9064978" y="5441950"/>
            <a:ext cx="2813307" cy="914400"/>
            <a:chOff x="9064978" y="5441950"/>
            <a:chExt cx="2813307" cy="914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725025-D5CF-4095-A189-FFB7243B8771}"/>
                </a:ext>
              </a:extLst>
            </p:cNvPr>
            <p:cNvSpPr/>
            <p:nvPr/>
          </p:nvSpPr>
          <p:spPr>
            <a:xfrm>
              <a:off x="9064978" y="5441950"/>
              <a:ext cx="2813307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376E7F7-DF4D-45A6-8DBF-6B3C94979305}"/>
                </a:ext>
              </a:extLst>
            </p:cNvPr>
            <p:cNvGrpSpPr/>
            <p:nvPr/>
          </p:nvGrpSpPr>
          <p:grpSpPr>
            <a:xfrm>
              <a:off x="9164782" y="5441950"/>
              <a:ext cx="2713503" cy="914400"/>
              <a:chOff x="9164782" y="5441950"/>
              <a:chExt cx="2713503" cy="914400"/>
            </a:xfrm>
          </p:grpSpPr>
          <p:pic>
            <p:nvPicPr>
              <p:cNvPr id="10" name="Graphic 9" descr="Stopwatch">
                <a:extLst>
                  <a:ext uri="{FF2B5EF4-FFF2-40B4-BE49-F238E27FC236}">
                    <a16:creationId xmlns:a16="http://schemas.microsoft.com/office/drawing/2014/main" id="{179A714C-7BFA-4482-89F1-B4532FE261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64782" y="544195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5AD60C-FCA1-48C8-A979-4CB19A371DDB}"/>
                  </a:ext>
                </a:extLst>
              </p:cNvPr>
              <p:cNvSpPr txBox="1"/>
              <p:nvPr/>
            </p:nvSpPr>
            <p:spPr>
              <a:xfrm>
                <a:off x="9958853" y="5586909"/>
                <a:ext cx="191943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02:00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0357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89694-970D-4C3F-BDDE-0D146B35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Global vs. Local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14C703-2948-4092-8793-C7D5A055D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825625"/>
            <a:ext cx="11679382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mapping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geom_smooth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39E3B1-1698-4DCF-B127-FAC56B3F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AFDD70-E6D4-45EA-8A74-3989E03C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45</a:t>
            </a:fld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6F5CFF1-25B6-459E-BC41-EB480369243C}"/>
              </a:ext>
            </a:extLst>
          </p:cNvPr>
          <p:cNvSpPr/>
          <p:nvPr/>
        </p:nvSpPr>
        <p:spPr>
          <a:xfrm>
            <a:off x="429492" y="3855231"/>
            <a:ext cx="4821382" cy="1603376"/>
          </a:xfrm>
          <a:prstGeom prst="wedgeRoundRectCallout">
            <a:avLst>
              <a:gd name="adj1" fmla="val 56083"/>
              <a:gd name="adj2" fmla="val -14413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Mappings and data that appear in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</a:t>
            </a:r>
            <a:r>
              <a:rPr lang="en-US" sz="2800" dirty="0"/>
              <a:t>will apply globally to each 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15B38-8666-438F-9E57-60BE7B4D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46" y="2334334"/>
            <a:ext cx="6234546" cy="39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26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89694-970D-4C3F-BDDE-0D146B35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Global vs. Local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14C703-2948-4092-8793-C7D5A055D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825625"/>
            <a:ext cx="116793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mapping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mapping = </a:t>
            </a:r>
            <a:r>
              <a:rPr lang="en-US" sz="2400" dirty="0" err="1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(color = coast)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geom_smooth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39E3B1-1698-4DCF-B127-FAC56B3F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AFDD70-E6D4-45EA-8A74-3989E03C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94B71-5D06-4C43-A0BA-812B6905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3" y="2749109"/>
            <a:ext cx="6236110" cy="3972366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9DE44FB-6862-4EF6-92BC-B06B5C7FCA32}"/>
              </a:ext>
            </a:extLst>
          </p:cNvPr>
          <p:cNvSpPr/>
          <p:nvPr/>
        </p:nvSpPr>
        <p:spPr>
          <a:xfrm>
            <a:off x="595745" y="3805383"/>
            <a:ext cx="3783297" cy="2235199"/>
          </a:xfrm>
          <a:prstGeom prst="wedgeRoundRectCallout">
            <a:avLst>
              <a:gd name="adj1" fmla="val 51309"/>
              <a:gd name="adj2" fmla="val -930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Mappings applied in </a:t>
            </a:r>
            <a:r>
              <a:rPr lang="en-US" sz="2800" dirty="0" err="1"/>
              <a:t>geom_function</a:t>
            </a:r>
            <a:r>
              <a:rPr lang="en-US" sz="2800" dirty="0"/>
              <a:t> will add or override the global mappings for that layer only</a:t>
            </a:r>
          </a:p>
        </p:txBody>
      </p:sp>
    </p:spTree>
    <p:extLst>
      <p:ext uri="{BB962C8B-B14F-4D97-AF65-F5344CB8AC3E}">
        <p14:creationId xmlns:p14="http://schemas.microsoft.com/office/powerpoint/2010/main" val="40097933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86B-42CF-4477-B774-9D44DC4F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recap. To make a graph…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AB2-DA2A-41D0-B977-57CF28FB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92449-BFAB-493E-BB93-A0F277F9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47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F6986D-ACB7-42F1-BF0F-CB0B538F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3198566"/>
            <a:ext cx="10819954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AB34F7-220E-4959-947E-FD0B2781141D}"/>
              </a:ext>
            </a:extLst>
          </p:cNvPr>
          <p:cNvSpPr/>
          <p:nvPr/>
        </p:nvSpPr>
        <p:spPr>
          <a:xfrm>
            <a:off x="3671456" y="1523740"/>
            <a:ext cx="3449781" cy="1116551"/>
          </a:xfrm>
          <a:prstGeom prst="wedgeRoundRectCallout">
            <a:avLst>
              <a:gd name="adj1" fmla="val -19628"/>
              <a:gd name="adj2" fmla="val 9352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1. Pick your </a:t>
            </a:r>
            <a:r>
              <a:rPr lang="en-US" sz="2800" b="1" dirty="0"/>
              <a:t>data</a:t>
            </a:r>
            <a:r>
              <a:rPr lang="en-US" sz="2800" dirty="0"/>
              <a:t> set</a:t>
            </a:r>
          </a:p>
        </p:txBody>
      </p:sp>
    </p:spTree>
    <p:extLst>
      <p:ext uri="{BB962C8B-B14F-4D97-AF65-F5344CB8AC3E}">
        <p14:creationId xmlns:p14="http://schemas.microsoft.com/office/powerpoint/2010/main" val="793783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86B-42CF-4477-B774-9D44DC4F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recap. To make a graph…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AB2-DA2A-41D0-B977-57CF28FB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92449-BFAB-493E-BB93-A0F277F9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48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F6986D-ACB7-42F1-BF0F-CB0B538F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3198566"/>
            <a:ext cx="10819954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 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AB34F7-220E-4959-947E-FD0B2781141D}"/>
              </a:ext>
            </a:extLst>
          </p:cNvPr>
          <p:cNvSpPr/>
          <p:nvPr/>
        </p:nvSpPr>
        <p:spPr>
          <a:xfrm>
            <a:off x="3671456" y="1523740"/>
            <a:ext cx="3449781" cy="1116551"/>
          </a:xfrm>
          <a:prstGeom prst="wedgeRoundRectCallout">
            <a:avLst>
              <a:gd name="adj1" fmla="val -19628"/>
              <a:gd name="adj2" fmla="val 9352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1. Pick your </a:t>
            </a:r>
            <a:r>
              <a:rPr lang="en-US" sz="2800" b="1" dirty="0"/>
              <a:t>data</a:t>
            </a:r>
            <a:r>
              <a:rPr lang="en-US" sz="2800" dirty="0"/>
              <a:t> set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1FFDDC9-11FF-4E54-8B57-51AD21B5FA49}"/>
              </a:ext>
            </a:extLst>
          </p:cNvPr>
          <p:cNvSpPr/>
          <p:nvPr/>
        </p:nvSpPr>
        <p:spPr>
          <a:xfrm>
            <a:off x="1163782" y="5044136"/>
            <a:ext cx="3449781" cy="1116551"/>
          </a:xfrm>
          <a:prstGeom prst="wedgeRoundRectCallout">
            <a:avLst>
              <a:gd name="adj1" fmla="val -2761"/>
              <a:gd name="adj2" fmla="val -13355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2. Choose the best </a:t>
            </a:r>
            <a:r>
              <a:rPr lang="en-US" sz="2800" b="1" dirty="0" err="1"/>
              <a:t>geom</a:t>
            </a:r>
            <a:r>
              <a:rPr lang="en-US" sz="2800" dirty="0"/>
              <a:t> to display cases</a:t>
            </a:r>
          </a:p>
        </p:txBody>
      </p:sp>
    </p:spTree>
    <p:extLst>
      <p:ext uri="{BB962C8B-B14F-4D97-AF65-F5344CB8AC3E}">
        <p14:creationId xmlns:p14="http://schemas.microsoft.com/office/powerpoint/2010/main" val="1588193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86B-42CF-4477-B774-9D44DC4F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recap. To make a graph…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AB2-DA2A-41D0-B977-57CF28FB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92449-BFAB-493E-BB93-A0F277F9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49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F6986D-ACB7-42F1-BF0F-CB0B538F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3198566"/>
            <a:ext cx="10819954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 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&lt;MAPPINGS&gt;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1AB34F7-220E-4959-947E-FD0B2781141D}"/>
              </a:ext>
            </a:extLst>
          </p:cNvPr>
          <p:cNvSpPr/>
          <p:nvPr/>
        </p:nvSpPr>
        <p:spPr>
          <a:xfrm>
            <a:off x="3671456" y="1523740"/>
            <a:ext cx="3449781" cy="1116551"/>
          </a:xfrm>
          <a:prstGeom prst="wedgeRoundRectCallout">
            <a:avLst>
              <a:gd name="adj1" fmla="val -19628"/>
              <a:gd name="adj2" fmla="val 9352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1. Pick your </a:t>
            </a:r>
            <a:r>
              <a:rPr lang="en-US" sz="2800" b="1" dirty="0"/>
              <a:t>data</a:t>
            </a:r>
            <a:r>
              <a:rPr lang="en-US" sz="2800" dirty="0"/>
              <a:t> set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1FFDDC9-11FF-4E54-8B57-51AD21B5FA49}"/>
              </a:ext>
            </a:extLst>
          </p:cNvPr>
          <p:cNvSpPr/>
          <p:nvPr/>
        </p:nvSpPr>
        <p:spPr>
          <a:xfrm>
            <a:off x="1163782" y="5044136"/>
            <a:ext cx="3449781" cy="1116551"/>
          </a:xfrm>
          <a:prstGeom prst="wedgeRoundRectCallout">
            <a:avLst>
              <a:gd name="adj1" fmla="val -2761"/>
              <a:gd name="adj2" fmla="val -13355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2. Choose the best </a:t>
            </a:r>
            <a:r>
              <a:rPr lang="en-US" sz="2800" b="1" dirty="0" err="1"/>
              <a:t>geom</a:t>
            </a:r>
            <a:r>
              <a:rPr lang="en-US" sz="2800" dirty="0"/>
              <a:t> to display cases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14AEBE0-2B62-424C-8C40-36DA841B277D}"/>
              </a:ext>
            </a:extLst>
          </p:cNvPr>
          <p:cNvSpPr/>
          <p:nvPr/>
        </p:nvSpPr>
        <p:spPr>
          <a:xfrm>
            <a:off x="7121237" y="4777065"/>
            <a:ext cx="3726872" cy="1116551"/>
          </a:xfrm>
          <a:prstGeom prst="wedgeRoundRectCallout">
            <a:avLst>
              <a:gd name="adj1" fmla="val 1342"/>
              <a:gd name="adj2" fmla="val -10749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3. </a:t>
            </a:r>
            <a:r>
              <a:rPr lang="en-US" sz="2800" b="1" dirty="0"/>
              <a:t>Map</a:t>
            </a:r>
            <a:r>
              <a:rPr lang="en-US" sz="2800" dirty="0"/>
              <a:t> aesthetic properties to variables.</a:t>
            </a:r>
          </a:p>
        </p:txBody>
      </p:sp>
    </p:spTree>
    <p:extLst>
      <p:ext uri="{BB962C8B-B14F-4D97-AF65-F5344CB8AC3E}">
        <p14:creationId xmlns:p14="http://schemas.microsoft.com/office/powerpoint/2010/main" val="280666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D6CE-302C-477A-B087-97FC3C5F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sure to check 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5D8F-8095-4421-8098-83185D47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use:</a:t>
            </a:r>
            <a:br>
              <a:rPr lang="en-US" dirty="0"/>
            </a:br>
            <a:endParaRPr lang="en-US" dirty="0"/>
          </a:p>
          <a:p>
            <a:pPr marL="457200" lvl="1" indent="0" algn="ctr">
              <a:buNone/>
            </a:pP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head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`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tail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`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pPr marL="457200" lvl="1" indent="0" algn="ctr">
              <a:buNone/>
            </a:pP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457200" lvl="1" indent="0" algn="ctr">
              <a:buNone/>
            </a:pPr>
            <a:r>
              <a:rPr lang="en-US" sz="2800" dirty="0"/>
              <a:t>or </a:t>
            </a:r>
          </a:p>
          <a:p>
            <a:pPr marL="457200" lvl="1" indent="0" algn="ctr">
              <a:buNone/>
            </a:pPr>
            <a:endParaRPr lang="en-US" sz="2800" dirty="0"/>
          </a:p>
          <a:p>
            <a:pPr marL="457200" lvl="1" indent="0" algn="ctr">
              <a:buNone/>
            </a:pPr>
            <a:r>
              <a:rPr lang="en-US" sz="2800" dirty="0"/>
              <a:t>‘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dplyr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::glimpse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()`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59AB7-3DCE-4128-91F2-6932473D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E2C35-12D4-4C23-A566-68B13537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10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286B-42CF-4477-B774-9D44DC4F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recap. To make a graph…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AB2-DA2A-41D0-B977-57CF28FB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92449-BFAB-493E-BB93-A0F277F9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50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3F6986D-ACB7-42F1-BF0F-CB0B538F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3198566"/>
            <a:ext cx="10819954" cy="2136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&lt;DATA&gt;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&lt;GEOM FUNCTION&gt;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&lt;MAPPINGS&gt;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	   stat = </a:t>
            </a:r>
            <a:r>
              <a:rPr lang="en-US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&lt;STAT&gt;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	   position = </a:t>
            </a:r>
            <a:r>
              <a:rPr lang="en-US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&lt;POSITION&gt;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4A0895-9241-4319-972F-659C076679A3}"/>
              </a:ext>
            </a:extLst>
          </p:cNvPr>
          <p:cNvSpPr/>
          <p:nvPr/>
        </p:nvSpPr>
        <p:spPr>
          <a:xfrm>
            <a:off x="838200" y="4267200"/>
            <a:ext cx="3778956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Not required</a:t>
            </a:r>
            <a:r>
              <a:rPr lang="en-US" sz="2400" dirty="0"/>
              <a:t>, but defaults are supplied by the specified </a:t>
            </a:r>
            <a:r>
              <a:rPr lang="en-US" sz="2400" dirty="0" err="1"/>
              <a:t>geom</a:t>
            </a:r>
            <a:endParaRPr lang="en-US" sz="2400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5BA1E82-6E57-4747-90D4-F9D25B6D359F}"/>
              </a:ext>
            </a:extLst>
          </p:cNvPr>
          <p:cNvSpPr/>
          <p:nvPr/>
        </p:nvSpPr>
        <p:spPr>
          <a:xfrm>
            <a:off x="4617157" y="4267200"/>
            <a:ext cx="891822" cy="106814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906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6DCD-D3D0-4832-82AB-AC439AFA4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How about a break?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B942F-48FF-4341-A556-178E9675D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2108"/>
            <a:ext cx="9144000" cy="505691"/>
          </a:xfrm>
        </p:spPr>
        <p:txBody>
          <a:bodyPr/>
          <a:lstStyle/>
          <a:p>
            <a:r>
              <a:rPr lang="en-US" dirty="0"/>
              <a:t>15 minutes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23607-5E8D-42AA-8FE8-CD668346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52939-83E6-426C-9185-6A6C5BF3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6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3190EF-8450-4E09-8F9F-57211C44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else can I do?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998D1-0484-4248-ACCD-82CF00945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Scales, themes, and saving your plot.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223D6-002C-4838-93D5-7997F75D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5D8EB-D819-4127-8F1D-8FC32DE0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4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FF3B-F06A-4E03-8B0B-63FBC691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Scales </a:t>
            </a:r>
            <a:r>
              <a:rPr lang="en-US" dirty="0"/>
              <a:t>control the way your data is mapped to your </a:t>
            </a:r>
            <a:r>
              <a:rPr lang="en-US" dirty="0" err="1"/>
              <a:t>geom</a:t>
            </a:r>
            <a:r>
              <a:rPr lang="en-US" dirty="0"/>
              <a:t> and are required for every aesthetic. 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ABC76-317B-4A6C-BD62-A421DC75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24284-6E6B-41D2-A570-F7912304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CDBAF-7A68-4E68-BD0F-958ABF37C2FA}"/>
              </a:ext>
            </a:extLst>
          </p:cNvPr>
          <p:cNvSpPr txBox="1"/>
          <p:nvPr/>
        </p:nvSpPr>
        <p:spPr>
          <a:xfrm>
            <a:off x="679938" y="5707915"/>
            <a:ext cx="10832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shape = coast, color = state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), size = 3)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A98660-4153-4B03-9045-A0C890374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1" t="1868"/>
          <a:stretch/>
        </p:blipFill>
        <p:spPr>
          <a:xfrm>
            <a:off x="2847870" y="1837412"/>
            <a:ext cx="6335485" cy="3546285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EF14DB1-670B-47C8-9168-7AF08F60B403}"/>
              </a:ext>
            </a:extLst>
          </p:cNvPr>
          <p:cNvSpPr/>
          <p:nvPr/>
        </p:nvSpPr>
        <p:spPr>
          <a:xfrm>
            <a:off x="9344130" y="2593982"/>
            <a:ext cx="2381459" cy="2210638"/>
          </a:xfrm>
          <a:prstGeom prst="wedgeRoundRectCallout">
            <a:avLst>
              <a:gd name="adj1" fmla="val -66403"/>
              <a:gd name="adj2" fmla="val -3613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ggplot2</a:t>
            </a:r>
            <a:r>
              <a:rPr lang="en-US" sz="2000" dirty="0"/>
              <a:t> selects sensible defaults, but you can provide further adjustments.</a:t>
            </a:r>
          </a:p>
        </p:txBody>
      </p:sp>
    </p:spTree>
    <p:extLst>
      <p:ext uri="{BB962C8B-B14F-4D97-AF65-F5344CB8AC3E}">
        <p14:creationId xmlns:p14="http://schemas.microsoft.com/office/powerpoint/2010/main" val="35509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2250-152F-403C-AD13-BC709E01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BC744E-968B-42F5-8761-8BE416923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7" t="2041"/>
          <a:stretch/>
        </p:blipFill>
        <p:spPr>
          <a:xfrm>
            <a:off x="3028228" y="221062"/>
            <a:ext cx="6135543" cy="37279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839CC-76B9-4CFE-89F4-5E198E3E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2C4FE-D3A2-4B28-A492-4D315CD4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AABC1-E1BB-4609-B71F-5F85A900EDBE}"/>
              </a:ext>
            </a:extLst>
          </p:cNvPr>
          <p:cNvSpPr txBox="1"/>
          <p:nvPr/>
        </p:nvSpPr>
        <p:spPr>
          <a:xfrm>
            <a:off x="422031" y="4056667"/>
            <a:ext cx="11172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(shape = coast, color = state), size = 3)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scale_shape_discrete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(name = "US Coast")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scale_color_discrete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(name = "US State")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scale_y_continuous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(breaks = c(2, 4, 6, 8, 10))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scale_x_continuous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(breaks = c(5, 10, 15, 20, 25, 30, 35))</a:t>
            </a:r>
          </a:p>
        </p:txBody>
      </p:sp>
      <p:sp>
        <p:nvSpPr>
          <p:cNvPr id="8" name="Callout: Double Bent Line 7">
            <a:extLst>
              <a:ext uri="{FF2B5EF4-FFF2-40B4-BE49-F238E27FC236}">
                <a16:creationId xmlns:a16="http://schemas.microsoft.com/office/drawing/2014/main" id="{EBD05F19-9A46-4C8E-8C05-DACFC5C0B190}"/>
              </a:ext>
            </a:extLst>
          </p:cNvPr>
          <p:cNvSpPr/>
          <p:nvPr/>
        </p:nvSpPr>
        <p:spPr>
          <a:xfrm>
            <a:off x="633046" y="1326382"/>
            <a:ext cx="2100106" cy="186899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214516"/>
              <a:gd name="adj6" fmla="val -17624"/>
              <a:gd name="adj7" fmla="val 214576"/>
              <a:gd name="adj8" fmla="val -6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specific scale function you use is dependent on the type of scale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A9C6003-406E-446F-87DE-01FE46A58E07}"/>
              </a:ext>
            </a:extLst>
          </p:cNvPr>
          <p:cNvSpPr/>
          <p:nvPr/>
        </p:nvSpPr>
        <p:spPr>
          <a:xfrm>
            <a:off x="597877" y="4826000"/>
            <a:ext cx="240323" cy="1530350"/>
          </a:xfrm>
          <a:prstGeom prst="leftBrace">
            <a:avLst>
              <a:gd name="adj1" fmla="val 8333"/>
              <a:gd name="adj2" fmla="val 33320"/>
            </a:avLst>
          </a:prstGeom>
          <a:ln w="12700">
            <a:solidFill>
              <a:srgbClr val="B66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5450004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10BF06-10A8-4A34-BAB6-E5F7D3624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" t="1004" r="407"/>
          <a:stretch/>
        </p:blipFill>
        <p:spPr>
          <a:xfrm>
            <a:off x="2794000" y="1348264"/>
            <a:ext cx="6167120" cy="3784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66DEE1-DFB2-4B07-8E77-7892C9FE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4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scale_color_brewer</a:t>
            </a:r>
            <a:r>
              <a:rPr lang="en-US" sz="4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24BD2-AD0C-46A3-A5D2-15D35EBC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CB114-A594-477B-AF95-AF4AEF74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C85CF0-6789-4D1C-B340-B2FD110B9A8E}"/>
              </a:ext>
            </a:extLst>
          </p:cNvPr>
          <p:cNvSpPr/>
          <p:nvPr/>
        </p:nvSpPr>
        <p:spPr>
          <a:xfrm>
            <a:off x="337595" y="5156021"/>
            <a:ext cx="11516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(color = state), size = 3) +</a:t>
            </a:r>
          </a:p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scale_color_brewer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 = “div", palette = “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RdYlBu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9D956C3-06A1-42C1-BB9F-F41E86E6A4B1}"/>
              </a:ext>
            </a:extLst>
          </p:cNvPr>
          <p:cNvSpPr/>
          <p:nvPr/>
        </p:nvSpPr>
        <p:spPr>
          <a:xfrm>
            <a:off x="9097444" y="2459369"/>
            <a:ext cx="2673752" cy="1608881"/>
          </a:xfrm>
          <a:prstGeom prst="wedgeRoundRectCallout">
            <a:avLst>
              <a:gd name="adj1" fmla="val -39448"/>
              <a:gd name="adj2" fmla="val 15674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Visit </a:t>
            </a:r>
            <a:r>
              <a:rPr lang="en-US" sz="2400" dirty="0">
                <a:hlinkClick r:id="rId3"/>
              </a:rPr>
              <a:t>colorbrewer2.org </a:t>
            </a:r>
            <a:r>
              <a:rPr lang="en-US" sz="2400" dirty="0"/>
              <a:t>for more information!</a:t>
            </a:r>
          </a:p>
        </p:txBody>
      </p:sp>
    </p:spTree>
    <p:extLst>
      <p:ext uri="{BB962C8B-B14F-4D97-AF65-F5344CB8AC3E}">
        <p14:creationId xmlns:p14="http://schemas.microsoft.com/office/powerpoint/2010/main" val="5998733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DEE1-DFB2-4B07-8E77-7892C9FE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www.colorbrewer2.org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24BD2-AD0C-46A3-A5D2-15D35EBC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CB114-A594-477B-AF95-AF4AEF74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AC40B-0EDD-4AF1-9FE7-7F7DB6247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71" y="1334405"/>
            <a:ext cx="7780657" cy="538707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24504B-9C1C-40A8-B734-456D4F0632EF}"/>
              </a:ext>
            </a:extLst>
          </p:cNvPr>
          <p:cNvCxnSpPr/>
          <p:nvPr/>
        </p:nvCxnSpPr>
        <p:spPr>
          <a:xfrm>
            <a:off x="767034" y="3055716"/>
            <a:ext cx="2877273" cy="59030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5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A3CD-37F2-4D00-921B-4D1895E3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7117B-F607-4BC1-960D-E3542047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42" y="298450"/>
            <a:ext cx="4607794" cy="3554361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6009-D145-4590-A7B3-45399B4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A5333E-85CD-40AF-8AF9-251DF01A0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34" t="6096" r="50036" b="5431"/>
          <a:stretch/>
        </p:blipFill>
        <p:spPr>
          <a:xfrm>
            <a:off x="7421343" y="136525"/>
            <a:ext cx="2224262" cy="62579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54EA93-BC18-4D75-B2E8-6DC5BC36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5" y="1765025"/>
            <a:ext cx="4612859" cy="3554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2211F4-F3FA-4177-BD2B-8F896A210907}"/>
              </a:ext>
            </a:extLst>
          </p:cNvPr>
          <p:cNvSpPr/>
          <p:nvPr/>
        </p:nvSpPr>
        <p:spPr>
          <a:xfrm>
            <a:off x="1804065" y="1955966"/>
            <a:ext cx="1141999" cy="3172480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B15D1FD-44D7-48E5-A048-EA9BBA09175B}"/>
              </a:ext>
            </a:extLst>
          </p:cNvPr>
          <p:cNvSpPr/>
          <p:nvPr/>
        </p:nvSpPr>
        <p:spPr>
          <a:xfrm rot="16200000">
            <a:off x="1520632" y="430185"/>
            <a:ext cx="6224765" cy="5635320"/>
          </a:xfrm>
          <a:custGeom>
            <a:avLst/>
            <a:gdLst>
              <a:gd name="connsiteX0" fmla="*/ 0 w 6111876"/>
              <a:gd name="connsiteY0" fmla="*/ 4114799 h 4114799"/>
              <a:gd name="connsiteX1" fmla="*/ 1028700 w 6111876"/>
              <a:gd name="connsiteY1" fmla="*/ 0 h 4114799"/>
              <a:gd name="connsiteX2" fmla="*/ 5083176 w 6111876"/>
              <a:gd name="connsiteY2" fmla="*/ 0 h 4114799"/>
              <a:gd name="connsiteX3" fmla="*/ 6111876 w 6111876"/>
              <a:gd name="connsiteY3" fmla="*/ 4114799 h 4114799"/>
              <a:gd name="connsiteX4" fmla="*/ 0 w 6111876"/>
              <a:gd name="connsiteY4" fmla="*/ 4114799 h 4114799"/>
              <a:gd name="connsiteX0" fmla="*/ 0 w 6111876"/>
              <a:gd name="connsiteY0" fmla="*/ 4126088 h 4126088"/>
              <a:gd name="connsiteX1" fmla="*/ 1028700 w 6111876"/>
              <a:gd name="connsiteY1" fmla="*/ 11289 h 4126088"/>
              <a:gd name="connsiteX2" fmla="*/ 5342820 w 6111876"/>
              <a:gd name="connsiteY2" fmla="*/ 0 h 4126088"/>
              <a:gd name="connsiteX3" fmla="*/ 6111876 w 6111876"/>
              <a:gd name="connsiteY3" fmla="*/ 4126088 h 4126088"/>
              <a:gd name="connsiteX4" fmla="*/ 0 w 6111876"/>
              <a:gd name="connsiteY4" fmla="*/ 4126088 h 4126088"/>
              <a:gd name="connsiteX0" fmla="*/ 0 w 6111876"/>
              <a:gd name="connsiteY0" fmla="*/ 4126088 h 4126088"/>
              <a:gd name="connsiteX1" fmla="*/ 2202744 w 6111876"/>
              <a:gd name="connsiteY1" fmla="*/ 11289 h 4126088"/>
              <a:gd name="connsiteX2" fmla="*/ 5342820 w 6111876"/>
              <a:gd name="connsiteY2" fmla="*/ 0 h 4126088"/>
              <a:gd name="connsiteX3" fmla="*/ 6111876 w 6111876"/>
              <a:gd name="connsiteY3" fmla="*/ 4126088 h 4126088"/>
              <a:gd name="connsiteX4" fmla="*/ 0 w 6111876"/>
              <a:gd name="connsiteY4" fmla="*/ 4126088 h 4126088"/>
              <a:gd name="connsiteX0" fmla="*/ 0 w 6202187"/>
              <a:gd name="connsiteY0" fmla="*/ 4103510 h 4126088"/>
              <a:gd name="connsiteX1" fmla="*/ 2293055 w 6202187"/>
              <a:gd name="connsiteY1" fmla="*/ 11289 h 4126088"/>
              <a:gd name="connsiteX2" fmla="*/ 5433131 w 6202187"/>
              <a:gd name="connsiteY2" fmla="*/ 0 h 4126088"/>
              <a:gd name="connsiteX3" fmla="*/ 6202187 w 6202187"/>
              <a:gd name="connsiteY3" fmla="*/ 4126088 h 4126088"/>
              <a:gd name="connsiteX4" fmla="*/ 0 w 6202187"/>
              <a:gd name="connsiteY4" fmla="*/ 4103510 h 4126088"/>
              <a:gd name="connsiteX0" fmla="*/ 0 w 6676320"/>
              <a:gd name="connsiteY0" fmla="*/ 4103510 h 5616225"/>
              <a:gd name="connsiteX1" fmla="*/ 2293055 w 6676320"/>
              <a:gd name="connsiteY1" fmla="*/ 11289 h 5616225"/>
              <a:gd name="connsiteX2" fmla="*/ 5433131 w 6676320"/>
              <a:gd name="connsiteY2" fmla="*/ 0 h 5616225"/>
              <a:gd name="connsiteX3" fmla="*/ 6676320 w 6676320"/>
              <a:gd name="connsiteY3" fmla="*/ 5616225 h 5616225"/>
              <a:gd name="connsiteX4" fmla="*/ 0 w 6676320"/>
              <a:gd name="connsiteY4" fmla="*/ 4103510 h 5616225"/>
              <a:gd name="connsiteX0" fmla="*/ 0 w 6224765"/>
              <a:gd name="connsiteY0" fmla="*/ 5582357 h 5616225"/>
              <a:gd name="connsiteX1" fmla="*/ 1841500 w 6224765"/>
              <a:gd name="connsiteY1" fmla="*/ 11289 h 5616225"/>
              <a:gd name="connsiteX2" fmla="*/ 4981576 w 6224765"/>
              <a:gd name="connsiteY2" fmla="*/ 0 h 5616225"/>
              <a:gd name="connsiteX3" fmla="*/ 6224765 w 6224765"/>
              <a:gd name="connsiteY3" fmla="*/ 5616225 h 5616225"/>
              <a:gd name="connsiteX4" fmla="*/ 0 w 6224765"/>
              <a:gd name="connsiteY4" fmla="*/ 5582357 h 5616225"/>
              <a:gd name="connsiteX0" fmla="*/ 0 w 6224765"/>
              <a:gd name="connsiteY0" fmla="*/ 5571129 h 5604997"/>
              <a:gd name="connsiteX1" fmla="*/ 1841500 w 6224765"/>
              <a:gd name="connsiteY1" fmla="*/ 61 h 5604997"/>
              <a:gd name="connsiteX2" fmla="*/ 4371976 w 6224765"/>
              <a:gd name="connsiteY2" fmla="*/ 0 h 5604997"/>
              <a:gd name="connsiteX3" fmla="*/ 6224765 w 6224765"/>
              <a:gd name="connsiteY3" fmla="*/ 5604997 h 5604997"/>
              <a:gd name="connsiteX4" fmla="*/ 0 w 6224765"/>
              <a:gd name="connsiteY4" fmla="*/ 5571129 h 5604997"/>
              <a:gd name="connsiteX0" fmla="*/ 0 w 6224765"/>
              <a:gd name="connsiteY0" fmla="*/ 5582296 h 5616164"/>
              <a:gd name="connsiteX1" fmla="*/ 1231900 w 6224765"/>
              <a:gd name="connsiteY1" fmla="*/ 0 h 5616164"/>
              <a:gd name="connsiteX2" fmla="*/ 4371976 w 6224765"/>
              <a:gd name="connsiteY2" fmla="*/ 11167 h 5616164"/>
              <a:gd name="connsiteX3" fmla="*/ 6224765 w 6224765"/>
              <a:gd name="connsiteY3" fmla="*/ 5616164 h 5616164"/>
              <a:gd name="connsiteX4" fmla="*/ 0 w 6224765"/>
              <a:gd name="connsiteY4" fmla="*/ 5582296 h 5616164"/>
              <a:gd name="connsiteX0" fmla="*/ 0 w 6224765"/>
              <a:gd name="connsiteY0" fmla="*/ 5571129 h 5604997"/>
              <a:gd name="connsiteX1" fmla="*/ 1231900 w 6224765"/>
              <a:gd name="connsiteY1" fmla="*/ 61 h 5604997"/>
              <a:gd name="connsiteX2" fmla="*/ 4371976 w 6224765"/>
              <a:gd name="connsiteY2" fmla="*/ 0 h 5604997"/>
              <a:gd name="connsiteX3" fmla="*/ 6224765 w 6224765"/>
              <a:gd name="connsiteY3" fmla="*/ 5604997 h 5604997"/>
              <a:gd name="connsiteX4" fmla="*/ 0 w 6224765"/>
              <a:gd name="connsiteY4" fmla="*/ 5571129 h 5604997"/>
              <a:gd name="connsiteX0" fmla="*/ 0 w 6224765"/>
              <a:gd name="connsiteY0" fmla="*/ 5588816 h 5604997"/>
              <a:gd name="connsiteX1" fmla="*/ 1231900 w 6224765"/>
              <a:gd name="connsiteY1" fmla="*/ 61 h 5604997"/>
              <a:gd name="connsiteX2" fmla="*/ 4371976 w 6224765"/>
              <a:gd name="connsiteY2" fmla="*/ 0 h 5604997"/>
              <a:gd name="connsiteX3" fmla="*/ 6224765 w 6224765"/>
              <a:gd name="connsiteY3" fmla="*/ 5604997 h 5604997"/>
              <a:gd name="connsiteX4" fmla="*/ 0 w 6224765"/>
              <a:gd name="connsiteY4" fmla="*/ 5588816 h 560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4765" h="5604997">
                <a:moveTo>
                  <a:pt x="0" y="5588816"/>
                </a:moveTo>
                <a:lnTo>
                  <a:pt x="1231900" y="61"/>
                </a:lnTo>
                <a:lnTo>
                  <a:pt x="4371976" y="0"/>
                </a:lnTo>
                <a:lnTo>
                  <a:pt x="6224765" y="5604997"/>
                </a:lnTo>
                <a:lnTo>
                  <a:pt x="0" y="5588816"/>
                </a:lnTo>
                <a:close/>
              </a:path>
            </a:pathLst>
          </a:cu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92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5D91-80E0-4467-88DB-CBF29740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Titles and Captions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25301-D78D-45F1-974B-EEBC0DC9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63576-7EDD-4F70-9FB1-D6B36012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3471DF-EE2B-4A1B-A40D-36C089754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53BB81-792F-4DA4-8D00-D2E18A05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6" y="1473856"/>
            <a:ext cx="8266667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983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5D91-80E0-4467-88DB-CBF29740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Titles and Captions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25301-D78D-45F1-974B-EEBC0DC9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63576-7EDD-4F70-9FB1-D6B36012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59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3471DF-EE2B-4A1B-A40D-36C08975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6" y="1847850"/>
            <a:ext cx="118179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pPr marL="0" indent="0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geom_boxplot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3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coast, y = temp, color = state)) +</a:t>
            </a:r>
          </a:p>
          <a:p>
            <a:pPr marL="0" indent="0">
              <a:buNone/>
            </a:pPr>
            <a:r>
              <a:rPr lang="en-US" sz="23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labs(x = "Coast",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y = "Temperature (C)",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title = "Water Quality Data",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subtitle = "Pacific Coast Reserves are colder",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caption = "Data from &lt;www.nerrsdata.org&gt;")</a:t>
            </a:r>
          </a:p>
        </p:txBody>
      </p:sp>
    </p:spTree>
    <p:extLst>
      <p:ext uri="{BB962C8B-B14F-4D97-AF65-F5344CB8AC3E}">
        <p14:creationId xmlns:p14="http://schemas.microsoft.com/office/powerpoint/2010/main" val="397029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D042C6-0AC2-47F3-BE88-93B71467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20800"/>
            <a:ext cx="10515600" cy="159349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QUIZ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38808-AC0F-46B8-A2AF-E2A7B003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941285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What relationship do you expect to see between temperature (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) and dissolved oxygen (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)?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226AE-58F4-47DD-9811-19DDC90E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1D161-16FB-494B-8A3C-DA7764CF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FACB85-7FED-4D27-813A-53FE6FFBD993}"/>
              </a:ext>
            </a:extLst>
          </p:cNvPr>
          <p:cNvGrpSpPr/>
          <p:nvPr/>
        </p:nvGrpSpPr>
        <p:grpSpPr>
          <a:xfrm>
            <a:off x="9064978" y="5441950"/>
            <a:ext cx="2813307" cy="914400"/>
            <a:chOff x="9064978" y="5441950"/>
            <a:chExt cx="2813307" cy="9144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318EEE-26F6-4338-B68F-E9143FF09D3A}"/>
                </a:ext>
              </a:extLst>
            </p:cNvPr>
            <p:cNvSpPr/>
            <p:nvPr/>
          </p:nvSpPr>
          <p:spPr>
            <a:xfrm>
              <a:off x="9064978" y="5441950"/>
              <a:ext cx="2813307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6804241-4F3A-4DB4-A253-5D107536480B}"/>
                </a:ext>
              </a:extLst>
            </p:cNvPr>
            <p:cNvGrpSpPr/>
            <p:nvPr/>
          </p:nvGrpSpPr>
          <p:grpSpPr>
            <a:xfrm>
              <a:off x="9164782" y="5441950"/>
              <a:ext cx="2713503" cy="914400"/>
              <a:chOff x="9164782" y="5441950"/>
              <a:chExt cx="2713503" cy="914400"/>
            </a:xfrm>
          </p:grpSpPr>
          <p:pic>
            <p:nvPicPr>
              <p:cNvPr id="3" name="Graphic 2" descr="Stopwatch">
                <a:extLst>
                  <a:ext uri="{FF2B5EF4-FFF2-40B4-BE49-F238E27FC236}">
                    <a16:creationId xmlns:a16="http://schemas.microsoft.com/office/drawing/2014/main" id="{C0DCD660-8FE8-4707-9B9E-25E8C0FF90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64782" y="544195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9E269D-470F-4C49-B5B8-60CD0CF6EE1B}"/>
                  </a:ext>
                </a:extLst>
              </p:cNvPr>
              <p:cNvSpPr txBox="1"/>
              <p:nvPr/>
            </p:nvSpPr>
            <p:spPr>
              <a:xfrm>
                <a:off x="9958853" y="5586909"/>
                <a:ext cx="191943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00:30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19489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6009-D145-4590-A7B3-45399B4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A3CD-37F2-4D00-921B-4D1895E3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7117B-F607-4BC1-960D-E3542047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42" y="298450"/>
            <a:ext cx="4607794" cy="355436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61F553-6FC1-4B84-AC34-8FBA2AC67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5" y="1765025"/>
            <a:ext cx="4612859" cy="3554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A5333E-85CD-40AF-8AF9-251DF01A0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680" t="48642" r="434" b="34321"/>
          <a:stretch/>
        </p:blipFill>
        <p:spPr>
          <a:xfrm>
            <a:off x="6920989" y="2318180"/>
            <a:ext cx="5114748" cy="2698046"/>
          </a:xfrm>
          <a:prstGeom prst="rect">
            <a:avLst/>
          </a:prstGeom>
        </p:spPr>
      </p:pic>
      <p:sp>
        <p:nvSpPr>
          <p:cNvPr id="9" name="Trapezoid 8">
            <a:extLst>
              <a:ext uri="{FF2B5EF4-FFF2-40B4-BE49-F238E27FC236}">
                <a16:creationId xmlns:a16="http://schemas.microsoft.com/office/drawing/2014/main" id="{0B15D1FD-44D7-48E5-A048-EA9BBA09175B}"/>
              </a:ext>
            </a:extLst>
          </p:cNvPr>
          <p:cNvSpPr/>
          <p:nvPr/>
        </p:nvSpPr>
        <p:spPr>
          <a:xfrm rot="16200000">
            <a:off x="4374540" y="2260402"/>
            <a:ext cx="2504889" cy="3006758"/>
          </a:xfrm>
          <a:custGeom>
            <a:avLst/>
            <a:gdLst>
              <a:gd name="connsiteX0" fmla="*/ 0 w 2504889"/>
              <a:gd name="connsiteY0" fmla="*/ 1877869 h 1877869"/>
              <a:gd name="connsiteX1" fmla="*/ 469467 w 2504889"/>
              <a:gd name="connsiteY1" fmla="*/ 0 h 1877869"/>
              <a:gd name="connsiteX2" fmla="*/ 2035422 w 2504889"/>
              <a:gd name="connsiteY2" fmla="*/ 0 h 1877869"/>
              <a:gd name="connsiteX3" fmla="*/ 2504889 w 2504889"/>
              <a:gd name="connsiteY3" fmla="*/ 1877869 h 1877869"/>
              <a:gd name="connsiteX4" fmla="*/ 0 w 2504889"/>
              <a:gd name="connsiteY4" fmla="*/ 1877869 h 1877869"/>
              <a:gd name="connsiteX0" fmla="*/ 0 w 2504889"/>
              <a:gd name="connsiteY0" fmla="*/ 3006758 h 3006758"/>
              <a:gd name="connsiteX1" fmla="*/ 469467 w 2504889"/>
              <a:gd name="connsiteY1" fmla="*/ 1128889 h 3006758"/>
              <a:gd name="connsiteX2" fmla="*/ 1470978 w 2504889"/>
              <a:gd name="connsiteY2" fmla="*/ 0 h 3006758"/>
              <a:gd name="connsiteX3" fmla="*/ 2504889 w 2504889"/>
              <a:gd name="connsiteY3" fmla="*/ 3006758 h 3006758"/>
              <a:gd name="connsiteX4" fmla="*/ 0 w 2504889"/>
              <a:gd name="connsiteY4" fmla="*/ 3006758 h 3006758"/>
              <a:gd name="connsiteX0" fmla="*/ 0 w 2504889"/>
              <a:gd name="connsiteY0" fmla="*/ 3006758 h 3006758"/>
              <a:gd name="connsiteX1" fmla="*/ 921022 w 2504889"/>
              <a:gd name="connsiteY1" fmla="*/ 22581 h 3006758"/>
              <a:gd name="connsiteX2" fmla="*/ 1470978 w 2504889"/>
              <a:gd name="connsiteY2" fmla="*/ 0 h 3006758"/>
              <a:gd name="connsiteX3" fmla="*/ 2504889 w 2504889"/>
              <a:gd name="connsiteY3" fmla="*/ 3006758 h 3006758"/>
              <a:gd name="connsiteX4" fmla="*/ 0 w 2504889"/>
              <a:gd name="connsiteY4" fmla="*/ 3006758 h 300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889" h="3006758">
                <a:moveTo>
                  <a:pt x="0" y="3006758"/>
                </a:moveTo>
                <a:lnTo>
                  <a:pt x="921022" y="22581"/>
                </a:lnTo>
                <a:lnTo>
                  <a:pt x="1470978" y="0"/>
                </a:lnTo>
                <a:lnTo>
                  <a:pt x="2504889" y="3006758"/>
                </a:lnTo>
                <a:lnTo>
                  <a:pt x="0" y="3006758"/>
                </a:lnTo>
                <a:close/>
              </a:path>
            </a:pathLst>
          </a:cu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8EA3D-2337-4435-B9E1-A6D6EC0B303F}"/>
              </a:ext>
            </a:extLst>
          </p:cNvPr>
          <p:cNvSpPr/>
          <p:nvPr/>
        </p:nvSpPr>
        <p:spPr>
          <a:xfrm>
            <a:off x="4133397" y="3515979"/>
            <a:ext cx="1137616" cy="587541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2A536D-7A55-4ABB-9232-93B64CA19B26}"/>
              </a:ext>
            </a:extLst>
          </p:cNvPr>
          <p:cNvCxnSpPr>
            <a:cxnSpLocks/>
          </p:cNvCxnSpPr>
          <p:nvPr/>
        </p:nvCxnSpPr>
        <p:spPr>
          <a:xfrm>
            <a:off x="11562525" y="1227352"/>
            <a:ext cx="0" cy="218165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5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3E7B-E7F9-4AC6-85EF-87B3AEB8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Themes</a:t>
            </a:r>
            <a:r>
              <a:rPr lang="en-US" dirty="0"/>
              <a:t>: the non-data elements of your plot.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4907-7CFA-46C2-8878-4E0394B7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not affect how the data is:</a:t>
            </a:r>
          </a:p>
          <a:p>
            <a:pPr lvl="1"/>
            <a:r>
              <a:rPr lang="en-US" sz="2800" dirty="0"/>
              <a:t>rendered by </a:t>
            </a:r>
            <a:r>
              <a:rPr lang="en-US" sz="2800" dirty="0" err="1"/>
              <a:t>geoms</a:t>
            </a:r>
            <a:r>
              <a:rPr lang="en-US" sz="2800" dirty="0"/>
              <a:t>, or </a:t>
            </a:r>
          </a:p>
          <a:p>
            <a:pPr lvl="1"/>
            <a:r>
              <a:rPr lang="en-US" sz="2800" dirty="0"/>
              <a:t>transformed by scales.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Help you make the plot aesthetically pleasing or match an existing style guide (fonts, ticks, panel strips, backgrounds,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DA63A-8AEC-4AF8-B52F-88A1CC58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13E84-027E-4093-8C9B-5CFCAE39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01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4CA0C-8F02-4754-A778-96405A52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BF15A-F597-4077-85E4-F0526E4E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D30557-40C1-41B3-90E6-5974F1E12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" t="552" r="-1" b="-1"/>
          <a:stretch/>
        </p:blipFill>
        <p:spPr>
          <a:xfrm>
            <a:off x="1717040" y="1137920"/>
            <a:ext cx="8820668" cy="46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310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A3CD-37F2-4D00-921B-4D1895E3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7117B-F607-4BC1-960D-E3542047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42" y="298450"/>
            <a:ext cx="4607794" cy="3554361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6009-D145-4590-A7B3-45399B4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A5333E-85CD-40AF-8AF9-251DF01A0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72" t="71517" r="25498" b="5446"/>
          <a:stretch/>
        </p:blipFill>
        <p:spPr>
          <a:xfrm>
            <a:off x="6417070" y="2317831"/>
            <a:ext cx="3877659" cy="2840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54EA93-BC18-4D75-B2E8-6DC5BC36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5" y="1765025"/>
            <a:ext cx="4612859" cy="3554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2211F4-F3FA-4177-BD2B-8F896A210907}"/>
              </a:ext>
            </a:extLst>
          </p:cNvPr>
          <p:cNvSpPr/>
          <p:nvPr/>
        </p:nvSpPr>
        <p:spPr>
          <a:xfrm>
            <a:off x="2957353" y="4313680"/>
            <a:ext cx="1141999" cy="702884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B15D1FD-44D7-48E5-A048-EA9BBA09175B}"/>
              </a:ext>
            </a:extLst>
          </p:cNvPr>
          <p:cNvSpPr/>
          <p:nvPr/>
        </p:nvSpPr>
        <p:spPr>
          <a:xfrm rot="16200000">
            <a:off x="3476150" y="1944032"/>
            <a:ext cx="2554468" cy="3588344"/>
          </a:xfrm>
          <a:custGeom>
            <a:avLst/>
            <a:gdLst>
              <a:gd name="connsiteX0" fmla="*/ 0 w 6111876"/>
              <a:gd name="connsiteY0" fmla="*/ 4114799 h 4114799"/>
              <a:gd name="connsiteX1" fmla="*/ 1028700 w 6111876"/>
              <a:gd name="connsiteY1" fmla="*/ 0 h 4114799"/>
              <a:gd name="connsiteX2" fmla="*/ 5083176 w 6111876"/>
              <a:gd name="connsiteY2" fmla="*/ 0 h 4114799"/>
              <a:gd name="connsiteX3" fmla="*/ 6111876 w 6111876"/>
              <a:gd name="connsiteY3" fmla="*/ 4114799 h 4114799"/>
              <a:gd name="connsiteX4" fmla="*/ 0 w 6111876"/>
              <a:gd name="connsiteY4" fmla="*/ 4114799 h 4114799"/>
              <a:gd name="connsiteX0" fmla="*/ 0 w 6111876"/>
              <a:gd name="connsiteY0" fmla="*/ 4126088 h 4126088"/>
              <a:gd name="connsiteX1" fmla="*/ 1028700 w 6111876"/>
              <a:gd name="connsiteY1" fmla="*/ 11289 h 4126088"/>
              <a:gd name="connsiteX2" fmla="*/ 5342820 w 6111876"/>
              <a:gd name="connsiteY2" fmla="*/ 0 h 4126088"/>
              <a:gd name="connsiteX3" fmla="*/ 6111876 w 6111876"/>
              <a:gd name="connsiteY3" fmla="*/ 4126088 h 4126088"/>
              <a:gd name="connsiteX4" fmla="*/ 0 w 6111876"/>
              <a:gd name="connsiteY4" fmla="*/ 4126088 h 4126088"/>
              <a:gd name="connsiteX0" fmla="*/ 0 w 6111876"/>
              <a:gd name="connsiteY0" fmla="*/ 4126088 h 4126088"/>
              <a:gd name="connsiteX1" fmla="*/ 2202744 w 6111876"/>
              <a:gd name="connsiteY1" fmla="*/ 11289 h 4126088"/>
              <a:gd name="connsiteX2" fmla="*/ 5342820 w 6111876"/>
              <a:gd name="connsiteY2" fmla="*/ 0 h 4126088"/>
              <a:gd name="connsiteX3" fmla="*/ 6111876 w 6111876"/>
              <a:gd name="connsiteY3" fmla="*/ 4126088 h 4126088"/>
              <a:gd name="connsiteX4" fmla="*/ 0 w 6111876"/>
              <a:gd name="connsiteY4" fmla="*/ 4126088 h 4126088"/>
              <a:gd name="connsiteX0" fmla="*/ 0 w 6202187"/>
              <a:gd name="connsiteY0" fmla="*/ 4103510 h 4126088"/>
              <a:gd name="connsiteX1" fmla="*/ 2293055 w 6202187"/>
              <a:gd name="connsiteY1" fmla="*/ 11289 h 4126088"/>
              <a:gd name="connsiteX2" fmla="*/ 5433131 w 6202187"/>
              <a:gd name="connsiteY2" fmla="*/ 0 h 4126088"/>
              <a:gd name="connsiteX3" fmla="*/ 6202187 w 6202187"/>
              <a:gd name="connsiteY3" fmla="*/ 4126088 h 4126088"/>
              <a:gd name="connsiteX4" fmla="*/ 0 w 6202187"/>
              <a:gd name="connsiteY4" fmla="*/ 4103510 h 4126088"/>
              <a:gd name="connsiteX0" fmla="*/ 0 w 6676320"/>
              <a:gd name="connsiteY0" fmla="*/ 4103510 h 5616225"/>
              <a:gd name="connsiteX1" fmla="*/ 2293055 w 6676320"/>
              <a:gd name="connsiteY1" fmla="*/ 11289 h 5616225"/>
              <a:gd name="connsiteX2" fmla="*/ 5433131 w 6676320"/>
              <a:gd name="connsiteY2" fmla="*/ 0 h 5616225"/>
              <a:gd name="connsiteX3" fmla="*/ 6676320 w 6676320"/>
              <a:gd name="connsiteY3" fmla="*/ 5616225 h 5616225"/>
              <a:gd name="connsiteX4" fmla="*/ 0 w 6676320"/>
              <a:gd name="connsiteY4" fmla="*/ 4103510 h 5616225"/>
              <a:gd name="connsiteX0" fmla="*/ 0 w 6224765"/>
              <a:gd name="connsiteY0" fmla="*/ 5582357 h 5616225"/>
              <a:gd name="connsiteX1" fmla="*/ 1841500 w 6224765"/>
              <a:gd name="connsiteY1" fmla="*/ 11289 h 5616225"/>
              <a:gd name="connsiteX2" fmla="*/ 4981576 w 6224765"/>
              <a:gd name="connsiteY2" fmla="*/ 0 h 5616225"/>
              <a:gd name="connsiteX3" fmla="*/ 6224765 w 6224765"/>
              <a:gd name="connsiteY3" fmla="*/ 5616225 h 5616225"/>
              <a:gd name="connsiteX4" fmla="*/ 0 w 6224765"/>
              <a:gd name="connsiteY4" fmla="*/ 5582357 h 5616225"/>
              <a:gd name="connsiteX0" fmla="*/ 0 w 6224765"/>
              <a:gd name="connsiteY0" fmla="*/ 5571129 h 5604997"/>
              <a:gd name="connsiteX1" fmla="*/ 1841500 w 6224765"/>
              <a:gd name="connsiteY1" fmla="*/ 61 h 5604997"/>
              <a:gd name="connsiteX2" fmla="*/ 4371976 w 6224765"/>
              <a:gd name="connsiteY2" fmla="*/ 0 h 5604997"/>
              <a:gd name="connsiteX3" fmla="*/ 6224765 w 6224765"/>
              <a:gd name="connsiteY3" fmla="*/ 5604997 h 5604997"/>
              <a:gd name="connsiteX4" fmla="*/ 0 w 6224765"/>
              <a:gd name="connsiteY4" fmla="*/ 5571129 h 5604997"/>
              <a:gd name="connsiteX0" fmla="*/ 0 w 6224765"/>
              <a:gd name="connsiteY0" fmla="*/ 5582296 h 5616164"/>
              <a:gd name="connsiteX1" fmla="*/ 1231900 w 6224765"/>
              <a:gd name="connsiteY1" fmla="*/ 0 h 5616164"/>
              <a:gd name="connsiteX2" fmla="*/ 4371976 w 6224765"/>
              <a:gd name="connsiteY2" fmla="*/ 11167 h 5616164"/>
              <a:gd name="connsiteX3" fmla="*/ 6224765 w 6224765"/>
              <a:gd name="connsiteY3" fmla="*/ 5616164 h 5616164"/>
              <a:gd name="connsiteX4" fmla="*/ 0 w 6224765"/>
              <a:gd name="connsiteY4" fmla="*/ 5582296 h 5616164"/>
              <a:gd name="connsiteX0" fmla="*/ 0 w 6224765"/>
              <a:gd name="connsiteY0" fmla="*/ 5571129 h 5604997"/>
              <a:gd name="connsiteX1" fmla="*/ 1231900 w 6224765"/>
              <a:gd name="connsiteY1" fmla="*/ 61 h 5604997"/>
              <a:gd name="connsiteX2" fmla="*/ 4371976 w 6224765"/>
              <a:gd name="connsiteY2" fmla="*/ 0 h 5604997"/>
              <a:gd name="connsiteX3" fmla="*/ 6224765 w 6224765"/>
              <a:gd name="connsiteY3" fmla="*/ 5604997 h 5604997"/>
              <a:gd name="connsiteX4" fmla="*/ 0 w 6224765"/>
              <a:gd name="connsiteY4" fmla="*/ 5571129 h 5604997"/>
              <a:gd name="connsiteX0" fmla="*/ 0 w 4371976"/>
              <a:gd name="connsiteY0" fmla="*/ 5571129 h 5869326"/>
              <a:gd name="connsiteX1" fmla="*/ 1231900 w 4371976"/>
              <a:gd name="connsiteY1" fmla="*/ 61 h 5869326"/>
              <a:gd name="connsiteX2" fmla="*/ 4371976 w 4371976"/>
              <a:gd name="connsiteY2" fmla="*/ 0 h 5869326"/>
              <a:gd name="connsiteX3" fmla="*/ 3899256 w 4371976"/>
              <a:gd name="connsiteY3" fmla="*/ 5869326 h 5869326"/>
              <a:gd name="connsiteX4" fmla="*/ 0 w 4371976"/>
              <a:gd name="connsiteY4" fmla="*/ 5571129 h 5869326"/>
              <a:gd name="connsiteX0" fmla="*/ 800099 w 3140076"/>
              <a:gd name="connsiteY0" fmla="*/ 5910980 h 5910981"/>
              <a:gd name="connsiteX1" fmla="*/ 0 w 3140076"/>
              <a:gd name="connsiteY1" fmla="*/ 61 h 5910981"/>
              <a:gd name="connsiteX2" fmla="*/ 3140076 w 3140076"/>
              <a:gd name="connsiteY2" fmla="*/ 0 h 5910981"/>
              <a:gd name="connsiteX3" fmla="*/ 2667356 w 3140076"/>
              <a:gd name="connsiteY3" fmla="*/ 5869326 h 5910981"/>
              <a:gd name="connsiteX4" fmla="*/ 800099 w 3140076"/>
              <a:gd name="connsiteY4" fmla="*/ 5910980 h 5910981"/>
              <a:gd name="connsiteX0" fmla="*/ 800099 w 2667356"/>
              <a:gd name="connsiteY0" fmla="*/ 7855653 h 7855653"/>
              <a:gd name="connsiteX1" fmla="*/ 0 w 2667356"/>
              <a:gd name="connsiteY1" fmla="*/ 1944734 h 7855653"/>
              <a:gd name="connsiteX2" fmla="*/ 803276 w 2667356"/>
              <a:gd name="connsiteY2" fmla="*/ -1 h 7855653"/>
              <a:gd name="connsiteX3" fmla="*/ 2667356 w 2667356"/>
              <a:gd name="connsiteY3" fmla="*/ 7813999 h 7855653"/>
              <a:gd name="connsiteX4" fmla="*/ 800099 w 2667356"/>
              <a:gd name="connsiteY4" fmla="*/ 7855653 h 7855653"/>
              <a:gd name="connsiteX0" fmla="*/ 687211 w 2554468"/>
              <a:gd name="connsiteY0" fmla="*/ 7855655 h 7855655"/>
              <a:gd name="connsiteX1" fmla="*/ 0 w 2554468"/>
              <a:gd name="connsiteY1" fmla="*/ 37821 h 7855655"/>
              <a:gd name="connsiteX2" fmla="*/ 690388 w 2554468"/>
              <a:gd name="connsiteY2" fmla="*/ 1 h 7855655"/>
              <a:gd name="connsiteX3" fmla="*/ 2554468 w 2554468"/>
              <a:gd name="connsiteY3" fmla="*/ 7814001 h 7855655"/>
              <a:gd name="connsiteX4" fmla="*/ 687211 w 2554468"/>
              <a:gd name="connsiteY4" fmla="*/ 7855655 h 7855655"/>
              <a:gd name="connsiteX0" fmla="*/ 687211 w 2554468"/>
              <a:gd name="connsiteY0" fmla="*/ 7817834 h 7817834"/>
              <a:gd name="connsiteX1" fmla="*/ 0 w 2554468"/>
              <a:gd name="connsiteY1" fmla="*/ 0 h 7817834"/>
              <a:gd name="connsiteX2" fmla="*/ 679099 w 2554468"/>
              <a:gd name="connsiteY2" fmla="*/ 18822 h 7817834"/>
              <a:gd name="connsiteX3" fmla="*/ 2554468 w 2554468"/>
              <a:gd name="connsiteY3" fmla="*/ 7776180 h 7817834"/>
              <a:gd name="connsiteX4" fmla="*/ 687211 w 2554468"/>
              <a:gd name="connsiteY4" fmla="*/ 7817834 h 7817834"/>
              <a:gd name="connsiteX0" fmla="*/ 687211 w 2554468"/>
              <a:gd name="connsiteY0" fmla="*/ 7817834 h 7817834"/>
              <a:gd name="connsiteX1" fmla="*/ 0 w 2554468"/>
              <a:gd name="connsiteY1" fmla="*/ 0 h 7817834"/>
              <a:gd name="connsiteX2" fmla="*/ 690387 w 2554468"/>
              <a:gd name="connsiteY2" fmla="*/ 18822 h 7817834"/>
              <a:gd name="connsiteX3" fmla="*/ 2554468 w 2554468"/>
              <a:gd name="connsiteY3" fmla="*/ 7776180 h 7817834"/>
              <a:gd name="connsiteX4" fmla="*/ 687211 w 2554468"/>
              <a:gd name="connsiteY4" fmla="*/ 7817834 h 7817834"/>
              <a:gd name="connsiteX0" fmla="*/ 687211 w 2554468"/>
              <a:gd name="connsiteY0" fmla="*/ 7817834 h 7817834"/>
              <a:gd name="connsiteX1" fmla="*/ 0 w 2554468"/>
              <a:gd name="connsiteY1" fmla="*/ 0 h 7817834"/>
              <a:gd name="connsiteX2" fmla="*/ 690387 w 2554468"/>
              <a:gd name="connsiteY2" fmla="*/ 18822 h 7817834"/>
              <a:gd name="connsiteX3" fmla="*/ 2554468 w 2554468"/>
              <a:gd name="connsiteY3" fmla="*/ 7800775 h 7817834"/>
              <a:gd name="connsiteX4" fmla="*/ 687211 w 2554468"/>
              <a:gd name="connsiteY4" fmla="*/ 7817834 h 7817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468" h="7817834">
                <a:moveTo>
                  <a:pt x="687211" y="7817834"/>
                </a:moveTo>
                <a:lnTo>
                  <a:pt x="0" y="0"/>
                </a:lnTo>
                <a:lnTo>
                  <a:pt x="690387" y="18822"/>
                </a:lnTo>
                <a:lnTo>
                  <a:pt x="2554468" y="7800775"/>
                </a:lnTo>
                <a:lnTo>
                  <a:pt x="687211" y="7817834"/>
                </a:lnTo>
                <a:close/>
              </a:path>
            </a:pathLst>
          </a:cu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07E8060-2232-48F2-8BA4-D46921FB1C05}"/>
              </a:ext>
            </a:extLst>
          </p:cNvPr>
          <p:cNvSpPr/>
          <p:nvPr/>
        </p:nvSpPr>
        <p:spPr>
          <a:xfrm>
            <a:off x="8047165" y="136525"/>
            <a:ext cx="3505200" cy="1814195"/>
          </a:xfrm>
          <a:prstGeom prst="wedgeRoundRectCallout">
            <a:avLst>
              <a:gd name="adj1" fmla="val -66630"/>
              <a:gd name="adj2" fmla="val 8266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ggthemes</a:t>
            </a:r>
            <a:r>
              <a:rPr lang="en-US" sz="2400" dirty="0"/>
              <a:t> package by Jeffrey Arnold provides even more complete themes!</a:t>
            </a:r>
          </a:p>
        </p:txBody>
      </p:sp>
    </p:spTree>
    <p:extLst>
      <p:ext uri="{BB962C8B-B14F-4D97-AF65-F5344CB8AC3E}">
        <p14:creationId xmlns:p14="http://schemas.microsoft.com/office/powerpoint/2010/main" val="188105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88930-9C61-4AB8-8EEF-EDAC00F5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 of the theme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0EE69A-B424-4ADE-A066-96159B2B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Three components: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theme()</a:t>
            </a:r>
            <a:r>
              <a:rPr lang="en-US" sz="3200" dirty="0"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/>
              <a:t>function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Theme elements (e.g.,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plot.title</a:t>
            </a:r>
            <a:r>
              <a:rPr lang="en-US" sz="3200" dirty="0"/>
              <a:t> element which controls the appearance of the plot title)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Element function (of which there are four)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element_text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element_line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element_rectangle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element_blank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2ECBDD-DF72-48B1-8E26-F06E7DAE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FD2D3D-14E6-41DA-A43E-07051751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140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88930-9C61-4AB8-8EEF-EDAC00F5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Structure of the theme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0EE69A-B424-4ADE-A066-96159B2B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80" y="1847850"/>
            <a:ext cx="1103884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 + theme(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plot.title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element_text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(size = 18),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axis.y.title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element_text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(size = 12),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axis.x.title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element_text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(size = 12),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axis.text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element_text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vjust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0.9),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   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panel.background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element_rect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(fill = “white”))</a:t>
            </a:r>
          </a:p>
          <a:p>
            <a:pPr marL="0" indent="0">
              <a:buNone/>
            </a:pP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2ECBDD-DF72-48B1-8E26-F06E7DAE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FD2D3D-14E6-41DA-A43E-07051751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DE3DEB-EE41-48DB-B093-5172DFD3BF17}"/>
              </a:ext>
            </a:extLst>
          </p:cNvPr>
          <p:cNvSpPr/>
          <p:nvPr/>
        </p:nvSpPr>
        <p:spPr>
          <a:xfrm>
            <a:off x="3647440" y="4663440"/>
            <a:ext cx="4505960" cy="14122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Explore all the different elements by going to the help page 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?theme</a:t>
            </a:r>
          </a:p>
        </p:txBody>
      </p:sp>
    </p:spTree>
    <p:extLst>
      <p:ext uri="{BB962C8B-B14F-4D97-AF65-F5344CB8AC3E}">
        <p14:creationId xmlns:p14="http://schemas.microsoft.com/office/powerpoint/2010/main" val="24179059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D621-2A4B-467F-81B4-D5AF6BD57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ggThemeAssist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852EB3F-DE1D-4DD1-92C0-FF8CA8FA8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280CD-B6AF-4B06-9D66-CE01264B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A4E3-C6CD-467C-94BF-D2006B89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854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1FA0-2E97-462B-B313-2DD18EA6A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Saving your plot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889728E-07F6-46BE-AC71-558A57BE9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8CEC8-D19F-4F3E-A4AC-F5ED5FDD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0A63-A3AB-4756-85B5-335C879C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636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C154-D6E8-4B45-B1D2-E051CD32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2A1D-9BCD-48E2-9697-3808FEEF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this command return?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getwd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39FC-3C8F-46B4-B35D-4967B899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8E6F2-EEA4-42DF-81C4-4F3C62C8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D3927F-CF3A-4A1D-8B3A-9484D028E298}"/>
              </a:ext>
            </a:extLst>
          </p:cNvPr>
          <p:cNvGrpSpPr/>
          <p:nvPr/>
        </p:nvGrpSpPr>
        <p:grpSpPr>
          <a:xfrm>
            <a:off x="9064978" y="5441950"/>
            <a:ext cx="2813307" cy="914400"/>
            <a:chOff x="9064978" y="5441950"/>
            <a:chExt cx="2813307" cy="914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C8D010-022C-409D-8BC6-E398BE7A3BC9}"/>
                </a:ext>
              </a:extLst>
            </p:cNvPr>
            <p:cNvSpPr/>
            <p:nvPr/>
          </p:nvSpPr>
          <p:spPr>
            <a:xfrm>
              <a:off x="9064978" y="5441950"/>
              <a:ext cx="2813307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25F9E3F-20C7-4EBC-BDA7-76D717A96C5D}"/>
                </a:ext>
              </a:extLst>
            </p:cNvPr>
            <p:cNvGrpSpPr/>
            <p:nvPr/>
          </p:nvGrpSpPr>
          <p:grpSpPr>
            <a:xfrm>
              <a:off x="9164782" y="5441950"/>
              <a:ext cx="2713503" cy="914400"/>
              <a:chOff x="9164782" y="5441950"/>
              <a:chExt cx="2713503" cy="914400"/>
            </a:xfrm>
          </p:grpSpPr>
          <p:pic>
            <p:nvPicPr>
              <p:cNvPr id="9" name="Graphic 8" descr="Stopwatch">
                <a:extLst>
                  <a:ext uri="{FF2B5EF4-FFF2-40B4-BE49-F238E27FC236}">
                    <a16:creationId xmlns:a16="http://schemas.microsoft.com/office/drawing/2014/main" id="{8C50A5B1-B296-4A6C-99FC-91C840D3C0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64782" y="544195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BDBF23-3C05-4777-AC02-C940879CA406}"/>
                  </a:ext>
                </a:extLst>
              </p:cNvPr>
              <p:cNvSpPr txBox="1"/>
              <p:nvPr/>
            </p:nvSpPr>
            <p:spPr>
              <a:xfrm>
                <a:off x="9958853" y="5586909"/>
                <a:ext cx="191943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00:30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25253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E81C29-6857-4427-BF51-2832E7B6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Working Directory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E09030-8DDE-4B86-B007-27EE5632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R associates itself with a folder (i.e., directory) on your computer.</a:t>
            </a:r>
          </a:p>
          <a:p>
            <a:pPr lvl="2"/>
            <a:r>
              <a:rPr lang="en-US" sz="3600" dirty="0"/>
              <a:t>This is the “working directory”</a:t>
            </a:r>
          </a:p>
          <a:p>
            <a:pPr lvl="2"/>
            <a:r>
              <a:rPr lang="en-US" sz="3600" dirty="0"/>
              <a:t>R will look for files here</a:t>
            </a:r>
          </a:p>
          <a:p>
            <a:pPr lvl="2"/>
            <a:r>
              <a:rPr lang="en-US" sz="3600" dirty="0"/>
              <a:t>R will save files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23B57-EA94-47EE-9C2C-ECEB9DBF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82723-E198-4834-89EB-3DED6F5C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69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156D37-73E1-4C2F-931B-2D368105B1C7}"/>
              </a:ext>
            </a:extLst>
          </p:cNvPr>
          <p:cNvSpPr/>
          <p:nvPr/>
        </p:nvSpPr>
        <p:spPr>
          <a:xfrm>
            <a:off x="7548880" y="4003040"/>
            <a:ext cx="3566160" cy="1838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files pane of RStudio IDE will display your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16362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516C31-AF9E-4692-97DB-296BC17C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984DE6-3B72-4CA3-B1B2-B034CD6FC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2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 this code in your notebook to make a graph. </a:t>
            </a:r>
          </a:p>
          <a:p>
            <a:pPr marL="0" indent="0">
              <a:buNone/>
            </a:pPr>
            <a:r>
              <a:rPr lang="en-US" dirty="0"/>
              <a:t>Pay careful attention to spelling, capitalization, and parentheses!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5F02D-6910-485B-B204-23565C29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82B34-5689-4AD6-A5C4-E6C2B20E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89D94-E7A0-42DD-938A-22C903C7A674}"/>
              </a:ext>
            </a:extLst>
          </p:cNvPr>
          <p:cNvSpPr txBox="1"/>
          <p:nvPr/>
        </p:nvSpPr>
        <p:spPr>
          <a:xfrm>
            <a:off x="361949" y="3429000"/>
            <a:ext cx="1119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783F11-28C1-4650-BC9E-17A0D337A292}"/>
              </a:ext>
            </a:extLst>
          </p:cNvPr>
          <p:cNvGrpSpPr/>
          <p:nvPr/>
        </p:nvGrpSpPr>
        <p:grpSpPr>
          <a:xfrm>
            <a:off x="9064978" y="5441950"/>
            <a:ext cx="2813307" cy="914400"/>
            <a:chOff x="9064978" y="5441950"/>
            <a:chExt cx="2813307" cy="9144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508A36-1D70-4EC9-B4A0-0437D940E000}"/>
                </a:ext>
              </a:extLst>
            </p:cNvPr>
            <p:cNvSpPr/>
            <p:nvPr/>
          </p:nvSpPr>
          <p:spPr>
            <a:xfrm>
              <a:off x="9064978" y="5441950"/>
              <a:ext cx="2813307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F8112C4-221A-457D-BEF6-4600E964A0E3}"/>
                </a:ext>
              </a:extLst>
            </p:cNvPr>
            <p:cNvGrpSpPr/>
            <p:nvPr/>
          </p:nvGrpSpPr>
          <p:grpSpPr>
            <a:xfrm>
              <a:off x="9164782" y="5441950"/>
              <a:ext cx="2713503" cy="914400"/>
              <a:chOff x="9164782" y="5441950"/>
              <a:chExt cx="2713503" cy="914400"/>
            </a:xfrm>
          </p:grpSpPr>
          <p:pic>
            <p:nvPicPr>
              <p:cNvPr id="12" name="Graphic 11" descr="Stopwatch">
                <a:extLst>
                  <a:ext uri="{FF2B5EF4-FFF2-40B4-BE49-F238E27FC236}">
                    <a16:creationId xmlns:a16="http://schemas.microsoft.com/office/drawing/2014/main" id="{F142FC6B-B140-4626-A141-1994CCA58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64782" y="544195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77EB2A-8A92-4E9B-81E7-8A195CBC8BAA}"/>
                  </a:ext>
                </a:extLst>
              </p:cNvPr>
              <p:cNvSpPr txBox="1"/>
              <p:nvPr/>
            </p:nvSpPr>
            <p:spPr>
              <a:xfrm>
                <a:off x="9958853" y="5586909"/>
                <a:ext cx="191943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02:00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1DAAEBA-B0C8-4347-8244-BA4854116475}"/>
              </a:ext>
            </a:extLst>
          </p:cNvPr>
          <p:cNvSpPr txBox="1"/>
          <p:nvPr/>
        </p:nvSpPr>
        <p:spPr>
          <a:xfrm>
            <a:off x="838200" y="4899378"/>
            <a:ext cx="305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I’m working on 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30D69-2958-40B2-8975-C7A6AB91E8BA}"/>
              </a:ext>
            </a:extLst>
          </p:cNvPr>
          <p:cNvSpPr txBox="1"/>
          <p:nvPr/>
        </p:nvSpPr>
        <p:spPr>
          <a:xfrm>
            <a:off x="3927827" y="4899378"/>
            <a:ext cx="305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highlight>
                  <a:srgbClr val="FFFF00"/>
                </a:highlight>
              </a:rPr>
              <a:t>I’m stuck! Help!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863564-5EF3-49F3-B7D1-348D8258CF2C}"/>
              </a:ext>
            </a:extLst>
          </p:cNvPr>
          <p:cNvSpPr txBox="1"/>
          <p:nvPr/>
        </p:nvSpPr>
        <p:spPr>
          <a:xfrm>
            <a:off x="6905273" y="4899377"/>
            <a:ext cx="2238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</a:rPr>
              <a:t>I’m done!</a:t>
            </a:r>
          </a:p>
        </p:txBody>
      </p:sp>
    </p:spTree>
    <p:extLst>
      <p:ext uri="{BB962C8B-B14F-4D97-AF65-F5344CB8AC3E}">
        <p14:creationId xmlns:p14="http://schemas.microsoft.com/office/powerpoint/2010/main" val="37506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F821-05CE-41E9-98CE-75AAA7D9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Saving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BB3BB-0680-4BDE-9CC2-01CA273B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564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ggsave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</a:t>
            </a:r>
            <a:r>
              <a:rPr lang="en-US" sz="3500" dirty="0"/>
              <a:t>will save the last plot.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ggsave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(“my-first-plot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.png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”)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ggsave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(“my-first-plot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.tiff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”)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You can further specify size:</a:t>
            </a:r>
          </a:p>
          <a:p>
            <a:pPr marL="0" indent="0">
              <a:buNone/>
            </a:pP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ggsave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(“my-first-plot.png”,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height = 6, width = 8,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   units = “cm”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500" dirty="0"/>
              <a:t>Or even resolution: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ggsave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(“my-first-plot.png”,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dpi = 300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A9E97-D4EB-4BC4-9279-4B7EA9BF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9996C-B8FC-4B09-993C-B75DADD1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99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C1FA-28A6-4E7E-A8DD-CC67D0B8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YOUR TURN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B42E-FACD-4B8D-A87D-3555060BB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Save your last plot and then locate it in your files pane. </a:t>
            </a:r>
          </a:p>
          <a:p>
            <a:pPr marL="0" indent="0">
              <a:buNone/>
            </a:pPr>
            <a:r>
              <a:rPr lang="en-US" sz="3200" dirty="0"/>
              <a:t>(You may have to refresh your files list).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D9FCF-8A29-4AB5-8E43-C84BD516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59971-6096-4419-AB58-37090915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71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E76824-5226-421F-8540-F372F13F2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317" y="2894148"/>
            <a:ext cx="5245366" cy="346220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B222A41-5487-414F-B638-C289636C57D8}"/>
              </a:ext>
            </a:extLst>
          </p:cNvPr>
          <p:cNvGrpSpPr/>
          <p:nvPr/>
        </p:nvGrpSpPr>
        <p:grpSpPr>
          <a:xfrm>
            <a:off x="9064978" y="5441950"/>
            <a:ext cx="2813307" cy="914400"/>
            <a:chOff x="9064978" y="5441950"/>
            <a:chExt cx="2813307" cy="914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90C223-235E-4985-96DA-9B8C3D87A927}"/>
                </a:ext>
              </a:extLst>
            </p:cNvPr>
            <p:cNvSpPr/>
            <p:nvPr/>
          </p:nvSpPr>
          <p:spPr>
            <a:xfrm>
              <a:off x="9064978" y="5441950"/>
              <a:ext cx="2813307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EE775FE-C7D4-4E0F-9431-9499804618B2}"/>
                </a:ext>
              </a:extLst>
            </p:cNvPr>
            <p:cNvGrpSpPr/>
            <p:nvPr/>
          </p:nvGrpSpPr>
          <p:grpSpPr>
            <a:xfrm>
              <a:off x="9164782" y="5441950"/>
              <a:ext cx="2713503" cy="914400"/>
              <a:chOff x="9164782" y="5441950"/>
              <a:chExt cx="2713503" cy="914400"/>
            </a:xfrm>
          </p:grpSpPr>
          <p:pic>
            <p:nvPicPr>
              <p:cNvPr id="10" name="Graphic 9" descr="Stopwatch">
                <a:extLst>
                  <a:ext uri="{FF2B5EF4-FFF2-40B4-BE49-F238E27FC236}">
                    <a16:creationId xmlns:a16="http://schemas.microsoft.com/office/drawing/2014/main" id="{A10F9909-C5A5-48C7-8FC4-77B55FC68C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64782" y="544195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9B1D39-96C2-4865-893C-AB41B48CE45A}"/>
                  </a:ext>
                </a:extLst>
              </p:cNvPr>
              <p:cNvSpPr txBox="1"/>
              <p:nvPr/>
            </p:nvSpPr>
            <p:spPr>
              <a:xfrm>
                <a:off x="9958853" y="5586909"/>
                <a:ext cx="191943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01:00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20699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2503B9-B5D7-408D-809A-25F2EBDD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ggplot2 template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E6009-D145-4590-A7B3-45399B4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3A3CD-37F2-4D00-921B-4D1895E3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72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7117B-F607-4BC1-960D-E3542047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70" y="1804856"/>
            <a:ext cx="4607794" cy="35543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8B5F53-93A4-43D7-A28C-39B361C3EAC8}"/>
              </a:ext>
            </a:extLst>
          </p:cNvPr>
          <p:cNvSpPr/>
          <p:nvPr/>
        </p:nvSpPr>
        <p:spPr>
          <a:xfrm>
            <a:off x="1081570" y="3582036"/>
            <a:ext cx="1087787" cy="593724"/>
          </a:xfrm>
          <a:prstGeom prst="rect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B15D1FD-44D7-48E5-A048-EA9BBA09175B}"/>
              </a:ext>
            </a:extLst>
          </p:cNvPr>
          <p:cNvSpPr/>
          <p:nvPr/>
        </p:nvSpPr>
        <p:spPr>
          <a:xfrm rot="16200000">
            <a:off x="2889745" y="1037859"/>
            <a:ext cx="2334998" cy="5965182"/>
          </a:xfrm>
          <a:custGeom>
            <a:avLst/>
            <a:gdLst>
              <a:gd name="connsiteX0" fmla="*/ 0 w 5893255"/>
              <a:gd name="connsiteY0" fmla="*/ 3620067 h 3620067"/>
              <a:gd name="connsiteX1" fmla="*/ 905017 w 5893255"/>
              <a:gd name="connsiteY1" fmla="*/ 0 h 3620067"/>
              <a:gd name="connsiteX2" fmla="*/ 4988238 w 5893255"/>
              <a:gd name="connsiteY2" fmla="*/ 0 h 3620067"/>
              <a:gd name="connsiteX3" fmla="*/ 5893255 w 5893255"/>
              <a:gd name="connsiteY3" fmla="*/ 3620067 h 3620067"/>
              <a:gd name="connsiteX4" fmla="*/ 0 w 5893255"/>
              <a:gd name="connsiteY4" fmla="*/ 3620067 h 3620067"/>
              <a:gd name="connsiteX0" fmla="*/ 0 w 5893255"/>
              <a:gd name="connsiteY0" fmla="*/ 3620067 h 3620067"/>
              <a:gd name="connsiteX1" fmla="*/ 1841994 w 5893255"/>
              <a:gd name="connsiteY1" fmla="*/ 22578 h 3620067"/>
              <a:gd name="connsiteX2" fmla="*/ 4988238 w 5893255"/>
              <a:gd name="connsiteY2" fmla="*/ 0 h 3620067"/>
              <a:gd name="connsiteX3" fmla="*/ 5893255 w 5893255"/>
              <a:gd name="connsiteY3" fmla="*/ 3620067 h 3620067"/>
              <a:gd name="connsiteX4" fmla="*/ 0 w 5893255"/>
              <a:gd name="connsiteY4" fmla="*/ 3620067 h 3620067"/>
              <a:gd name="connsiteX0" fmla="*/ 0 w 5893255"/>
              <a:gd name="connsiteY0" fmla="*/ 3606324 h 3606324"/>
              <a:gd name="connsiteX1" fmla="*/ 1841994 w 5893255"/>
              <a:gd name="connsiteY1" fmla="*/ 8835 h 3606324"/>
              <a:gd name="connsiteX2" fmla="*/ 3599704 w 5893255"/>
              <a:gd name="connsiteY2" fmla="*/ 0 h 3606324"/>
              <a:gd name="connsiteX3" fmla="*/ 5893255 w 5893255"/>
              <a:gd name="connsiteY3" fmla="*/ 3606324 h 3606324"/>
              <a:gd name="connsiteX4" fmla="*/ 0 w 5893255"/>
              <a:gd name="connsiteY4" fmla="*/ 3606324 h 3606324"/>
              <a:gd name="connsiteX0" fmla="*/ 0 w 5893255"/>
              <a:gd name="connsiteY0" fmla="*/ 3606324 h 3606324"/>
              <a:gd name="connsiteX1" fmla="*/ 2270972 w 5893255"/>
              <a:gd name="connsiteY1" fmla="*/ 1963 h 3606324"/>
              <a:gd name="connsiteX2" fmla="*/ 3599704 w 5893255"/>
              <a:gd name="connsiteY2" fmla="*/ 0 h 3606324"/>
              <a:gd name="connsiteX3" fmla="*/ 5893255 w 5893255"/>
              <a:gd name="connsiteY3" fmla="*/ 3606324 h 3606324"/>
              <a:gd name="connsiteX4" fmla="*/ 0 w 5893255"/>
              <a:gd name="connsiteY4" fmla="*/ 3606324 h 3606324"/>
              <a:gd name="connsiteX0" fmla="*/ 0 w 5057878"/>
              <a:gd name="connsiteY0" fmla="*/ 3613196 h 3613196"/>
              <a:gd name="connsiteX1" fmla="*/ 1435595 w 5057878"/>
              <a:gd name="connsiteY1" fmla="*/ 1963 h 3613196"/>
              <a:gd name="connsiteX2" fmla="*/ 2764327 w 5057878"/>
              <a:gd name="connsiteY2" fmla="*/ 0 h 3613196"/>
              <a:gd name="connsiteX3" fmla="*/ 5057878 w 5057878"/>
              <a:gd name="connsiteY3" fmla="*/ 3606324 h 3613196"/>
              <a:gd name="connsiteX4" fmla="*/ 0 w 5057878"/>
              <a:gd name="connsiteY4" fmla="*/ 3613196 h 3613196"/>
              <a:gd name="connsiteX0" fmla="*/ 0 w 5057878"/>
              <a:gd name="connsiteY0" fmla="*/ 3617392 h 3617392"/>
              <a:gd name="connsiteX1" fmla="*/ 2177275 w 5057878"/>
              <a:gd name="connsiteY1" fmla="*/ 0 h 3617392"/>
              <a:gd name="connsiteX2" fmla="*/ 2764327 w 5057878"/>
              <a:gd name="connsiteY2" fmla="*/ 4196 h 3617392"/>
              <a:gd name="connsiteX3" fmla="*/ 5057878 w 5057878"/>
              <a:gd name="connsiteY3" fmla="*/ 3610520 h 3617392"/>
              <a:gd name="connsiteX4" fmla="*/ 0 w 5057878"/>
              <a:gd name="connsiteY4" fmla="*/ 3617392 h 3617392"/>
              <a:gd name="connsiteX0" fmla="*/ 0 w 3889478"/>
              <a:gd name="connsiteY0" fmla="*/ 3617392 h 3617392"/>
              <a:gd name="connsiteX1" fmla="*/ 1008875 w 3889478"/>
              <a:gd name="connsiteY1" fmla="*/ 0 h 3617392"/>
              <a:gd name="connsiteX2" fmla="*/ 1595927 w 3889478"/>
              <a:gd name="connsiteY2" fmla="*/ 4196 h 3617392"/>
              <a:gd name="connsiteX3" fmla="*/ 3889478 w 3889478"/>
              <a:gd name="connsiteY3" fmla="*/ 3610520 h 3617392"/>
              <a:gd name="connsiteX4" fmla="*/ 0 w 3889478"/>
              <a:gd name="connsiteY4" fmla="*/ 3617392 h 3617392"/>
              <a:gd name="connsiteX0" fmla="*/ 0 w 2334998"/>
              <a:gd name="connsiteY0" fmla="*/ 3617392 h 3617392"/>
              <a:gd name="connsiteX1" fmla="*/ 1008875 w 2334998"/>
              <a:gd name="connsiteY1" fmla="*/ 0 h 3617392"/>
              <a:gd name="connsiteX2" fmla="*/ 1595927 w 2334998"/>
              <a:gd name="connsiteY2" fmla="*/ 4196 h 3617392"/>
              <a:gd name="connsiteX3" fmla="*/ 2334998 w 2334998"/>
              <a:gd name="connsiteY3" fmla="*/ 3610520 h 3617392"/>
              <a:gd name="connsiteX4" fmla="*/ 0 w 2334998"/>
              <a:gd name="connsiteY4" fmla="*/ 3617392 h 3617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4998" h="3617392">
                <a:moveTo>
                  <a:pt x="0" y="3617392"/>
                </a:moveTo>
                <a:lnTo>
                  <a:pt x="1008875" y="0"/>
                </a:lnTo>
                <a:lnTo>
                  <a:pt x="1595927" y="4196"/>
                </a:lnTo>
                <a:lnTo>
                  <a:pt x="2334998" y="3610520"/>
                </a:lnTo>
                <a:lnTo>
                  <a:pt x="0" y="3617392"/>
                </a:lnTo>
                <a:close/>
              </a:path>
            </a:pathLst>
          </a:cu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20083-BDFF-4B08-9398-E7B0B6412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" t="50204" r="74525" b="33631"/>
          <a:stretch/>
        </p:blipFill>
        <p:spPr>
          <a:xfrm>
            <a:off x="7028544" y="2881737"/>
            <a:ext cx="4325256" cy="228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497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CF64-F67F-4A88-B525-3CF7FA5B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E270-9B50-4A61-84E4-5987CFD3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Using the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diamonds</a:t>
            </a:r>
            <a:r>
              <a:rPr lang="en-US" sz="4000" dirty="0"/>
              <a:t> data make a scatterplot of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carat</a:t>
            </a:r>
            <a:r>
              <a:rPr lang="en-US" sz="4000" dirty="0"/>
              <a:t> by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price</a:t>
            </a:r>
            <a:r>
              <a:rPr lang="en-US" sz="4000" dirty="0"/>
              <a:t> and assign color by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clarity</a:t>
            </a:r>
            <a:r>
              <a:rPr lang="en-US" sz="4000" dirty="0"/>
              <a:t>.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Customize the themes and colors of the plot to make it the *</a:t>
            </a:r>
            <a:r>
              <a:rPr lang="en-US" sz="4000" i="1" dirty="0"/>
              <a:t>ugliest</a:t>
            </a:r>
            <a:r>
              <a:rPr lang="en-US" sz="4000" dirty="0"/>
              <a:t>* plot that you can.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Save this plot in your files pane.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FE1D8-7440-4B89-A20E-B864AF77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E47FF-11F0-4BD4-ADD7-C489BEBD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73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55DEA1-B5E1-4DDE-A0ED-F88466556A8E}"/>
              </a:ext>
            </a:extLst>
          </p:cNvPr>
          <p:cNvGrpSpPr/>
          <p:nvPr/>
        </p:nvGrpSpPr>
        <p:grpSpPr>
          <a:xfrm>
            <a:off x="9064978" y="5441950"/>
            <a:ext cx="2813307" cy="914400"/>
            <a:chOff x="9064978" y="5441950"/>
            <a:chExt cx="2813307" cy="914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B11481-E14F-4CB2-B4A9-4BDA5BBC84F3}"/>
                </a:ext>
              </a:extLst>
            </p:cNvPr>
            <p:cNvSpPr/>
            <p:nvPr/>
          </p:nvSpPr>
          <p:spPr>
            <a:xfrm>
              <a:off x="9064978" y="5441950"/>
              <a:ext cx="2813307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9A6D2B-9790-4A56-BE41-C78EDFDDBDC8}"/>
                </a:ext>
              </a:extLst>
            </p:cNvPr>
            <p:cNvGrpSpPr/>
            <p:nvPr/>
          </p:nvGrpSpPr>
          <p:grpSpPr>
            <a:xfrm>
              <a:off x="9164782" y="5441950"/>
              <a:ext cx="2713503" cy="914400"/>
              <a:chOff x="9164782" y="5441950"/>
              <a:chExt cx="2713503" cy="914400"/>
            </a:xfrm>
          </p:grpSpPr>
          <p:pic>
            <p:nvPicPr>
              <p:cNvPr id="9" name="Graphic 8" descr="Stopwatch">
                <a:extLst>
                  <a:ext uri="{FF2B5EF4-FFF2-40B4-BE49-F238E27FC236}">
                    <a16:creationId xmlns:a16="http://schemas.microsoft.com/office/drawing/2014/main" id="{2E959524-F2FA-430E-8A87-5026C794B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64782" y="544195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5E725A-C846-4409-BC7A-F051E5804DAC}"/>
                  </a:ext>
                </a:extLst>
              </p:cNvPr>
              <p:cNvSpPr txBox="1"/>
              <p:nvPr/>
            </p:nvSpPr>
            <p:spPr>
              <a:xfrm>
                <a:off x="9958853" y="5586909"/>
                <a:ext cx="191943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atin typeface="Fira Code" panose="020B0809050000020004" pitchFamily="49" charset="0"/>
                    <a:ea typeface="Fira Code" panose="020B0809050000020004" pitchFamily="49" charset="0"/>
                    <a:cs typeface="Fira Code" panose="020B0809050000020004" pitchFamily="49" charset="0"/>
                  </a:rPr>
                  <a:t>05:00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041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0C1B3-3AA6-4461-B1EF-81C86849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B46A6-C759-4D70-ABC6-956CCCC9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BFFFF-0DA0-4C32-B92C-FCEEAB890A5F}"/>
              </a:ext>
            </a:extLst>
          </p:cNvPr>
          <p:cNvSpPr txBox="1"/>
          <p:nvPr/>
        </p:nvSpPr>
        <p:spPr>
          <a:xfrm>
            <a:off x="409574" y="5402243"/>
            <a:ext cx="1119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(x = temp, y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8" name="Picture 4" descr="https://lh5.googleusercontent.com/qHVd8e7NxVcOJHXkFcICb6x-ovHVOZsTtPz6zqoHXa83CJ0NFFxjBuejXh-PPPdFeCKI4rMNzDBFk74FFg5Gm6g6qFvmE4j113CUoIc1Im1kwQMebaoCxSqwTsUNuJggvEH2bePc">
            <a:extLst>
              <a:ext uri="{FF2B5EF4-FFF2-40B4-BE49-F238E27FC236}">
                <a16:creationId xmlns:a16="http://schemas.microsoft.com/office/drawing/2014/main" id="{69DD75A6-AE33-47B5-8EF3-A39126D7C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66" y="717556"/>
            <a:ext cx="7008268" cy="431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6E7090-47D2-4382-994D-5ADE8E539C29}"/>
              </a:ext>
            </a:extLst>
          </p:cNvPr>
          <p:cNvCxnSpPr/>
          <p:nvPr/>
        </p:nvCxnSpPr>
        <p:spPr>
          <a:xfrm>
            <a:off x="2388002" y="352431"/>
            <a:ext cx="7870785" cy="45604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59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D67FBE-4923-4849-9A31-3C79D5E9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CERF 2019 | The Next Step with R | Cressman and Dunnigan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4D792-B0A8-49E9-B3C8-FA55B3B9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7C8D9-AA71-438D-86BE-7B86F7F29DC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548CA-2AD0-40CE-839C-79F92B466F79}"/>
              </a:ext>
            </a:extLst>
          </p:cNvPr>
          <p:cNvSpPr txBox="1"/>
          <p:nvPr/>
        </p:nvSpPr>
        <p:spPr>
          <a:xfrm>
            <a:off x="400049" y="1677055"/>
            <a:ext cx="1119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(data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wq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+</a:t>
            </a:r>
          </a:p>
          <a:p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geom_point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(mapping = 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aes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 = temp, y =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do_mgl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))</a:t>
            </a: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D9B7F-E073-44B0-9DB3-C604A7490818}"/>
              </a:ext>
            </a:extLst>
          </p:cNvPr>
          <p:cNvSpPr txBox="1"/>
          <p:nvPr/>
        </p:nvSpPr>
        <p:spPr>
          <a:xfrm>
            <a:off x="1195387" y="3534332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Initialize the figure with </a:t>
            </a:r>
            <a:r>
              <a:rPr lang="en-US" sz="3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ggplot</a:t>
            </a: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sz="3600" dirty="0"/>
              <a:t>Add layers with </a:t>
            </a:r>
            <a:r>
              <a:rPr lang="en-US" sz="3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geom</a:t>
            </a:r>
            <a:r>
              <a:rPr lang="en-US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_ </a:t>
            </a:r>
            <a:r>
              <a:rPr lang="en-US" sz="3600" dirty="0"/>
              <a:t>functions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930D3EB-0F55-400F-88DF-3343DC2EA15F}"/>
              </a:ext>
            </a:extLst>
          </p:cNvPr>
          <p:cNvSpPr/>
          <p:nvPr/>
        </p:nvSpPr>
        <p:spPr>
          <a:xfrm rot="9651986">
            <a:off x="4685943" y="989163"/>
            <a:ext cx="3210339" cy="656963"/>
          </a:xfrm>
          <a:prstGeom prst="rightArrow">
            <a:avLst>
              <a:gd name="adj1" fmla="val 29837"/>
              <a:gd name="adj2" fmla="val 11927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5486F-32DC-46E8-A726-F15028A14BAF}"/>
              </a:ext>
            </a:extLst>
          </p:cNvPr>
          <p:cNvSpPr txBox="1"/>
          <p:nvPr/>
        </p:nvSpPr>
        <p:spPr>
          <a:xfrm>
            <a:off x="7915275" y="73868"/>
            <a:ext cx="387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/>
                </a:solidFill>
              </a:rPr>
              <a:t>Be sure to always put the ‘+’ at the end of a line, never at the start.</a:t>
            </a:r>
          </a:p>
        </p:txBody>
      </p:sp>
    </p:spTree>
    <p:extLst>
      <p:ext uri="{BB962C8B-B14F-4D97-AF65-F5344CB8AC3E}">
        <p14:creationId xmlns:p14="http://schemas.microsoft.com/office/powerpoint/2010/main" val="389508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3218</Words>
  <Application>Microsoft Office PowerPoint</Application>
  <PresentationFormat>Widescreen</PresentationFormat>
  <Paragraphs>478</Paragraphs>
  <Slides>73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Calibri Light</vt:lpstr>
      <vt:lpstr>Fira Code</vt:lpstr>
      <vt:lpstr>Wingdings</vt:lpstr>
      <vt:lpstr>Office Theme</vt:lpstr>
      <vt:lpstr>Visualize Data</vt:lpstr>
      <vt:lpstr>ggplot2</vt:lpstr>
      <vt:lpstr>Setup The setup chunk is always run once before anything else</vt:lpstr>
      <vt:lpstr>About the data</vt:lpstr>
      <vt:lpstr>Be sure to check out the data</vt:lpstr>
      <vt:lpstr>QUIZ</vt:lpstr>
      <vt:lpstr>YOUR TURN 1</vt:lpstr>
      <vt:lpstr>PowerPoint Presentation</vt:lpstr>
      <vt:lpstr>PowerPoint Presentation</vt:lpstr>
      <vt:lpstr>A template</vt:lpstr>
      <vt:lpstr>So, what are mappings?</vt:lpstr>
      <vt:lpstr>Mappings describe how aesthetics should relate to variables in the data.</vt:lpstr>
      <vt:lpstr>PowerPoint Presentation</vt:lpstr>
      <vt:lpstr>PowerPoint Presentation</vt:lpstr>
      <vt:lpstr>YOUR TURN 2</vt:lpstr>
      <vt:lpstr>You can also set the aesthetic properties of your geom manually.</vt:lpstr>
      <vt:lpstr>PowerPoint Presentation</vt:lpstr>
      <vt:lpstr>TL;DR</vt:lpstr>
      <vt:lpstr>What if I don’t want to add additional variables as aesthetics? </vt:lpstr>
      <vt:lpstr>What if I don’t want to add additional variables as aesthetics? </vt:lpstr>
      <vt:lpstr> facet_wrap()  for a single variable</vt:lpstr>
      <vt:lpstr> facet_grid()  for a combo of 2 variables</vt:lpstr>
      <vt:lpstr> facet_grid()  for a combo of 2 variables</vt:lpstr>
      <vt:lpstr>YOUR TURN 3</vt:lpstr>
      <vt:lpstr>Geoms</vt:lpstr>
      <vt:lpstr>How are these plots similar? Different?</vt:lpstr>
      <vt:lpstr>geoms</vt:lpstr>
      <vt:lpstr>PowerPoint Presentation</vt:lpstr>
      <vt:lpstr>YOUR TURN 4</vt:lpstr>
      <vt:lpstr>PowerPoint Presentation</vt:lpstr>
      <vt:lpstr>PowerPoint Presentation</vt:lpstr>
      <vt:lpstr>YOUR TURN 5</vt:lpstr>
      <vt:lpstr>PowerPoint Presentation</vt:lpstr>
      <vt:lpstr>PowerPoint Presentation</vt:lpstr>
      <vt:lpstr>Hold up…count is not a variable in `diamonds`!</vt:lpstr>
      <vt:lpstr>Hold up…count is not a variable in `diamonds`!</vt:lpstr>
      <vt:lpstr>Hold up…count is not a variable in `diamonds`!</vt:lpstr>
      <vt:lpstr>Hold up…count is not a variable in `diamonds`!</vt:lpstr>
      <vt:lpstr> stat</vt:lpstr>
      <vt:lpstr>YOUR TURN 6</vt:lpstr>
      <vt:lpstr>Position: how overlapping objects are arranged</vt:lpstr>
      <vt:lpstr>PowerPoint Presentation</vt:lpstr>
      <vt:lpstr>Position: how overlapping objects are arranged</vt:lpstr>
      <vt:lpstr>YOUR TURN 7</vt:lpstr>
      <vt:lpstr>Global vs. Local</vt:lpstr>
      <vt:lpstr>Global vs. Local</vt:lpstr>
      <vt:lpstr>Let’s recap. To make a graph…</vt:lpstr>
      <vt:lpstr>Let’s recap. To make a graph…</vt:lpstr>
      <vt:lpstr>Let’s recap. To make a graph…</vt:lpstr>
      <vt:lpstr>Let’s recap. To make a graph…</vt:lpstr>
      <vt:lpstr>How about a break?</vt:lpstr>
      <vt:lpstr>What else can I do?</vt:lpstr>
      <vt:lpstr>Scales control the way your data is mapped to your geom and are required for every aesthetic. </vt:lpstr>
      <vt:lpstr>PowerPoint Presentation</vt:lpstr>
      <vt:lpstr> scale_color_brewer()</vt:lpstr>
      <vt:lpstr>www.colorbrewer2.org</vt:lpstr>
      <vt:lpstr>PowerPoint Presentation</vt:lpstr>
      <vt:lpstr>Titles and Captions</vt:lpstr>
      <vt:lpstr>Titles and Captions</vt:lpstr>
      <vt:lpstr>PowerPoint Presentation</vt:lpstr>
      <vt:lpstr>Themes: the non-data elements of your plot.</vt:lpstr>
      <vt:lpstr>PowerPoint Presentation</vt:lpstr>
      <vt:lpstr>PowerPoint Presentation</vt:lpstr>
      <vt:lpstr>Structure of the theme system</vt:lpstr>
      <vt:lpstr>Structure of the theme system</vt:lpstr>
      <vt:lpstr> ggThemeAssist</vt:lpstr>
      <vt:lpstr>Saving your plot</vt:lpstr>
      <vt:lpstr>YOUR TURN 8</vt:lpstr>
      <vt:lpstr>The Working Directory</vt:lpstr>
      <vt:lpstr>Saving plots</vt:lpstr>
      <vt:lpstr>YOUR TURN 9</vt:lpstr>
      <vt:lpstr> ggplot2 template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Data</dc:title>
  <dc:creator>Dunnigan, Shannon</dc:creator>
  <cp:lastModifiedBy>Dunnigan, Shannon</cp:lastModifiedBy>
  <cp:revision>89</cp:revision>
  <dcterms:created xsi:type="dcterms:W3CDTF">2019-10-16T18:12:26Z</dcterms:created>
  <dcterms:modified xsi:type="dcterms:W3CDTF">2019-10-28T20:20:41Z</dcterms:modified>
</cp:coreProperties>
</file>