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9" r:id="rId3"/>
    <p:sldId id="261" r:id="rId4"/>
    <p:sldId id="262" r:id="rId5"/>
    <p:sldId id="268" r:id="rId6"/>
    <p:sldId id="266" r:id="rId7"/>
    <p:sldId id="267" r:id="rId8"/>
    <p:sldId id="269" r:id="rId9"/>
  </p:sldIdLst>
  <p:sldSz cx="14630400" cy="9144000"/>
  <p:notesSz cx="7315200" cy="9601200"/>
  <p:defaultTextStyle>
    <a:defPPr>
      <a:defRPr lang="en-US"/>
    </a:defPPr>
    <a:lvl1pPr marL="0" algn="l" defTabSz="547702" rtl="0" eaLnBrk="1" latinLnBrk="0" hangingPunct="1">
      <a:defRPr sz="2157" kern="1200">
        <a:solidFill>
          <a:schemeClr val="tx1"/>
        </a:solidFill>
        <a:latin typeface="+mn-lt"/>
        <a:ea typeface="+mn-ea"/>
        <a:cs typeface="+mn-cs"/>
      </a:defRPr>
    </a:lvl1pPr>
    <a:lvl2pPr marL="547702" algn="l" defTabSz="547702" rtl="0" eaLnBrk="1" latinLnBrk="0" hangingPunct="1">
      <a:defRPr sz="2157" kern="1200">
        <a:solidFill>
          <a:schemeClr val="tx1"/>
        </a:solidFill>
        <a:latin typeface="+mn-lt"/>
        <a:ea typeface="+mn-ea"/>
        <a:cs typeface="+mn-cs"/>
      </a:defRPr>
    </a:lvl2pPr>
    <a:lvl3pPr marL="1095406" algn="l" defTabSz="547702" rtl="0" eaLnBrk="1" latinLnBrk="0" hangingPunct="1">
      <a:defRPr sz="2157" kern="1200">
        <a:solidFill>
          <a:schemeClr val="tx1"/>
        </a:solidFill>
        <a:latin typeface="+mn-lt"/>
        <a:ea typeface="+mn-ea"/>
        <a:cs typeface="+mn-cs"/>
      </a:defRPr>
    </a:lvl3pPr>
    <a:lvl4pPr marL="1643109" algn="l" defTabSz="547702" rtl="0" eaLnBrk="1" latinLnBrk="0" hangingPunct="1">
      <a:defRPr sz="2157" kern="1200">
        <a:solidFill>
          <a:schemeClr val="tx1"/>
        </a:solidFill>
        <a:latin typeface="+mn-lt"/>
        <a:ea typeface="+mn-ea"/>
        <a:cs typeface="+mn-cs"/>
      </a:defRPr>
    </a:lvl4pPr>
    <a:lvl5pPr marL="2190813" algn="l" defTabSz="547702" rtl="0" eaLnBrk="1" latinLnBrk="0" hangingPunct="1">
      <a:defRPr sz="2157" kern="1200">
        <a:solidFill>
          <a:schemeClr val="tx1"/>
        </a:solidFill>
        <a:latin typeface="+mn-lt"/>
        <a:ea typeface="+mn-ea"/>
        <a:cs typeface="+mn-cs"/>
      </a:defRPr>
    </a:lvl5pPr>
    <a:lvl6pPr marL="2738515" algn="l" defTabSz="547702" rtl="0" eaLnBrk="1" latinLnBrk="0" hangingPunct="1">
      <a:defRPr sz="2157" kern="1200">
        <a:solidFill>
          <a:schemeClr val="tx1"/>
        </a:solidFill>
        <a:latin typeface="+mn-lt"/>
        <a:ea typeface="+mn-ea"/>
        <a:cs typeface="+mn-cs"/>
      </a:defRPr>
    </a:lvl6pPr>
    <a:lvl7pPr marL="3286219" algn="l" defTabSz="547702" rtl="0" eaLnBrk="1" latinLnBrk="0" hangingPunct="1">
      <a:defRPr sz="2157" kern="1200">
        <a:solidFill>
          <a:schemeClr val="tx1"/>
        </a:solidFill>
        <a:latin typeface="+mn-lt"/>
        <a:ea typeface="+mn-ea"/>
        <a:cs typeface="+mn-cs"/>
      </a:defRPr>
    </a:lvl7pPr>
    <a:lvl8pPr marL="3833922" algn="l" defTabSz="547702" rtl="0" eaLnBrk="1" latinLnBrk="0" hangingPunct="1">
      <a:defRPr sz="2157" kern="1200">
        <a:solidFill>
          <a:schemeClr val="tx1"/>
        </a:solidFill>
        <a:latin typeface="+mn-lt"/>
        <a:ea typeface="+mn-ea"/>
        <a:cs typeface="+mn-cs"/>
      </a:defRPr>
    </a:lvl8pPr>
    <a:lvl9pPr marL="4381624" algn="l" defTabSz="547702" rtl="0" eaLnBrk="1" latinLnBrk="0" hangingPunct="1">
      <a:defRPr sz="215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4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showGuides="1">
      <p:cViewPr varScale="1">
        <p:scale>
          <a:sx n="52" d="100"/>
          <a:sy n="52" d="100"/>
        </p:scale>
        <p:origin x="780" y="66"/>
      </p:cViewPr>
      <p:guideLst>
        <p:guide orient="horz" pos="2880"/>
        <p:guide pos="46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DB83642D-4628-4BDF-8659-DD90F20BE095}" type="datetimeFigureOut">
              <a:rPr lang="en-US" smtClean="0"/>
              <a:t>1/28/2020</a:t>
            </a:fld>
            <a:endParaRPr lang="en-US"/>
          </a:p>
        </p:txBody>
      </p:sp>
      <p:sp>
        <p:nvSpPr>
          <p:cNvPr id="4" name="Slide Image Placeholder 3"/>
          <p:cNvSpPr>
            <a:spLocks noGrp="1" noRot="1" noChangeAspect="1"/>
          </p:cNvSpPr>
          <p:nvPr>
            <p:ph type="sldImg" idx="2"/>
          </p:nvPr>
        </p:nvSpPr>
        <p:spPr>
          <a:xfrm>
            <a:off x="1065213" y="1200150"/>
            <a:ext cx="51847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D199A90-C6F1-43AF-81D6-D9C90ED36216}" type="slidenum">
              <a:rPr lang="en-US" smtClean="0"/>
              <a:t>‹#›</a:t>
            </a:fld>
            <a:endParaRPr lang="en-US"/>
          </a:p>
        </p:txBody>
      </p:sp>
    </p:spTree>
    <p:extLst>
      <p:ext uri="{BB962C8B-B14F-4D97-AF65-F5344CB8AC3E}">
        <p14:creationId xmlns:p14="http://schemas.microsoft.com/office/powerpoint/2010/main" val="697178364"/>
      </p:ext>
    </p:extLst>
  </p:cSld>
  <p:clrMap bg1="lt1" tx1="dk1" bg2="lt2" tx2="dk2" accent1="accent1" accent2="accent2" accent3="accent3" accent4="accent4" accent5="accent5" accent6="accent6" hlink="hlink" folHlink="folHlink"/>
  <p:notesStyle>
    <a:lvl1pPr marL="0" algn="l" defTabSz="1095406" rtl="0" eaLnBrk="1" latinLnBrk="0" hangingPunct="1">
      <a:defRPr sz="1437" kern="1200">
        <a:solidFill>
          <a:schemeClr val="tx1"/>
        </a:solidFill>
        <a:latin typeface="+mn-lt"/>
        <a:ea typeface="+mn-ea"/>
        <a:cs typeface="+mn-cs"/>
      </a:defRPr>
    </a:lvl1pPr>
    <a:lvl2pPr marL="547702" algn="l" defTabSz="1095406" rtl="0" eaLnBrk="1" latinLnBrk="0" hangingPunct="1">
      <a:defRPr sz="1437" kern="1200">
        <a:solidFill>
          <a:schemeClr val="tx1"/>
        </a:solidFill>
        <a:latin typeface="+mn-lt"/>
        <a:ea typeface="+mn-ea"/>
        <a:cs typeface="+mn-cs"/>
      </a:defRPr>
    </a:lvl2pPr>
    <a:lvl3pPr marL="1095406" algn="l" defTabSz="1095406" rtl="0" eaLnBrk="1" latinLnBrk="0" hangingPunct="1">
      <a:defRPr sz="1437" kern="1200">
        <a:solidFill>
          <a:schemeClr val="tx1"/>
        </a:solidFill>
        <a:latin typeface="+mn-lt"/>
        <a:ea typeface="+mn-ea"/>
        <a:cs typeface="+mn-cs"/>
      </a:defRPr>
    </a:lvl3pPr>
    <a:lvl4pPr marL="1643109" algn="l" defTabSz="1095406" rtl="0" eaLnBrk="1" latinLnBrk="0" hangingPunct="1">
      <a:defRPr sz="1437" kern="1200">
        <a:solidFill>
          <a:schemeClr val="tx1"/>
        </a:solidFill>
        <a:latin typeface="+mn-lt"/>
        <a:ea typeface="+mn-ea"/>
        <a:cs typeface="+mn-cs"/>
      </a:defRPr>
    </a:lvl4pPr>
    <a:lvl5pPr marL="2190813" algn="l" defTabSz="1095406" rtl="0" eaLnBrk="1" latinLnBrk="0" hangingPunct="1">
      <a:defRPr sz="1437" kern="1200">
        <a:solidFill>
          <a:schemeClr val="tx1"/>
        </a:solidFill>
        <a:latin typeface="+mn-lt"/>
        <a:ea typeface="+mn-ea"/>
        <a:cs typeface="+mn-cs"/>
      </a:defRPr>
    </a:lvl5pPr>
    <a:lvl6pPr marL="2738515" algn="l" defTabSz="1095406" rtl="0" eaLnBrk="1" latinLnBrk="0" hangingPunct="1">
      <a:defRPr sz="1437" kern="1200">
        <a:solidFill>
          <a:schemeClr val="tx1"/>
        </a:solidFill>
        <a:latin typeface="+mn-lt"/>
        <a:ea typeface="+mn-ea"/>
        <a:cs typeface="+mn-cs"/>
      </a:defRPr>
    </a:lvl6pPr>
    <a:lvl7pPr marL="3286219" algn="l" defTabSz="1095406" rtl="0" eaLnBrk="1" latinLnBrk="0" hangingPunct="1">
      <a:defRPr sz="1437" kern="1200">
        <a:solidFill>
          <a:schemeClr val="tx1"/>
        </a:solidFill>
        <a:latin typeface="+mn-lt"/>
        <a:ea typeface="+mn-ea"/>
        <a:cs typeface="+mn-cs"/>
      </a:defRPr>
    </a:lvl7pPr>
    <a:lvl8pPr marL="3833922" algn="l" defTabSz="1095406" rtl="0" eaLnBrk="1" latinLnBrk="0" hangingPunct="1">
      <a:defRPr sz="1437" kern="1200">
        <a:solidFill>
          <a:schemeClr val="tx1"/>
        </a:solidFill>
        <a:latin typeface="+mn-lt"/>
        <a:ea typeface="+mn-ea"/>
        <a:cs typeface="+mn-cs"/>
      </a:defRPr>
    </a:lvl8pPr>
    <a:lvl9pPr marL="4381624" algn="l" defTabSz="1095406" rtl="0" eaLnBrk="1" latinLnBrk="0" hangingPunct="1">
      <a:defRPr sz="143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496484"/>
            <a:ext cx="12435840" cy="3183467"/>
          </a:xfrm>
        </p:spPr>
        <p:txBody>
          <a:bodyPr anchor="b"/>
          <a:lstStyle>
            <a:lvl1pPr algn="ctr">
              <a:defRPr sz="1501"/>
            </a:lvl1pPr>
          </a:lstStyle>
          <a:p>
            <a:r>
              <a:rPr lang="en-US"/>
              <a:t>Click to edit Master title style</a:t>
            </a:r>
            <a:endParaRPr lang="en-US" dirty="0"/>
          </a:p>
        </p:txBody>
      </p:sp>
      <p:sp>
        <p:nvSpPr>
          <p:cNvPr id="3" name="Subtitle 2"/>
          <p:cNvSpPr>
            <a:spLocks noGrp="1"/>
          </p:cNvSpPr>
          <p:nvPr>
            <p:ph type="subTitle" idx="1"/>
          </p:nvPr>
        </p:nvSpPr>
        <p:spPr>
          <a:xfrm>
            <a:off x="1828800" y="4802717"/>
            <a:ext cx="10972800" cy="2207683"/>
          </a:xfrm>
        </p:spPr>
        <p:txBody>
          <a:bodyPr/>
          <a:lstStyle>
            <a:lvl1pPr marL="0" indent="0" algn="ctr">
              <a:buNone/>
              <a:defRPr sz="600"/>
            </a:lvl1pPr>
            <a:lvl2pPr marL="114318" indent="0" algn="ctr">
              <a:buNone/>
              <a:defRPr sz="501"/>
            </a:lvl2pPr>
            <a:lvl3pPr marL="228637" indent="0" algn="ctr">
              <a:buNone/>
              <a:defRPr sz="450"/>
            </a:lvl3pPr>
            <a:lvl4pPr marL="342955" indent="0" algn="ctr">
              <a:buNone/>
              <a:defRPr sz="400"/>
            </a:lvl4pPr>
            <a:lvl5pPr marL="457274" indent="0" algn="ctr">
              <a:buNone/>
              <a:defRPr sz="400"/>
            </a:lvl5pPr>
            <a:lvl6pPr marL="571592" indent="0" algn="ctr">
              <a:buNone/>
              <a:defRPr sz="400"/>
            </a:lvl6pPr>
            <a:lvl7pPr marL="685910" indent="0" algn="ctr">
              <a:buNone/>
              <a:defRPr sz="400"/>
            </a:lvl7pPr>
            <a:lvl8pPr marL="800229" indent="0" algn="ctr">
              <a:buNone/>
              <a:defRPr sz="400"/>
            </a:lvl8pPr>
            <a:lvl9pPr marL="914546" indent="0" algn="ctr">
              <a:buNone/>
              <a:defRPr sz="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4461F1-B088-4969-A25D-C0B359202382}"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AC306-AE02-4782-A80E-D91BF6322393}" type="slidenum">
              <a:rPr lang="en-US" smtClean="0"/>
              <a:t>‹#›</a:t>
            </a:fld>
            <a:endParaRPr lang="en-US"/>
          </a:p>
        </p:txBody>
      </p:sp>
    </p:spTree>
    <p:extLst>
      <p:ext uri="{BB962C8B-B14F-4D97-AF65-F5344CB8AC3E}">
        <p14:creationId xmlns:p14="http://schemas.microsoft.com/office/powerpoint/2010/main" val="291095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461F1-B088-4969-A25D-C0B359202382}"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AC306-AE02-4782-A80E-D91BF6322393}" type="slidenum">
              <a:rPr lang="en-US" smtClean="0"/>
              <a:t>‹#›</a:t>
            </a:fld>
            <a:endParaRPr lang="en-US"/>
          </a:p>
        </p:txBody>
      </p:sp>
    </p:spTree>
    <p:extLst>
      <p:ext uri="{BB962C8B-B14F-4D97-AF65-F5344CB8AC3E}">
        <p14:creationId xmlns:p14="http://schemas.microsoft.com/office/powerpoint/2010/main" val="794508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2" y="486834"/>
            <a:ext cx="315468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2" y="486834"/>
            <a:ext cx="9281160"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461F1-B088-4969-A25D-C0B359202382}"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AC306-AE02-4782-A80E-D91BF6322393}" type="slidenum">
              <a:rPr lang="en-US" smtClean="0"/>
              <a:t>‹#›</a:t>
            </a:fld>
            <a:endParaRPr lang="en-US"/>
          </a:p>
        </p:txBody>
      </p:sp>
    </p:spTree>
    <p:extLst>
      <p:ext uri="{BB962C8B-B14F-4D97-AF65-F5344CB8AC3E}">
        <p14:creationId xmlns:p14="http://schemas.microsoft.com/office/powerpoint/2010/main" val="260174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461F1-B088-4969-A25D-C0B359202382}"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AC306-AE02-4782-A80E-D91BF6322393}" type="slidenum">
              <a:rPr lang="en-US" smtClean="0"/>
              <a:t>‹#›</a:t>
            </a:fld>
            <a:endParaRPr lang="en-US"/>
          </a:p>
        </p:txBody>
      </p:sp>
    </p:spTree>
    <p:extLst>
      <p:ext uri="{BB962C8B-B14F-4D97-AF65-F5344CB8AC3E}">
        <p14:creationId xmlns:p14="http://schemas.microsoft.com/office/powerpoint/2010/main" val="162713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1" y="2279655"/>
            <a:ext cx="12618720" cy="3803650"/>
          </a:xfrm>
        </p:spPr>
        <p:txBody>
          <a:bodyPr anchor="b"/>
          <a:lstStyle>
            <a:lvl1pPr>
              <a:defRPr sz="1501"/>
            </a:lvl1pPr>
          </a:lstStyle>
          <a:p>
            <a:r>
              <a:rPr lang="en-US"/>
              <a:t>Click to edit Master title style</a:t>
            </a:r>
            <a:endParaRPr lang="en-US" dirty="0"/>
          </a:p>
        </p:txBody>
      </p:sp>
      <p:sp>
        <p:nvSpPr>
          <p:cNvPr id="3" name="Text Placeholder 2"/>
          <p:cNvSpPr>
            <a:spLocks noGrp="1"/>
          </p:cNvSpPr>
          <p:nvPr>
            <p:ph type="body" idx="1"/>
          </p:nvPr>
        </p:nvSpPr>
        <p:spPr>
          <a:xfrm>
            <a:off x="998221" y="6119288"/>
            <a:ext cx="12618720" cy="2000250"/>
          </a:xfrm>
        </p:spPr>
        <p:txBody>
          <a:bodyPr/>
          <a:lstStyle>
            <a:lvl1pPr marL="0" indent="0">
              <a:buNone/>
              <a:defRPr sz="600">
                <a:solidFill>
                  <a:schemeClr val="tx1"/>
                </a:solidFill>
              </a:defRPr>
            </a:lvl1pPr>
            <a:lvl2pPr marL="114318" indent="0">
              <a:buNone/>
              <a:defRPr sz="501">
                <a:solidFill>
                  <a:schemeClr val="tx1">
                    <a:tint val="75000"/>
                  </a:schemeClr>
                </a:solidFill>
              </a:defRPr>
            </a:lvl2pPr>
            <a:lvl3pPr marL="228637" indent="0">
              <a:buNone/>
              <a:defRPr sz="450">
                <a:solidFill>
                  <a:schemeClr val="tx1">
                    <a:tint val="75000"/>
                  </a:schemeClr>
                </a:solidFill>
              </a:defRPr>
            </a:lvl3pPr>
            <a:lvl4pPr marL="342955" indent="0">
              <a:buNone/>
              <a:defRPr sz="400">
                <a:solidFill>
                  <a:schemeClr val="tx1">
                    <a:tint val="75000"/>
                  </a:schemeClr>
                </a:solidFill>
              </a:defRPr>
            </a:lvl4pPr>
            <a:lvl5pPr marL="457274" indent="0">
              <a:buNone/>
              <a:defRPr sz="400">
                <a:solidFill>
                  <a:schemeClr val="tx1">
                    <a:tint val="75000"/>
                  </a:schemeClr>
                </a:solidFill>
              </a:defRPr>
            </a:lvl5pPr>
            <a:lvl6pPr marL="571592" indent="0">
              <a:buNone/>
              <a:defRPr sz="400">
                <a:solidFill>
                  <a:schemeClr val="tx1">
                    <a:tint val="75000"/>
                  </a:schemeClr>
                </a:solidFill>
              </a:defRPr>
            </a:lvl6pPr>
            <a:lvl7pPr marL="685910" indent="0">
              <a:buNone/>
              <a:defRPr sz="400">
                <a:solidFill>
                  <a:schemeClr val="tx1">
                    <a:tint val="75000"/>
                  </a:schemeClr>
                </a:solidFill>
              </a:defRPr>
            </a:lvl7pPr>
            <a:lvl8pPr marL="800229" indent="0">
              <a:buNone/>
              <a:defRPr sz="400">
                <a:solidFill>
                  <a:schemeClr val="tx1">
                    <a:tint val="75000"/>
                  </a:schemeClr>
                </a:solidFill>
              </a:defRPr>
            </a:lvl8pPr>
            <a:lvl9pPr marL="914546" indent="0">
              <a:buNone/>
              <a:defRPr sz="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461F1-B088-4969-A25D-C0B359202382}"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AC306-AE02-4782-A80E-D91BF6322393}" type="slidenum">
              <a:rPr lang="en-US" smtClean="0"/>
              <a:t>‹#›</a:t>
            </a:fld>
            <a:endParaRPr lang="en-US"/>
          </a:p>
        </p:txBody>
      </p:sp>
    </p:spTree>
    <p:extLst>
      <p:ext uri="{BB962C8B-B14F-4D97-AF65-F5344CB8AC3E}">
        <p14:creationId xmlns:p14="http://schemas.microsoft.com/office/powerpoint/2010/main" val="2732277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434167"/>
            <a:ext cx="621792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434167"/>
            <a:ext cx="621792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4461F1-B088-4969-A25D-C0B359202382}"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AC306-AE02-4782-A80E-D91BF6322393}" type="slidenum">
              <a:rPr lang="en-US" smtClean="0"/>
              <a:t>‹#›</a:t>
            </a:fld>
            <a:endParaRPr lang="en-US"/>
          </a:p>
        </p:txBody>
      </p:sp>
    </p:spTree>
    <p:extLst>
      <p:ext uri="{BB962C8B-B14F-4D97-AF65-F5344CB8AC3E}">
        <p14:creationId xmlns:p14="http://schemas.microsoft.com/office/powerpoint/2010/main" val="215628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86837"/>
            <a:ext cx="12618720" cy="17674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9" y="2241553"/>
            <a:ext cx="6189344" cy="1098549"/>
          </a:xfrm>
        </p:spPr>
        <p:txBody>
          <a:bodyPr anchor="b"/>
          <a:lstStyle>
            <a:lvl1pPr marL="0" indent="0">
              <a:buNone/>
              <a:defRPr sz="600" b="1"/>
            </a:lvl1pPr>
            <a:lvl2pPr marL="114318" indent="0">
              <a:buNone/>
              <a:defRPr sz="501" b="1"/>
            </a:lvl2pPr>
            <a:lvl3pPr marL="228637" indent="0">
              <a:buNone/>
              <a:defRPr sz="450" b="1"/>
            </a:lvl3pPr>
            <a:lvl4pPr marL="342955" indent="0">
              <a:buNone/>
              <a:defRPr sz="400" b="1"/>
            </a:lvl4pPr>
            <a:lvl5pPr marL="457274" indent="0">
              <a:buNone/>
              <a:defRPr sz="400" b="1"/>
            </a:lvl5pPr>
            <a:lvl6pPr marL="571592" indent="0">
              <a:buNone/>
              <a:defRPr sz="400" b="1"/>
            </a:lvl6pPr>
            <a:lvl7pPr marL="685910" indent="0">
              <a:buNone/>
              <a:defRPr sz="400" b="1"/>
            </a:lvl7pPr>
            <a:lvl8pPr marL="800229" indent="0">
              <a:buNone/>
              <a:defRPr sz="400" b="1"/>
            </a:lvl8pPr>
            <a:lvl9pPr marL="914546" indent="0">
              <a:buNone/>
              <a:defRPr sz="400" b="1"/>
            </a:lvl9pPr>
          </a:lstStyle>
          <a:p>
            <a:pPr lvl="0"/>
            <a:r>
              <a:rPr lang="en-US"/>
              <a:t>Click to edit Master text styles</a:t>
            </a:r>
          </a:p>
        </p:txBody>
      </p:sp>
      <p:sp>
        <p:nvSpPr>
          <p:cNvPr id="4" name="Content Placeholder 3"/>
          <p:cNvSpPr>
            <a:spLocks noGrp="1"/>
          </p:cNvSpPr>
          <p:nvPr>
            <p:ph sz="half" idx="2"/>
          </p:nvPr>
        </p:nvSpPr>
        <p:spPr>
          <a:xfrm>
            <a:off x="1007749" y="3340101"/>
            <a:ext cx="6189344"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2" y="2241553"/>
            <a:ext cx="6219826" cy="1098549"/>
          </a:xfrm>
        </p:spPr>
        <p:txBody>
          <a:bodyPr anchor="b"/>
          <a:lstStyle>
            <a:lvl1pPr marL="0" indent="0">
              <a:buNone/>
              <a:defRPr sz="600" b="1"/>
            </a:lvl1pPr>
            <a:lvl2pPr marL="114318" indent="0">
              <a:buNone/>
              <a:defRPr sz="501" b="1"/>
            </a:lvl2pPr>
            <a:lvl3pPr marL="228637" indent="0">
              <a:buNone/>
              <a:defRPr sz="450" b="1"/>
            </a:lvl3pPr>
            <a:lvl4pPr marL="342955" indent="0">
              <a:buNone/>
              <a:defRPr sz="400" b="1"/>
            </a:lvl4pPr>
            <a:lvl5pPr marL="457274" indent="0">
              <a:buNone/>
              <a:defRPr sz="400" b="1"/>
            </a:lvl5pPr>
            <a:lvl6pPr marL="571592" indent="0">
              <a:buNone/>
              <a:defRPr sz="400" b="1"/>
            </a:lvl6pPr>
            <a:lvl7pPr marL="685910" indent="0">
              <a:buNone/>
              <a:defRPr sz="400" b="1"/>
            </a:lvl7pPr>
            <a:lvl8pPr marL="800229" indent="0">
              <a:buNone/>
              <a:defRPr sz="400" b="1"/>
            </a:lvl8pPr>
            <a:lvl9pPr marL="914546" indent="0">
              <a:buNone/>
              <a:defRPr sz="400" b="1"/>
            </a:lvl9pPr>
          </a:lstStyle>
          <a:p>
            <a:pPr lvl="0"/>
            <a:r>
              <a:rPr lang="en-US"/>
              <a:t>Click to edit Master text styles</a:t>
            </a:r>
          </a:p>
        </p:txBody>
      </p:sp>
      <p:sp>
        <p:nvSpPr>
          <p:cNvPr id="6" name="Content Placeholder 5"/>
          <p:cNvSpPr>
            <a:spLocks noGrp="1"/>
          </p:cNvSpPr>
          <p:nvPr>
            <p:ph sz="quarter" idx="4"/>
          </p:nvPr>
        </p:nvSpPr>
        <p:spPr>
          <a:xfrm>
            <a:off x="7406642" y="3340101"/>
            <a:ext cx="6219826"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4461F1-B088-4969-A25D-C0B359202382}"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3AC306-AE02-4782-A80E-D91BF6322393}" type="slidenum">
              <a:rPr lang="en-US" smtClean="0"/>
              <a:t>‹#›</a:t>
            </a:fld>
            <a:endParaRPr lang="en-US"/>
          </a:p>
        </p:txBody>
      </p:sp>
    </p:spTree>
    <p:extLst>
      <p:ext uri="{BB962C8B-B14F-4D97-AF65-F5344CB8AC3E}">
        <p14:creationId xmlns:p14="http://schemas.microsoft.com/office/powerpoint/2010/main" val="284589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4461F1-B088-4969-A25D-C0B359202382}"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3AC306-AE02-4782-A80E-D91BF6322393}" type="slidenum">
              <a:rPr lang="en-US" smtClean="0"/>
              <a:t>‹#›</a:t>
            </a:fld>
            <a:endParaRPr lang="en-US"/>
          </a:p>
        </p:txBody>
      </p:sp>
    </p:spTree>
    <p:extLst>
      <p:ext uri="{BB962C8B-B14F-4D97-AF65-F5344CB8AC3E}">
        <p14:creationId xmlns:p14="http://schemas.microsoft.com/office/powerpoint/2010/main" val="81201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461F1-B088-4969-A25D-C0B359202382}"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3AC306-AE02-4782-A80E-D91BF6322393}" type="slidenum">
              <a:rPr lang="en-US" smtClean="0"/>
              <a:t>‹#›</a:t>
            </a:fld>
            <a:endParaRPr lang="en-US"/>
          </a:p>
        </p:txBody>
      </p:sp>
    </p:spTree>
    <p:extLst>
      <p:ext uri="{BB962C8B-B14F-4D97-AF65-F5344CB8AC3E}">
        <p14:creationId xmlns:p14="http://schemas.microsoft.com/office/powerpoint/2010/main" val="2011700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7" y="609600"/>
            <a:ext cx="4718685" cy="2133600"/>
          </a:xfrm>
        </p:spPr>
        <p:txBody>
          <a:bodyPr anchor="b"/>
          <a:lstStyle>
            <a:lvl1pPr>
              <a:defRPr sz="800"/>
            </a:lvl1pPr>
          </a:lstStyle>
          <a:p>
            <a:r>
              <a:rPr lang="en-US"/>
              <a:t>Click to edit Master title style</a:t>
            </a:r>
            <a:endParaRPr lang="en-US" dirty="0"/>
          </a:p>
        </p:txBody>
      </p:sp>
      <p:sp>
        <p:nvSpPr>
          <p:cNvPr id="3" name="Content Placeholder 2"/>
          <p:cNvSpPr>
            <a:spLocks noGrp="1"/>
          </p:cNvSpPr>
          <p:nvPr>
            <p:ph idx="1"/>
          </p:nvPr>
        </p:nvSpPr>
        <p:spPr>
          <a:xfrm>
            <a:off x="6219826" y="1316571"/>
            <a:ext cx="7406640" cy="6498166"/>
          </a:xfrm>
        </p:spPr>
        <p:txBody>
          <a:bodyPr/>
          <a:lstStyle>
            <a:lvl1pPr>
              <a:defRPr sz="800"/>
            </a:lvl1pPr>
            <a:lvl2pPr>
              <a:defRPr sz="701"/>
            </a:lvl2pPr>
            <a:lvl3pPr>
              <a:defRPr sz="600"/>
            </a:lvl3pPr>
            <a:lvl4pPr>
              <a:defRPr sz="501"/>
            </a:lvl4pPr>
            <a:lvl5pPr>
              <a:defRPr sz="501"/>
            </a:lvl5pPr>
            <a:lvl6pPr>
              <a:defRPr sz="501"/>
            </a:lvl6pPr>
            <a:lvl7pPr>
              <a:defRPr sz="501"/>
            </a:lvl7pPr>
            <a:lvl8pPr>
              <a:defRPr sz="501"/>
            </a:lvl8pPr>
            <a:lvl9pPr>
              <a:defRPr sz="5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7" y="2743201"/>
            <a:ext cx="4718685" cy="5082117"/>
          </a:xfrm>
        </p:spPr>
        <p:txBody>
          <a:bodyPr/>
          <a:lstStyle>
            <a:lvl1pPr marL="0" indent="0">
              <a:buNone/>
              <a:defRPr sz="400"/>
            </a:lvl1pPr>
            <a:lvl2pPr marL="114318" indent="0">
              <a:buNone/>
              <a:defRPr sz="350"/>
            </a:lvl2pPr>
            <a:lvl3pPr marL="228637" indent="0">
              <a:buNone/>
              <a:defRPr sz="301"/>
            </a:lvl3pPr>
            <a:lvl4pPr marL="342955" indent="0">
              <a:buNone/>
              <a:defRPr sz="250"/>
            </a:lvl4pPr>
            <a:lvl5pPr marL="457274" indent="0">
              <a:buNone/>
              <a:defRPr sz="250"/>
            </a:lvl5pPr>
            <a:lvl6pPr marL="571592" indent="0">
              <a:buNone/>
              <a:defRPr sz="250"/>
            </a:lvl6pPr>
            <a:lvl7pPr marL="685910" indent="0">
              <a:buNone/>
              <a:defRPr sz="250"/>
            </a:lvl7pPr>
            <a:lvl8pPr marL="800229" indent="0">
              <a:buNone/>
              <a:defRPr sz="250"/>
            </a:lvl8pPr>
            <a:lvl9pPr marL="914546" indent="0">
              <a:buNone/>
              <a:defRPr sz="250"/>
            </a:lvl9pPr>
          </a:lstStyle>
          <a:p>
            <a:pPr lvl="0"/>
            <a:r>
              <a:rPr lang="en-US"/>
              <a:t>Click to edit Master text styles</a:t>
            </a:r>
          </a:p>
        </p:txBody>
      </p:sp>
      <p:sp>
        <p:nvSpPr>
          <p:cNvPr id="5" name="Date Placeholder 4"/>
          <p:cNvSpPr>
            <a:spLocks noGrp="1"/>
          </p:cNvSpPr>
          <p:nvPr>
            <p:ph type="dt" sz="half" idx="10"/>
          </p:nvPr>
        </p:nvSpPr>
        <p:spPr/>
        <p:txBody>
          <a:bodyPr/>
          <a:lstStyle/>
          <a:p>
            <a:fld id="{C94461F1-B088-4969-A25D-C0B359202382}"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AC306-AE02-4782-A80E-D91BF6322393}" type="slidenum">
              <a:rPr lang="en-US" smtClean="0"/>
              <a:t>‹#›</a:t>
            </a:fld>
            <a:endParaRPr lang="en-US"/>
          </a:p>
        </p:txBody>
      </p:sp>
    </p:spTree>
    <p:extLst>
      <p:ext uri="{BB962C8B-B14F-4D97-AF65-F5344CB8AC3E}">
        <p14:creationId xmlns:p14="http://schemas.microsoft.com/office/powerpoint/2010/main" val="151824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7" y="609600"/>
            <a:ext cx="4718685" cy="2133600"/>
          </a:xfrm>
        </p:spPr>
        <p:txBody>
          <a:bodyPr anchor="b"/>
          <a:lstStyle>
            <a:lvl1pPr>
              <a:defRPr sz="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316571"/>
            <a:ext cx="7406640" cy="6498166"/>
          </a:xfrm>
        </p:spPr>
        <p:txBody>
          <a:bodyPr anchor="t"/>
          <a:lstStyle>
            <a:lvl1pPr marL="0" indent="0">
              <a:buNone/>
              <a:defRPr sz="800"/>
            </a:lvl1pPr>
            <a:lvl2pPr marL="114318" indent="0">
              <a:buNone/>
              <a:defRPr sz="701"/>
            </a:lvl2pPr>
            <a:lvl3pPr marL="228637" indent="0">
              <a:buNone/>
              <a:defRPr sz="600"/>
            </a:lvl3pPr>
            <a:lvl4pPr marL="342955" indent="0">
              <a:buNone/>
              <a:defRPr sz="501"/>
            </a:lvl4pPr>
            <a:lvl5pPr marL="457274" indent="0">
              <a:buNone/>
              <a:defRPr sz="501"/>
            </a:lvl5pPr>
            <a:lvl6pPr marL="571592" indent="0">
              <a:buNone/>
              <a:defRPr sz="501"/>
            </a:lvl6pPr>
            <a:lvl7pPr marL="685910" indent="0">
              <a:buNone/>
              <a:defRPr sz="501"/>
            </a:lvl7pPr>
            <a:lvl8pPr marL="800229" indent="0">
              <a:buNone/>
              <a:defRPr sz="501"/>
            </a:lvl8pPr>
            <a:lvl9pPr marL="914546" indent="0">
              <a:buNone/>
              <a:defRPr sz="501"/>
            </a:lvl9pPr>
          </a:lstStyle>
          <a:p>
            <a:r>
              <a:rPr lang="en-US"/>
              <a:t>Click icon to add picture</a:t>
            </a:r>
            <a:endParaRPr lang="en-US" dirty="0"/>
          </a:p>
        </p:txBody>
      </p:sp>
      <p:sp>
        <p:nvSpPr>
          <p:cNvPr id="4" name="Text Placeholder 3"/>
          <p:cNvSpPr>
            <a:spLocks noGrp="1"/>
          </p:cNvSpPr>
          <p:nvPr>
            <p:ph type="body" sz="half" idx="2"/>
          </p:nvPr>
        </p:nvSpPr>
        <p:spPr>
          <a:xfrm>
            <a:off x="1007747" y="2743201"/>
            <a:ext cx="4718685" cy="5082117"/>
          </a:xfrm>
        </p:spPr>
        <p:txBody>
          <a:bodyPr/>
          <a:lstStyle>
            <a:lvl1pPr marL="0" indent="0">
              <a:buNone/>
              <a:defRPr sz="400"/>
            </a:lvl1pPr>
            <a:lvl2pPr marL="114318" indent="0">
              <a:buNone/>
              <a:defRPr sz="350"/>
            </a:lvl2pPr>
            <a:lvl3pPr marL="228637" indent="0">
              <a:buNone/>
              <a:defRPr sz="301"/>
            </a:lvl3pPr>
            <a:lvl4pPr marL="342955" indent="0">
              <a:buNone/>
              <a:defRPr sz="250"/>
            </a:lvl4pPr>
            <a:lvl5pPr marL="457274" indent="0">
              <a:buNone/>
              <a:defRPr sz="250"/>
            </a:lvl5pPr>
            <a:lvl6pPr marL="571592" indent="0">
              <a:buNone/>
              <a:defRPr sz="250"/>
            </a:lvl6pPr>
            <a:lvl7pPr marL="685910" indent="0">
              <a:buNone/>
              <a:defRPr sz="250"/>
            </a:lvl7pPr>
            <a:lvl8pPr marL="800229" indent="0">
              <a:buNone/>
              <a:defRPr sz="250"/>
            </a:lvl8pPr>
            <a:lvl9pPr marL="914546" indent="0">
              <a:buNone/>
              <a:defRPr sz="250"/>
            </a:lvl9pPr>
          </a:lstStyle>
          <a:p>
            <a:pPr lvl="0"/>
            <a:r>
              <a:rPr lang="en-US"/>
              <a:t>Click to edit Master text styles</a:t>
            </a:r>
          </a:p>
        </p:txBody>
      </p:sp>
      <p:sp>
        <p:nvSpPr>
          <p:cNvPr id="5" name="Date Placeholder 4"/>
          <p:cNvSpPr>
            <a:spLocks noGrp="1"/>
          </p:cNvSpPr>
          <p:nvPr>
            <p:ph type="dt" sz="half" idx="10"/>
          </p:nvPr>
        </p:nvSpPr>
        <p:spPr/>
        <p:txBody>
          <a:bodyPr/>
          <a:lstStyle/>
          <a:p>
            <a:fld id="{C94461F1-B088-4969-A25D-C0B359202382}"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AC306-AE02-4782-A80E-D91BF6322393}" type="slidenum">
              <a:rPr lang="en-US" smtClean="0"/>
              <a:t>‹#›</a:t>
            </a:fld>
            <a:endParaRPr lang="en-US"/>
          </a:p>
        </p:txBody>
      </p:sp>
    </p:spTree>
    <p:extLst>
      <p:ext uri="{BB962C8B-B14F-4D97-AF65-F5344CB8AC3E}">
        <p14:creationId xmlns:p14="http://schemas.microsoft.com/office/powerpoint/2010/main" val="417165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alpha val="30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86837"/>
            <a:ext cx="12618720" cy="17674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434167"/>
            <a:ext cx="1261872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8475138"/>
            <a:ext cx="3291840" cy="486834"/>
          </a:xfrm>
          <a:prstGeom prst="rect">
            <a:avLst/>
          </a:prstGeom>
        </p:spPr>
        <p:txBody>
          <a:bodyPr vert="horz" lIns="91440" tIns="45720" rIns="91440" bIns="45720" rtlCol="0" anchor="ctr"/>
          <a:lstStyle>
            <a:lvl1pPr algn="l">
              <a:defRPr sz="301">
                <a:solidFill>
                  <a:schemeClr val="tx1">
                    <a:tint val="75000"/>
                  </a:schemeClr>
                </a:solidFill>
              </a:defRPr>
            </a:lvl1pPr>
          </a:lstStyle>
          <a:p>
            <a:fld id="{C94461F1-B088-4969-A25D-C0B359202382}" type="datetimeFigureOut">
              <a:rPr lang="en-US" smtClean="0"/>
              <a:t>1/28/2020</a:t>
            </a:fld>
            <a:endParaRPr lang="en-US"/>
          </a:p>
        </p:txBody>
      </p:sp>
      <p:sp>
        <p:nvSpPr>
          <p:cNvPr id="5" name="Footer Placeholder 4"/>
          <p:cNvSpPr>
            <a:spLocks noGrp="1"/>
          </p:cNvSpPr>
          <p:nvPr>
            <p:ph type="ftr" sz="quarter" idx="3"/>
          </p:nvPr>
        </p:nvSpPr>
        <p:spPr>
          <a:xfrm>
            <a:off x="4846320" y="8475138"/>
            <a:ext cx="4937760" cy="486834"/>
          </a:xfrm>
          <a:prstGeom prst="rect">
            <a:avLst/>
          </a:prstGeom>
        </p:spPr>
        <p:txBody>
          <a:bodyPr vert="horz" lIns="91440" tIns="45720" rIns="91440" bIns="45720" rtlCol="0" anchor="ctr"/>
          <a:lstStyle>
            <a:lvl1pPr algn="ctr">
              <a:defRPr sz="30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332720" y="8475138"/>
            <a:ext cx="3291840" cy="486834"/>
          </a:xfrm>
          <a:prstGeom prst="rect">
            <a:avLst/>
          </a:prstGeom>
        </p:spPr>
        <p:txBody>
          <a:bodyPr vert="horz" lIns="91440" tIns="45720" rIns="91440" bIns="45720" rtlCol="0" anchor="ctr"/>
          <a:lstStyle>
            <a:lvl1pPr algn="r">
              <a:defRPr sz="301">
                <a:solidFill>
                  <a:schemeClr val="tx1">
                    <a:tint val="75000"/>
                  </a:schemeClr>
                </a:solidFill>
              </a:defRPr>
            </a:lvl1pPr>
          </a:lstStyle>
          <a:p>
            <a:fld id="{1E3AC306-AE02-4782-A80E-D91BF6322393}" type="slidenum">
              <a:rPr lang="en-US" smtClean="0"/>
              <a:t>‹#›</a:t>
            </a:fld>
            <a:endParaRPr lang="en-US"/>
          </a:p>
        </p:txBody>
      </p:sp>
    </p:spTree>
    <p:extLst>
      <p:ext uri="{BB962C8B-B14F-4D97-AF65-F5344CB8AC3E}">
        <p14:creationId xmlns:p14="http://schemas.microsoft.com/office/powerpoint/2010/main" val="3210149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28637" rtl="0" eaLnBrk="1" latinLnBrk="0" hangingPunct="1">
        <a:lnSpc>
          <a:spcPct val="90000"/>
        </a:lnSpc>
        <a:spcBef>
          <a:spcPct val="0"/>
        </a:spcBef>
        <a:buNone/>
        <a:defRPr sz="1101" kern="1200">
          <a:solidFill>
            <a:schemeClr val="tx1"/>
          </a:solidFill>
          <a:latin typeface="+mj-lt"/>
          <a:ea typeface="+mj-ea"/>
          <a:cs typeface="+mj-cs"/>
        </a:defRPr>
      </a:lvl1pPr>
    </p:titleStyle>
    <p:bodyStyle>
      <a:lvl1pPr marL="57158" indent="-57158" algn="l" defTabSz="228637" rtl="0" eaLnBrk="1" latinLnBrk="0" hangingPunct="1">
        <a:lnSpc>
          <a:spcPct val="90000"/>
        </a:lnSpc>
        <a:spcBef>
          <a:spcPts val="250"/>
        </a:spcBef>
        <a:buFont typeface="Arial" panose="020B0604020202020204" pitchFamily="34" charset="0"/>
        <a:buChar char="•"/>
        <a:defRPr sz="701" kern="1200">
          <a:solidFill>
            <a:schemeClr val="tx1"/>
          </a:solidFill>
          <a:latin typeface="+mn-lt"/>
          <a:ea typeface="+mn-ea"/>
          <a:cs typeface="+mn-cs"/>
        </a:defRPr>
      </a:lvl1pPr>
      <a:lvl2pPr marL="171477" indent="-57158" algn="l" defTabSz="228637" rtl="0" eaLnBrk="1" latinLnBrk="0" hangingPunct="1">
        <a:lnSpc>
          <a:spcPct val="90000"/>
        </a:lnSpc>
        <a:spcBef>
          <a:spcPts val="125"/>
        </a:spcBef>
        <a:buFont typeface="Arial" panose="020B0604020202020204" pitchFamily="34" charset="0"/>
        <a:buChar char="•"/>
        <a:defRPr sz="600" kern="1200">
          <a:solidFill>
            <a:schemeClr val="tx1"/>
          </a:solidFill>
          <a:latin typeface="+mn-lt"/>
          <a:ea typeface="+mn-ea"/>
          <a:cs typeface="+mn-cs"/>
        </a:defRPr>
      </a:lvl2pPr>
      <a:lvl3pPr marL="285795" indent="-57158" algn="l" defTabSz="228637" rtl="0" eaLnBrk="1" latinLnBrk="0" hangingPunct="1">
        <a:lnSpc>
          <a:spcPct val="90000"/>
        </a:lnSpc>
        <a:spcBef>
          <a:spcPts val="125"/>
        </a:spcBef>
        <a:buFont typeface="Arial" panose="020B0604020202020204" pitchFamily="34" charset="0"/>
        <a:buChar char="•"/>
        <a:defRPr sz="501" kern="1200">
          <a:solidFill>
            <a:schemeClr val="tx1"/>
          </a:solidFill>
          <a:latin typeface="+mn-lt"/>
          <a:ea typeface="+mn-ea"/>
          <a:cs typeface="+mn-cs"/>
        </a:defRPr>
      </a:lvl3pPr>
      <a:lvl4pPr marL="400114" indent="-57158" algn="l" defTabSz="228637" rtl="0" eaLnBrk="1" latinLnBrk="0" hangingPunct="1">
        <a:lnSpc>
          <a:spcPct val="90000"/>
        </a:lnSpc>
        <a:spcBef>
          <a:spcPts val="125"/>
        </a:spcBef>
        <a:buFont typeface="Arial" panose="020B0604020202020204" pitchFamily="34" charset="0"/>
        <a:buChar char="•"/>
        <a:defRPr sz="450" kern="1200">
          <a:solidFill>
            <a:schemeClr val="tx1"/>
          </a:solidFill>
          <a:latin typeface="+mn-lt"/>
          <a:ea typeface="+mn-ea"/>
          <a:cs typeface="+mn-cs"/>
        </a:defRPr>
      </a:lvl4pPr>
      <a:lvl5pPr marL="514432" indent="-57158" algn="l" defTabSz="228637" rtl="0" eaLnBrk="1" latinLnBrk="0" hangingPunct="1">
        <a:lnSpc>
          <a:spcPct val="90000"/>
        </a:lnSpc>
        <a:spcBef>
          <a:spcPts val="125"/>
        </a:spcBef>
        <a:buFont typeface="Arial" panose="020B0604020202020204" pitchFamily="34" charset="0"/>
        <a:buChar char="•"/>
        <a:defRPr sz="450" kern="1200">
          <a:solidFill>
            <a:schemeClr val="tx1"/>
          </a:solidFill>
          <a:latin typeface="+mn-lt"/>
          <a:ea typeface="+mn-ea"/>
          <a:cs typeface="+mn-cs"/>
        </a:defRPr>
      </a:lvl5pPr>
      <a:lvl6pPr marL="628750" indent="-57158" algn="l" defTabSz="228637" rtl="0" eaLnBrk="1" latinLnBrk="0" hangingPunct="1">
        <a:lnSpc>
          <a:spcPct val="90000"/>
        </a:lnSpc>
        <a:spcBef>
          <a:spcPts val="125"/>
        </a:spcBef>
        <a:buFont typeface="Arial" panose="020B0604020202020204" pitchFamily="34" charset="0"/>
        <a:buChar char="•"/>
        <a:defRPr sz="450" kern="1200">
          <a:solidFill>
            <a:schemeClr val="tx1"/>
          </a:solidFill>
          <a:latin typeface="+mn-lt"/>
          <a:ea typeface="+mn-ea"/>
          <a:cs typeface="+mn-cs"/>
        </a:defRPr>
      </a:lvl6pPr>
      <a:lvl7pPr marL="743069" indent="-57158" algn="l" defTabSz="228637" rtl="0" eaLnBrk="1" latinLnBrk="0" hangingPunct="1">
        <a:lnSpc>
          <a:spcPct val="90000"/>
        </a:lnSpc>
        <a:spcBef>
          <a:spcPts val="125"/>
        </a:spcBef>
        <a:buFont typeface="Arial" panose="020B0604020202020204" pitchFamily="34" charset="0"/>
        <a:buChar char="•"/>
        <a:defRPr sz="450" kern="1200">
          <a:solidFill>
            <a:schemeClr val="tx1"/>
          </a:solidFill>
          <a:latin typeface="+mn-lt"/>
          <a:ea typeface="+mn-ea"/>
          <a:cs typeface="+mn-cs"/>
        </a:defRPr>
      </a:lvl7pPr>
      <a:lvl8pPr marL="857387" indent="-57158" algn="l" defTabSz="228637" rtl="0" eaLnBrk="1" latinLnBrk="0" hangingPunct="1">
        <a:lnSpc>
          <a:spcPct val="90000"/>
        </a:lnSpc>
        <a:spcBef>
          <a:spcPts val="125"/>
        </a:spcBef>
        <a:buFont typeface="Arial" panose="020B0604020202020204" pitchFamily="34" charset="0"/>
        <a:buChar char="•"/>
        <a:defRPr sz="450" kern="1200">
          <a:solidFill>
            <a:schemeClr val="tx1"/>
          </a:solidFill>
          <a:latin typeface="+mn-lt"/>
          <a:ea typeface="+mn-ea"/>
          <a:cs typeface="+mn-cs"/>
        </a:defRPr>
      </a:lvl8pPr>
      <a:lvl9pPr marL="971706" indent="-57158" algn="l" defTabSz="228637" rtl="0" eaLnBrk="1" latinLnBrk="0" hangingPunct="1">
        <a:lnSpc>
          <a:spcPct val="90000"/>
        </a:lnSpc>
        <a:spcBef>
          <a:spcPts val="125"/>
        </a:spcBef>
        <a:buFont typeface="Arial" panose="020B0604020202020204" pitchFamily="34" charset="0"/>
        <a:buChar char="•"/>
        <a:defRPr sz="450" kern="1200">
          <a:solidFill>
            <a:schemeClr val="tx1"/>
          </a:solidFill>
          <a:latin typeface="+mn-lt"/>
          <a:ea typeface="+mn-ea"/>
          <a:cs typeface="+mn-cs"/>
        </a:defRPr>
      </a:lvl9pPr>
    </p:bodyStyle>
    <p:otherStyle>
      <a:defPPr>
        <a:defRPr lang="en-US"/>
      </a:defPPr>
      <a:lvl1pPr marL="0" algn="l" defTabSz="228637" rtl="0" eaLnBrk="1" latinLnBrk="0" hangingPunct="1">
        <a:defRPr sz="450" kern="1200">
          <a:solidFill>
            <a:schemeClr val="tx1"/>
          </a:solidFill>
          <a:latin typeface="+mn-lt"/>
          <a:ea typeface="+mn-ea"/>
          <a:cs typeface="+mn-cs"/>
        </a:defRPr>
      </a:lvl1pPr>
      <a:lvl2pPr marL="114318" algn="l" defTabSz="228637" rtl="0" eaLnBrk="1" latinLnBrk="0" hangingPunct="1">
        <a:defRPr sz="450" kern="1200">
          <a:solidFill>
            <a:schemeClr val="tx1"/>
          </a:solidFill>
          <a:latin typeface="+mn-lt"/>
          <a:ea typeface="+mn-ea"/>
          <a:cs typeface="+mn-cs"/>
        </a:defRPr>
      </a:lvl2pPr>
      <a:lvl3pPr marL="228637" algn="l" defTabSz="228637" rtl="0" eaLnBrk="1" latinLnBrk="0" hangingPunct="1">
        <a:defRPr sz="450" kern="1200">
          <a:solidFill>
            <a:schemeClr val="tx1"/>
          </a:solidFill>
          <a:latin typeface="+mn-lt"/>
          <a:ea typeface="+mn-ea"/>
          <a:cs typeface="+mn-cs"/>
        </a:defRPr>
      </a:lvl3pPr>
      <a:lvl4pPr marL="342955" algn="l" defTabSz="228637" rtl="0" eaLnBrk="1" latinLnBrk="0" hangingPunct="1">
        <a:defRPr sz="450" kern="1200">
          <a:solidFill>
            <a:schemeClr val="tx1"/>
          </a:solidFill>
          <a:latin typeface="+mn-lt"/>
          <a:ea typeface="+mn-ea"/>
          <a:cs typeface="+mn-cs"/>
        </a:defRPr>
      </a:lvl4pPr>
      <a:lvl5pPr marL="457274" algn="l" defTabSz="228637" rtl="0" eaLnBrk="1" latinLnBrk="0" hangingPunct="1">
        <a:defRPr sz="450" kern="1200">
          <a:solidFill>
            <a:schemeClr val="tx1"/>
          </a:solidFill>
          <a:latin typeface="+mn-lt"/>
          <a:ea typeface="+mn-ea"/>
          <a:cs typeface="+mn-cs"/>
        </a:defRPr>
      </a:lvl5pPr>
      <a:lvl6pPr marL="571592" algn="l" defTabSz="228637" rtl="0" eaLnBrk="1" latinLnBrk="0" hangingPunct="1">
        <a:defRPr sz="450" kern="1200">
          <a:solidFill>
            <a:schemeClr val="tx1"/>
          </a:solidFill>
          <a:latin typeface="+mn-lt"/>
          <a:ea typeface="+mn-ea"/>
          <a:cs typeface="+mn-cs"/>
        </a:defRPr>
      </a:lvl6pPr>
      <a:lvl7pPr marL="685910" algn="l" defTabSz="228637" rtl="0" eaLnBrk="1" latinLnBrk="0" hangingPunct="1">
        <a:defRPr sz="450" kern="1200">
          <a:solidFill>
            <a:schemeClr val="tx1"/>
          </a:solidFill>
          <a:latin typeface="+mn-lt"/>
          <a:ea typeface="+mn-ea"/>
          <a:cs typeface="+mn-cs"/>
        </a:defRPr>
      </a:lvl7pPr>
      <a:lvl8pPr marL="800229" algn="l" defTabSz="228637" rtl="0" eaLnBrk="1" latinLnBrk="0" hangingPunct="1">
        <a:defRPr sz="450" kern="1200">
          <a:solidFill>
            <a:schemeClr val="tx1"/>
          </a:solidFill>
          <a:latin typeface="+mn-lt"/>
          <a:ea typeface="+mn-ea"/>
          <a:cs typeface="+mn-cs"/>
        </a:defRPr>
      </a:lvl8pPr>
      <a:lvl9pPr marL="914546" algn="l" defTabSz="228637" rtl="0" eaLnBrk="1" latinLnBrk="0" hangingPunct="1">
        <a:defRPr sz="4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hyperlink" Target="mailto:Kimberly.Cressman@dmr.ms.gov" TargetMode="External"/><Relationship Id="rId18" Type="http://schemas.openxmlformats.org/officeDocument/2006/relationships/image" Target="../media/image6.svg"/><Relationship Id="rId3" Type="http://schemas.openxmlformats.org/officeDocument/2006/relationships/hyperlink" Target="http://nerrsdata.org/" TargetMode="External"/><Relationship Id="rId7" Type="http://schemas.openxmlformats.org/officeDocument/2006/relationships/slide" Target="slide2.xml"/><Relationship Id="rId12" Type="http://schemas.openxmlformats.org/officeDocument/2006/relationships/slide" Target="slide7.xml"/><Relationship Id="rId17" Type="http://schemas.openxmlformats.org/officeDocument/2006/relationships/image" Target="../media/image5.png"/><Relationship Id="rId2" Type="http://schemas.openxmlformats.org/officeDocument/2006/relationships/image" Target="../media/image1.png"/><Relationship Id="rId16"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slide" Target="slide5.xml"/><Relationship Id="rId5" Type="http://schemas.openxmlformats.org/officeDocument/2006/relationships/image" Target="../media/image3.svg"/><Relationship Id="rId15" Type="http://schemas.openxmlformats.org/officeDocument/2006/relationships/hyperlink" Target="http://nerrssciencecollaborative.org/" TargetMode="External"/><Relationship Id="rId10" Type="http://schemas.openxmlformats.org/officeDocument/2006/relationships/slide" Target="slide6.xml"/><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hyperlink" Target="https://github.com/swmpkim/SETr_example_reserve_pkg"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6.svg"/><Relationship Id="rId3" Type="http://schemas.openxmlformats.org/officeDocument/2006/relationships/image" Target="../media/image2.png"/><Relationship Id="rId7" Type="http://schemas.openxmlformats.org/officeDocument/2006/relationships/image" Target="../media/image9.png"/><Relationship Id="rId12"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github.com/swmpkim/SETr_example_reserve_pkg" TargetMode="External"/><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3.sv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sv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github.com/swmpkim/SETr_example_reserve_pkg"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sv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png"/><Relationship Id="rId4" Type="http://schemas.openxmlformats.org/officeDocument/2006/relationships/hyperlink" Target="https://github.com/swmpkim/SETr_example_reserve_pkg"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sv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github.com/swmpkim/SETr_example_reserve_pkg"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github.com/swmpkim/SETr_example_reserve_pkg" TargetMode="External"/><Relationship Id="rId11" Type="http://schemas.openxmlformats.org/officeDocument/2006/relationships/image" Target="../media/image24.jpeg"/><Relationship Id="rId5" Type="http://schemas.openxmlformats.org/officeDocument/2006/relationships/image" Target="../media/image21.PNG"/><Relationship Id="rId10" Type="http://schemas.openxmlformats.org/officeDocument/2006/relationships/image" Target="../media/image23.jpeg"/><Relationship Id="rId4" Type="http://schemas.openxmlformats.org/officeDocument/2006/relationships/image" Target="../media/image20.PNG"/><Relationship Id="rId9" Type="http://schemas.openxmlformats.org/officeDocument/2006/relationships/image" Target="../media/image6.sv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hyperlink" Target="https://github.com/swmpkim/SETr_example_reserve_pkg" TargetMode="External"/><Relationship Id="rId10" Type="http://schemas.openxmlformats.org/officeDocument/2006/relationships/image" Target="../media/image6.svg"/><Relationship Id="rId4" Type="http://schemas.openxmlformats.org/officeDocument/2006/relationships/image" Target="../media/image3.svg"/><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svg"/><Relationship Id="rId7"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6.svg"/><Relationship Id="rId4" Type="http://schemas.openxmlformats.org/officeDocument/2006/relationships/hyperlink" Target="https://github.com/swmpkim/SETr_example_reserve_pkg"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E35586-6BEA-4B7F-8C67-B6F07BB83852}"/>
              </a:ext>
            </a:extLst>
          </p:cNvPr>
          <p:cNvSpPr/>
          <p:nvPr/>
        </p:nvSpPr>
        <p:spPr>
          <a:xfrm>
            <a:off x="1422200" y="145689"/>
            <a:ext cx="11951451" cy="1853460"/>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14E1357-1003-4324-9962-96FF21FB5134}"/>
              </a:ext>
            </a:extLst>
          </p:cNvPr>
          <p:cNvGrpSpPr/>
          <p:nvPr/>
        </p:nvGrpSpPr>
        <p:grpSpPr>
          <a:xfrm>
            <a:off x="75237" y="2959982"/>
            <a:ext cx="4447333" cy="3295552"/>
            <a:chOff x="75237" y="2959982"/>
            <a:chExt cx="4447333" cy="3295552"/>
          </a:xfrm>
        </p:grpSpPr>
        <p:sp>
          <p:nvSpPr>
            <p:cNvPr id="20" name="TextBox 19">
              <a:extLst>
                <a:ext uri="{FF2B5EF4-FFF2-40B4-BE49-F238E27FC236}">
                  <a16:creationId xmlns:a16="http://schemas.microsoft.com/office/drawing/2014/main" id="{ECC456E5-340B-4A82-9986-F06FACF1BD78}"/>
                </a:ext>
              </a:extLst>
            </p:cNvPr>
            <p:cNvSpPr txBox="1"/>
            <p:nvPr/>
          </p:nvSpPr>
          <p:spPr>
            <a:xfrm>
              <a:off x="245903" y="2959982"/>
              <a:ext cx="3840637" cy="738665"/>
            </a:xfrm>
            <a:prstGeom prst="rect">
              <a:avLst/>
            </a:prstGeom>
            <a:noFill/>
          </p:spPr>
          <p:txBody>
            <a:bodyPr wrap="square" rtlCol="0">
              <a:spAutoFit/>
            </a:bodyPr>
            <a:lstStyle/>
            <a:p>
              <a:r>
                <a:rPr lang="en-US" sz="2200" b="1" dirty="0"/>
                <a:t>The Data:</a:t>
              </a:r>
            </a:p>
            <a:p>
              <a:r>
                <a:rPr lang="en-US" sz="2000" dirty="0"/>
                <a:t>Surface Elevation Tables, aka </a:t>
              </a:r>
              <a:r>
                <a:rPr lang="en-US" sz="2000" b="1" dirty="0"/>
                <a:t>SETs</a:t>
              </a:r>
            </a:p>
          </p:txBody>
        </p:sp>
        <p:pic>
          <p:nvPicPr>
            <p:cNvPr id="13" name="Picture 12">
              <a:extLst>
                <a:ext uri="{FF2B5EF4-FFF2-40B4-BE49-F238E27FC236}">
                  <a16:creationId xmlns:a16="http://schemas.microsoft.com/office/drawing/2014/main" id="{25691E39-D75B-4095-9F8A-8A009DF9F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05" y="3841271"/>
              <a:ext cx="2151193" cy="1351780"/>
            </a:xfrm>
            <a:prstGeom prst="rect">
              <a:avLst/>
            </a:prstGeom>
            <a:ln>
              <a:solidFill>
                <a:schemeClr val="bg1">
                  <a:lumMod val="50000"/>
                </a:schemeClr>
              </a:solidFill>
            </a:ln>
          </p:spPr>
        </p:pic>
        <p:sp>
          <p:nvSpPr>
            <p:cNvPr id="70" name="TextBox 69">
              <a:extLst>
                <a:ext uri="{FF2B5EF4-FFF2-40B4-BE49-F238E27FC236}">
                  <a16:creationId xmlns:a16="http://schemas.microsoft.com/office/drawing/2014/main" id="{246CAC99-6056-4EAE-94CE-90CD89FE49EE}"/>
                </a:ext>
              </a:extLst>
            </p:cNvPr>
            <p:cNvSpPr txBox="1"/>
            <p:nvPr/>
          </p:nvSpPr>
          <p:spPr>
            <a:xfrm>
              <a:off x="2417749" y="3849588"/>
              <a:ext cx="2063209" cy="1323439"/>
            </a:xfrm>
            <a:prstGeom prst="rect">
              <a:avLst/>
            </a:prstGeom>
            <a:noFill/>
          </p:spPr>
          <p:txBody>
            <a:bodyPr wrap="square" rtlCol="0">
              <a:spAutoFit/>
            </a:bodyPr>
            <a:lstStyle/>
            <a:p>
              <a:r>
                <a:rPr lang="en-US" sz="2000" b="1" dirty="0"/>
                <a:t>Question</a:t>
              </a:r>
              <a:r>
                <a:rPr lang="en-US" sz="2000" dirty="0"/>
                <a:t>: is the marsh surface keeping up with sea level change?</a:t>
              </a:r>
            </a:p>
          </p:txBody>
        </p:sp>
        <p:sp>
          <p:nvSpPr>
            <p:cNvPr id="71" name="TextBox 70">
              <a:extLst>
                <a:ext uri="{FF2B5EF4-FFF2-40B4-BE49-F238E27FC236}">
                  <a16:creationId xmlns:a16="http://schemas.microsoft.com/office/drawing/2014/main" id="{903CE14A-EE82-4A6E-874A-1D6DB746B782}"/>
                </a:ext>
              </a:extLst>
            </p:cNvPr>
            <p:cNvSpPr txBox="1"/>
            <p:nvPr/>
          </p:nvSpPr>
          <p:spPr>
            <a:xfrm>
              <a:off x="75237" y="5332203"/>
              <a:ext cx="4447333" cy="923331"/>
            </a:xfrm>
            <a:prstGeom prst="rect">
              <a:avLst/>
            </a:prstGeom>
            <a:noFill/>
          </p:spPr>
          <p:txBody>
            <a:bodyPr wrap="square" rtlCol="0">
              <a:spAutoFit/>
            </a:bodyPr>
            <a:lstStyle/>
            <a:p>
              <a:r>
                <a:rPr lang="en-US" sz="1800" dirty="0"/>
                <a:t>Pin heights (36 per date, top blue circle) are a proxy for shape and height of the marsh surface (bottom blue circle). </a:t>
              </a:r>
            </a:p>
          </p:txBody>
        </p:sp>
      </p:grpSp>
      <p:sp>
        <p:nvSpPr>
          <p:cNvPr id="73" name="TextBox 72">
            <a:extLst>
              <a:ext uri="{FF2B5EF4-FFF2-40B4-BE49-F238E27FC236}">
                <a16:creationId xmlns:a16="http://schemas.microsoft.com/office/drawing/2014/main" id="{8FF8A3B1-8EB3-413B-A279-5D2246107F24}"/>
              </a:ext>
            </a:extLst>
          </p:cNvPr>
          <p:cNvSpPr txBox="1"/>
          <p:nvPr/>
        </p:nvSpPr>
        <p:spPr>
          <a:xfrm>
            <a:off x="251876" y="6383397"/>
            <a:ext cx="4386495" cy="1815881"/>
          </a:xfrm>
          <a:prstGeom prst="rect">
            <a:avLst/>
          </a:prstGeom>
          <a:noFill/>
        </p:spPr>
        <p:txBody>
          <a:bodyPr wrap="square" rtlCol="0">
            <a:spAutoFit/>
          </a:bodyPr>
          <a:lstStyle/>
          <a:p>
            <a:r>
              <a:rPr lang="en-US" sz="2000" b="1" dirty="0"/>
              <a:t>Over time, we can use these data to see how the marsh surface is changing</a:t>
            </a:r>
            <a:r>
              <a:rPr lang="en-US" sz="1800" b="1" dirty="0"/>
              <a:t>. </a:t>
            </a:r>
            <a:r>
              <a:rPr lang="en-US" sz="1800" dirty="0"/>
              <a:t>Marshes provide valuable services, such as flood protection and nursery habitat for seafood species. We want to see them keeping up with sea level rise!</a:t>
            </a:r>
            <a:endParaRPr lang="en-US" sz="1800" b="1" dirty="0"/>
          </a:p>
        </p:txBody>
      </p:sp>
      <p:sp>
        <p:nvSpPr>
          <p:cNvPr id="10" name="TextBox 9">
            <a:extLst>
              <a:ext uri="{FF2B5EF4-FFF2-40B4-BE49-F238E27FC236}">
                <a16:creationId xmlns:a16="http://schemas.microsoft.com/office/drawing/2014/main" id="{B6A4E3F7-60D2-4684-8C97-22284FAB3771}"/>
              </a:ext>
            </a:extLst>
          </p:cNvPr>
          <p:cNvSpPr txBox="1"/>
          <p:nvPr/>
        </p:nvSpPr>
        <p:spPr>
          <a:xfrm>
            <a:off x="1781910" y="145689"/>
            <a:ext cx="11104734" cy="535531"/>
          </a:xfrm>
          <a:prstGeom prst="rect">
            <a:avLst/>
          </a:prstGeom>
          <a:noFill/>
        </p:spPr>
        <p:txBody>
          <a:bodyPr wrap="square" rtlCol="0">
            <a:spAutoFit/>
          </a:bodyPr>
          <a:lstStyle/>
          <a:p>
            <a:pPr algn="ctr"/>
            <a:r>
              <a:rPr lang="en-US" sz="2880" b="1" dirty="0"/>
              <a:t>Using R to analyze, understand, and communicate tidal wetland data</a:t>
            </a:r>
            <a:endParaRPr lang="en-US" sz="2880" dirty="0"/>
          </a:p>
        </p:txBody>
      </p:sp>
      <p:sp>
        <p:nvSpPr>
          <p:cNvPr id="25" name="TextBox 24">
            <a:extLst>
              <a:ext uri="{FF2B5EF4-FFF2-40B4-BE49-F238E27FC236}">
                <a16:creationId xmlns:a16="http://schemas.microsoft.com/office/drawing/2014/main" id="{06A0BDA1-D449-4EA5-8677-1429DEE9DCD8}"/>
              </a:ext>
            </a:extLst>
          </p:cNvPr>
          <p:cNvSpPr txBox="1"/>
          <p:nvPr/>
        </p:nvSpPr>
        <p:spPr>
          <a:xfrm>
            <a:off x="206980" y="8295997"/>
            <a:ext cx="4625018" cy="738664"/>
          </a:xfrm>
          <a:prstGeom prst="rect">
            <a:avLst/>
          </a:prstGeom>
          <a:noFill/>
        </p:spPr>
        <p:txBody>
          <a:bodyPr wrap="square" rtlCol="0">
            <a:spAutoFit/>
          </a:bodyPr>
          <a:lstStyle/>
          <a:p>
            <a:r>
              <a:rPr lang="en-US" sz="2200" b="1" dirty="0"/>
              <a:t>See and download other NERR data:</a:t>
            </a:r>
          </a:p>
          <a:p>
            <a:r>
              <a:rPr lang="en-US" sz="2000" dirty="0">
                <a:hlinkClick r:id="rId3"/>
              </a:rPr>
              <a:t>http://nerrsdata.org</a:t>
            </a:r>
            <a:r>
              <a:rPr lang="en-US" sz="2000" dirty="0"/>
              <a:t>  </a:t>
            </a:r>
          </a:p>
        </p:txBody>
      </p:sp>
      <p:pic>
        <p:nvPicPr>
          <p:cNvPr id="28" name="Graphic 27" descr="Research">
            <a:extLst>
              <a:ext uri="{FF2B5EF4-FFF2-40B4-BE49-F238E27FC236}">
                <a16:creationId xmlns:a16="http://schemas.microsoft.com/office/drawing/2014/main" id="{54130F22-1ED4-4D1C-A3D1-9590C39657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5674" y="256406"/>
            <a:ext cx="637912" cy="637912"/>
          </a:xfrm>
          <a:prstGeom prst="rect">
            <a:avLst/>
          </a:prstGeom>
        </p:spPr>
      </p:pic>
      <p:sp>
        <p:nvSpPr>
          <p:cNvPr id="29" name="TextBox 28">
            <a:extLst>
              <a:ext uri="{FF2B5EF4-FFF2-40B4-BE49-F238E27FC236}">
                <a16:creationId xmlns:a16="http://schemas.microsoft.com/office/drawing/2014/main" id="{AD1EBCFB-505C-4090-98EE-256B39F115F4}"/>
              </a:ext>
            </a:extLst>
          </p:cNvPr>
          <p:cNvSpPr txBox="1"/>
          <p:nvPr/>
        </p:nvSpPr>
        <p:spPr>
          <a:xfrm>
            <a:off x="17685" y="949504"/>
            <a:ext cx="1273888" cy="346249"/>
          </a:xfrm>
          <a:prstGeom prst="rect">
            <a:avLst/>
          </a:prstGeom>
          <a:noFill/>
        </p:spPr>
        <p:txBody>
          <a:bodyPr wrap="square" rtlCol="0">
            <a:spAutoFit/>
          </a:bodyPr>
          <a:lstStyle/>
          <a:p>
            <a:pPr algn="ctr"/>
            <a:r>
              <a:rPr lang="en-US" sz="1650" dirty="0"/>
              <a:t>more info</a:t>
            </a:r>
          </a:p>
        </p:txBody>
      </p:sp>
      <p:grpSp>
        <p:nvGrpSpPr>
          <p:cNvPr id="15" name="Group 14">
            <a:extLst>
              <a:ext uri="{FF2B5EF4-FFF2-40B4-BE49-F238E27FC236}">
                <a16:creationId xmlns:a16="http://schemas.microsoft.com/office/drawing/2014/main" id="{C59427EC-ACFB-4A39-BCA8-30757FD98007}"/>
              </a:ext>
            </a:extLst>
          </p:cNvPr>
          <p:cNvGrpSpPr>
            <a:grpSpLocks noChangeAspect="1"/>
          </p:cNvGrpSpPr>
          <p:nvPr/>
        </p:nvGrpSpPr>
        <p:grpSpPr>
          <a:xfrm>
            <a:off x="4938910" y="3916385"/>
            <a:ext cx="4773078" cy="4299594"/>
            <a:chOff x="3620714" y="1866900"/>
            <a:chExt cx="1956174" cy="1762124"/>
          </a:xfrm>
        </p:grpSpPr>
        <p:pic>
          <p:nvPicPr>
            <p:cNvPr id="34" name="Picture 33">
              <a:extLst>
                <a:ext uri="{FF2B5EF4-FFF2-40B4-BE49-F238E27FC236}">
                  <a16:creationId xmlns:a16="http://schemas.microsoft.com/office/drawing/2014/main" id="{82479905-D60B-490E-8D87-5DCB4FE74D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0714" y="1866900"/>
              <a:ext cx="1956174" cy="1762124"/>
            </a:xfrm>
            <a:prstGeom prst="rect">
              <a:avLst/>
            </a:prstGeom>
          </p:spPr>
        </p:pic>
        <p:pic>
          <p:nvPicPr>
            <p:cNvPr id="42" name="Graphic 41" descr="Research">
              <a:hlinkClick r:id="rId7" action="ppaction://hlinksldjump"/>
              <a:extLst>
                <a:ext uri="{FF2B5EF4-FFF2-40B4-BE49-F238E27FC236}">
                  <a16:creationId xmlns:a16="http://schemas.microsoft.com/office/drawing/2014/main" id="{2F996834-7056-4A7F-AC10-826A3E9890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81598" y="2325031"/>
              <a:ext cx="157527" cy="157527"/>
            </a:xfrm>
            <a:prstGeom prst="rect">
              <a:avLst/>
            </a:prstGeom>
          </p:spPr>
        </p:pic>
        <p:pic>
          <p:nvPicPr>
            <p:cNvPr id="43" name="Graphic 42" descr="Research">
              <a:hlinkClick r:id="rId8" action="ppaction://hlinksldjump"/>
              <a:extLst>
                <a:ext uri="{FF2B5EF4-FFF2-40B4-BE49-F238E27FC236}">
                  <a16:creationId xmlns:a16="http://schemas.microsoft.com/office/drawing/2014/main" id="{09F496A3-F19C-4E73-980A-D3699EEA2B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90518" y="2633246"/>
              <a:ext cx="157527" cy="157527"/>
            </a:xfrm>
            <a:prstGeom prst="rect">
              <a:avLst/>
            </a:prstGeom>
          </p:spPr>
        </p:pic>
        <p:pic>
          <p:nvPicPr>
            <p:cNvPr id="44" name="Graphic 43" descr="Research">
              <a:hlinkClick r:id="rId7" action="ppaction://hlinksldjump"/>
              <a:extLst>
                <a:ext uri="{FF2B5EF4-FFF2-40B4-BE49-F238E27FC236}">
                  <a16:creationId xmlns:a16="http://schemas.microsoft.com/office/drawing/2014/main" id="{486BAED8-3228-42CB-A909-F36614B8F6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48018" y="3285681"/>
              <a:ext cx="157527" cy="157527"/>
            </a:xfrm>
            <a:prstGeom prst="rect">
              <a:avLst/>
            </a:prstGeom>
          </p:spPr>
        </p:pic>
        <p:pic>
          <p:nvPicPr>
            <p:cNvPr id="45" name="Graphic 44" descr="Research">
              <a:hlinkClick r:id="rId9" action="ppaction://hlinksldjump"/>
              <a:extLst>
                <a:ext uri="{FF2B5EF4-FFF2-40B4-BE49-F238E27FC236}">
                  <a16:creationId xmlns:a16="http://schemas.microsoft.com/office/drawing/2014/main" id="{01EFFAFC-5382-4C46-87F0-5DE7C82A93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90088" y="2463887"/>
              <a:ext cx="157527" cy="157527"/>
            </a:xfrm>
            <a:prstGeom prst="rect">
              <a:avLst/>
            </a:prstGeom>
          </p:spPr>
        </p:pic>
      </p:grpSp>
      <p:grpSp>
        <p:nvGrpSpPr>
          <p:cNvPr id="26" name="Group 25">
            <a:extLst>
              <a:ext uri="{FF2B5EF4-FFF2-40B4-BE49-F238E27FC236}">
                <a16:creationId xmlns:a16="http://schemas.microsoft.com/office/drawing/2014/main" id="{647A06FB-C4E0-47B9-87F8-B88BB5AB22D6}"/>
              </a:ext>
            </a:extLst>
          </p:cNvPr>
          <p:cNvGrpSpPr/>
          <p:nvPr/>
        </p:nvGrpSpPr>
        <p:grpSpPr>
          <a:xfrm>
            <a:off x="9978882" y="2099783"/>
            <a:ext cx="4478116" cy="5055622"/>
            <a:chOff x="20625" y="1227685"/>
            <a:chExt cx="2798822" cy="2908378"/>
          </a:xfrm>
        </p:grpSpPr>
        <p:sp>
          <p:nvSpPr>
            <p:cNvPr id="52" name="TextBox 51">
              <a:extLst>
                <a:ext uri="{FF2B5EF4-FFF2-40B4-BE49-F238E27FC236}">
                  <a16:creationId xmlns:a16="http://schemas.microsoft.com/office/drawing/2014/main" id="{B643F919-D5D7-44A6-BF9D-636B493D0BCD}"/>
                </a:ext>
              </a:extLst>
            </p:cNvPr>
            <p:cNvSpPr txBox="1"/>
            <p:nvPr/>
          </p:nvSpPr>
          <p:spPr>
            <a:xfrm>
              <a:off x="436345" y="2690907"/>
              <a:ext cx="2383102" cy="1030469"/>
            </a:xfrm>
            <a:prstGeom prst="rect">
              <a:avLst/>
            </a:prstGeom>
            <a:noFill/>
          </p:spPr>
          <p:txBody>
            <a:bodyPr wrap="square" rtlCol="0">
              <a:spAutoFit/>
            </a:bodyPr>
            <a:lstStyle/>
            <a:p>
              <a:r>
                <a:rPr lang="en-US" sz="2000" b="1" dirty="0"/>
                <a:t>outputs</a:t>
              </a:r>
              <a:r>
                <a:rPr lang="en-US" sz="1920" dirty="0"/>
                <a:t>: interactive (shiny, leaflet) and static (Word, from </a:t>
              </a:r>
              <a:r>
                <a:rPr lang="en-US" sz="1920" dirty="0" err="1"/>
                <a:t>rmarkdown</a:t>
              </a:r>
              <a:r>
                <a:rPr lang="en-US" sz="1920" dirty="0"/>
                <a:t>)</a:t>
              </a:r>
            </a:p>
            <a:p>
              <a:pPr marL="342900" indent="-342900">
                <a:buFont typeface="Arial" panose="020B0604020202020204" pitchFamily="34" charset="0"/>
                <a:buChar char="•"/>
              </a:pPr>
              <a:r>
                <a:rPr lang="en-US" sz="1800" dirty="0"/>
                <a:t>help with QA/QC</a:t>
              </a:r>
            </a:p>
            <a:p>
              <a:pPr marL="342900" indent="-342900">
                <a:buFont typeface="Arial" panose="020B0604020202020204" pitchFamily="34" charset="0"/>
                <a:buChar char="•"/>
              </a:pPr>
              <a:r>
                <a:rPr lang="en-US" sz="1800" dirty="0"/>
                <a:t>perform basic analyses</a:t>
              </a:r>
            </a:p>
            <a:p>
              <a:pPr marL="342900" indent="-342900">
                <a:buFont typeface="Arial" panose="020B0604020202020204" pitchFamily="34" charset="0"/>
                <a:buChar char="•"/>
              </a:pPr>
              <a:r>
                <a:rPr lang="en-US" sz="1800" dirty="0"/>
                <a:t>generate documents that are useful communication tools</a:t>
              </a:r>
            </a:p>
          </p:txBody>
        </p:sp>
        <p:sp>
          <p:nvSpPr>
            <p:cNvPr id="23" name="TextBox 22">
              <a:extLst>
                <a:ext uri="{FF2B5EF4-FFF2-40B4-BE49-F238E27FC236}">
                  <a16:creationId xmlns:a16="http://schemas.microsoft.com/office/drawing/2014/main" id="{2E8C76E4-A702-44CE-9301-1E8F41D2E9A9}"/>
                </a:ext>
              </a:extLst>
            </p:cNvPr>
            <p:cNvSpPr txBox="1"/>
            <p:nvPr/>
          </p:nvSpPr>
          <p:spPr>
            <a:xfrm>
              <a:off x="20625" y="1227685"/>
              <a:ext cx="2792181" cy="605533"/>
            </a:xfrm>
            <a:prstGeom prst="rect">
              <a:avLst/>
            </a:prstGeom>
            <a:noFill/>
          </p:spPr>
          <p:txBody>
            <a:bodyPr wrap="square" rtlCol="0">
              <a:spAutoFit/>
            </a:bodyPr>
            <a:lstStyle/>
            <a:p>
              <a:r>
                <a:rPr lang="en-US" sz="2240" b="1" dirty="0"/>
                <a:t>Think about the users!</a:t>
              </a:r>
            </a:p>
            <a:p>
              <a:r>
                <a:rPr lang="en-US" sz="2000" dirty="0"/>
                <a:t>This project’s end users don’t have much, if any, programming experience.</a:t>
              </a:r>
            </a:p>
          </p:txBody>
        </p:sp>
        <p:pic>
          <p:nvPicPr>
            <p:cNvPr id="47" name="Graphic 46" descr="Research">
              <a:hlinkClick r:id="rId10" action="ppaction://hlinksldjump"/>
              <a:extLst>
                <a:ext uri="{FF2B5EF4-FFF2-40B4-BE49-F238E27FC236}">
                  <a16:creationId xmlns:a16="http://schemas.microsoft.com/office/drawing/2014/main" id="{1A7C09D4-7D2A-4201-8C4E-1B9EC77DD7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039" y="1901643"/>
              <a:ext cx="240186" cy="240186"/>
            </a:xfrm>
            <a:prstGeom prst="rect">
              <a:avLst/>
            </a:prstGeom>
          </p:spPr>
        </p:pic>
        <p:sp>
          <p:nvSpPr>
            <p:cNvPr id="48" name="TextBox 47">
              <a:extLst>
                <a:ext uri="{FF2B5EF4-FFF2-40B4-BE49-F238E27FC236}">
                  <a16:creationId xmlns:a16="http://schemas.microsoft.com/office/drawing/2014/main" id="{689D8FD2-E258-49BE-9A44-04B44B8FD889}"/>
                </a:ext>
              </a:extLst>
            </p:cNvPr>
            <p:cNvSpPr txBox="1"/>
            <p:nvPr/>
          </p:nvSpPr>
          <p:spPr>
            <a:xfrm>
              <a:off x="436345" y="1888301"/>
              <a:ext cx="2226494" cy="400148"/>
            </a:xfrm>
            <a:prstGeom prst="rect">
              <a:avLst/>
            </a:prstGeom>
            <a:noFill/>
          </p:spPr>
          <p:txBody>
            <a:bodyPr wrap="square" rtlCol="0">
              <a:spAutoFit/>
            </a:bodyPr>
            <a:lstStyle/>
            <a:p>
              <a:r>
                <a:rPr lang="en-US" sz="2000" b="1" dirty="0"/>
                <a:t>file setup</a:t>
              </a:r>
              <a:r>
                <a:rPr lang="en-US" sz="2000" dirty="0"/>
                <a:t>: </a:t>
              </a:r>
              <a:r>
                <a:rPr lang="en-US" sz="1920" dirty="0"/>
                <a:t>self-contained (.</a:t>
              </a:r>
              <a:r>
                <a:rPr lang="en-US" sz="1920" dirty="0" err="1"/>
                <a:t>Rproj</a:t>
              </a:r>
              <a:r>
                <a:rPr lang="en-US" sz="1920" dirty="0"/>
                <a:t>); descriptive folder and file names</a:t>
              </a:r>
              <a:endParaRPr lang="en-US" sz="1920" b="1" dirty="0"/>
            </a:p>
          </p:txBody>
        </p:sp>
        <p:pic>
          <p:nvPicPr>
            <p:cNvPr id="49" name="Graphic 48" descr="Research">
              <a:hlinkClick r:id="rId10" action="ppaction://hlinksldjump"/>
              <a:extLst>
                <a:ext uri="{FF2B5EF4-FFF2-40B4-BE49-F238E27FC236}">
                  <a16:creationId xmlns:a16="http://schemas.microsoft.com/office/drawing/2014/main" id="{543FFC76-2DA7-4A5E-92C2-45DCEEF515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039" y="2356965"/>
              <a:ext cx="240186" cy="240186"/>
            </a:xfrm>
            <a:prstGeom prst="rect">
              <a:avLst/>
            </a:prstGeom>
          </p:spPr>
        </p:pic>
        <p:sp>
          <p:nvSpPr>
            <p:cNvPr id="50" name="TextBox 49">
              <a:extLst>
                <a:ext uri="{FF2B5EF4-FFF2-40B4-BE49-F238E27FC236}">
                  <a16:creationId xmlns:a16="http://schemas.microsoft.com/office/drawing/2014/main" id="{73E20BA3-3C3A-4B46-91CC-D5E4E1059773}"/>
                </a:ext>
              </a:extLst>
            </p:cNvPr>
            <p:cNvSpPr txBox="1"/>
            <p:nvPr/>
          </p:nvSpPr>
          <p:spPr>
            <a:xfrm>
              <a:off x="436344" y="2343622"/>
              <a:ext cx="1401629" cy="230174"/>
            </a:xfrm>
            <a:prstGeom prst="rect">
              <a:avLst/>
            </a:prstGeom>
            <a:noFill/>
          </p:spPr>
          <p:txBody>
            <a:bodyPr wrap="square" rtlCol="0">
              <a:spAutoFit/>
            </a:bodyPr>
            <a:lstStyle/>
            <a:p>
              <a:r>
                <a:rPr lang="en-US" sz="2000" b="1" dirty="0"/>
                <a:t>inputs</a:t>
              </a:r>
              <a:r>
                <a:rPr lang="en-US" sz="2000" dirty="0"/>
                <a:t>: </a:t>
              </a:r>
              <a:r>
                <a:rPr lang="en-US" sz="1920" dirty="0"/>
                <a:t>Excel files</a:t>
              </a:r>
              <a:endParaRPr lang="en-US" sz="1920" b="1" dirty="0"/>
            </a:p>
          </p:txBody>
        </p:sp>
        <p:pic>
          <p:nvPicPr>
            <p:cNvPr id="51" name="Graphic 50" descr="Research">
              <a:hlinkClick r:id="rId11" action="ppaction://hlinksldjump"/>
              <a:extLst>
                <a:ext uri="{FF2B5EF4-FFF2-40B4-BE49-F238E27FC236}">
                  <a16:creationId xmlns:a16="http://schemas.microsoft.com/office/drawing/2014/main" id="{C2B87947-EBFB-4307-B3C5-B2E523C453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039" y="2704251"/>
              <a:ext cx="240186" cy="240186"/>
            </a:xfrm>
            <a:prstGeom prst="rect">
              <a:avLst/>
            </a:prstGeom>
          </p:spPr>
        </p:pic>
        <p:pic>
          <p:nvPicPr>
            <p:cNvPr id="53" name="Graphic 52" descr="Research">
              <a:hlinkClick r:id="rId12" action="ppaction://hlinksldjump"/>
              <a:extLst>
                <a:ext uri="{FF2B5EF4-FFF2-40B4-BE49-F238E27FC236}">
                  <a16:creationId xmlns:a16="http://schemas.microsoft.com/office/drawing/2014/main" id="{2E04EF1E-C30C-47B0-841C-978497B94B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039" y="3836517"/>
              <a:ext cx="240186" cy="240186"/>
            </a:xfrm>
            <a:prstGeom prst="rect">
              <a:avLst/>
            </a:prstGeom>
          </p:spPr>
        </p:pic>
        <p:sp>
          <p:nvSpPr>
            <p:cNvPr id="54" name="TextBox 53">
              <a:extLst>
                <a:ext uri="{FF2B5EF4-FFF2-40B4-BE49-F238E27FC236}">
                  <a16:creationId xmlns:a16="http://schemas.microsoft.com/office/drawing/2014/main" id="{7F02B0ED-1C2C-4DDA-922B-19F30870EC25}"/>
                </a:ext>
              </a:extLst>
            </p:cNvPr>
            <p:cNvSpPr txBox="1"/>
            <p:nvPr/>
          </p:nvSpPr>
          <p:spPr>
            <a:xfrm>
              <a:off x="436346" y="3735915"/>
              <a:ext cx="1074744" cy="400148"/>
            </a:xfrm>
            <a:prstGeom prst="rect">
              <a:avLst/>
            </a:prstGeom>
            <a:ln w="38100">
              <a:noFill/>
            </a:ln>
          </p:spPr>
          <p:style>
            <a:lnRef idx="3">
              <a:schemeClr val="dk1"/>
            </a:lnRef>
            <a:fillRef idx="0">
              <a:schemeClr val="dk1"/>
            </a:fillRef>
            <a:effectRef idx="2">
              <a:schemeClr val="dk1"/>
            </a:effectRef>
            <a:fontRef idx="minor">
              <a:schemeClr val="tx1"/>
            </a:fontRef>
          </p:style>
          <p:txBody>
            <a:bodyPr wrap="square" rtlCol="0">
              <a:spAutoFit/>
            </a:bodyPr>
            <a:lstStyle/>
            <a:p>
              <a:r>
                <a:rPr lang="en-US" sz="2000" b="1" dirty="0"/>
                <a:t>instructions</a:t>
              </a:r>
              <a:r>
                <a:rPr lang="en-US" sz="1920" b="1" dirty="0"/>
                <a:t>:</a:t>
              </a:r>
              <a:r>
                <a:rPr lang="en-US" sz="1920" dirty="0"/>
                <a:t> everywhere</a:t>
              </a:r>
            </a:p>
          </p:txBody>
        </p:sp>
      </p:grpSp>
      <p:sp>
        <p:nvSpPr>
          <p:cNvPr id="63" name="TextBox 62">
            <a:extLst>
              <a:ext uri="{FF2B5EF4-FFF2-40B4-BE49-F238E27FC236}">
                <a16:creationId xmlns:a16="http://schemas.microsoft.com/office/drawing/2014/main" id="{BF87A9F9-A206-494F-8CBA-3C2A60BAA452}"/>
              </a:ext>
            </a:extLst>
          </p:cNvPr>
          <p:cNvSpPr txBox="1"/>
          <p:nvPr/>
        </p:nvSpPr>
        <p:spPr>
          <a:xfrm>
            <a:off x="13243024" y="949504"/>
            <a:ext cx="1293590" cy="600164"/>
          </a:xfrm>
          <a:prstGeom prst="rect">
            <a:avLst/>
          </a:prstGeom>
          <a:noFill/>
        </p:spPr>
        <p:txBody>
          <a:bodyPr wrap="square" rtlCol="0">
            <a:spAutoFit/>
          </a:bodyPr>
          <a:lstStyle/>
          <a:p>
            <a:pPr algn="ctr"/>
            <a:r>
              <a:rPr lang="en-US" sz="1650" dirty="0"/>
              <a:t>back to </a:t>
            </a:r>
          </a:p>
          <a:p>
            <a:pPr algn="ctr"/>
            <a:r>
              <a:rPr lang="en-US" sz="1650" dirty="0"/>
              <a:t>cover slide</a:t>
            </a:r>
          </a:p>
        </p:txBody>
      </p:sp>
      <p:sp>
        <p:nvSpPr>
          <p:cNvPr id="19" name="TextBox 18">
            <a:extLst>
              <a:ext uri="{FF2B5EF4-FFF2-40B4-BE49-F238E27FC236}">
                <a16:creationId xmlns:a16="http://schemas.microsoft.com/office/drawing/2014/main" id="{073F9371-034C-46E4-AB18-2A1027512153}"/>
              </a:ext>
            </a:extLst>
          </p:cNvPr>
          <p:cNvSpPr txBox="1"/>
          <p:nvPr/>
        </p:nvSpPr>
        <p:spPr>
          <a:xfrm>
            <a:off x="4848267" y="2099783"/>
            <a:ext cx="4892795" cy="1738938"/>
          </a:xfrm>
          <a:prstGeom prst="rect">
            <a:avLst/>
          </a:prstGeom>
          <a:noFill/>
        </p:spPr>
        <p:txBody>
          <a:bodyPr wrap="square" rtlCol="0">
            <a:spAutoFit/>
          </a:bodyPr>
          <a:lstStyle/>
          <a:p>
            <a:r>
              <a:rPr lang="en-US" sz="2200" b="1" dirty="0"/>
              <a:t>This Project:</a:t>
            </a:r>
          </a:p>
          <a:p>
            <a:pPr marL="274320" indent="-274320">
              <a:spcBef>
                <a:spcPts val="300"/>
              </a:spcBef>
              <a:buFont typeface="Arial" panose="020B0604020202020204" pitchFamily="34" charset="0"/>
              <a:buChar char="•"/>
            </a:pPr>
            <a:r>
              <a:rPr lang="en-US" sz="2000" dirty="0"/>
              <a:t>tidied SET data from 15 National Estuarine Research Reserves (NERRs)</a:t>
            </a:r>
          </a:p>
          <a:p>
            <a:pPr marL="274320" indent="-274320">
              <a:spcBef>
                <a:spcPts val="300"/>
              </a:spcBef>
              <a:buFont typeface="Arial" panose="020B0604020202020204" pitchFamily="34" charset="0"/>
              <a:buChar char="•"/>
            </a:pPr>
            <a:r>
              <a:rPr lang="en-US" sz="2000" dirty="0"/>
              <a:t>generated a </a:t>
            </a:r>
            <a:r>
              <a:rPr lang="en-US" sz="2000" b="1" i="1" dirty="0"/>
              <a:t>workflow </a:t>
            </a:r>
            <a:r>
              <a:rPr lang="en-US" sz="2000" dirty="0"/>
              <a:t>that can be used to </a:t>
            </a:r>
            <a:r>
              <a:rPr lang="en-US" sz="2000" i="1" dirty="0"/>
              <a:t>keep</a:t>
            </a:r>
            <a:r>
              <a:rPr lang="en-US" sz="2000" dirty="0"/>
              <a:t> things tidy</a:t>
            </a:r>
            <a:r>
              <a:rPr lang="en-US" sz="2000" b="1" i="1" dirty="0"/>
              <a:t>:</a:t>
            </a:r>
            <a:endParaRPr lang="en-US" sz="2000" b="1" dirty="0"/>
          </a:p>
        </p:txBody>
      </p:sp>
      <p:sp>
        <p:nvSpPr>
          <p:cNvPr id="2" name="TextBox 1">
            <a:extLst>
              <a:ext uri="{FF2B5EF4-FFF2-40B4-BE49-F238E27FC236}">
                <a16:creationId xmlns:a16="http://schemas.microsoft.com/office/drawing/2014/main" id="{1EA9D127-12E8-470A-83B4-0702446CC159}"/>
              </a:ext>
            </a:extLst>
          </p:cNvPr>
          <p:cNvSpPr txBox="1"/>
          <p:nvPr/>
        </p:nvSpPr>
        <p:spPr>
          <a:xfrm>
            <a:off x="2097404" y="661592"/>
            <a:ext cx="10751086" cy="695575"/>
          </a:xfrm>
          <a:prstGeom prst="rect">
            <a:avLst/>
          </a:prstGeom>
          <a:noFill/>
        </p:spPr>
        <p:txBody>
          <a:bodyPr wrap="square" rtlCol="0">
            <a:spAutoFit/>
          </a:bodyPr>
          <a:lstStyle/>
          <a:p>
            <a:pPr algn="ctr"/>
            <a:r>
              <a:rPr lang="en-US" sz="1920" dirty="0"/>
              <a:t>Kim Cressman, Grand Bay National Estuarine Research Reserve   </a:t>
            </a:r>
            <a:r>
              <a:rPr lang="en-US" sz="1920" dirty="0">
                <a:hlinkClick r:id="rId13"/>
              </a:rPr>
              <a:t>Kimberly.Cressman@dmr.ms.gov</a:t>
            </a:r>
            <a:r>
              <a:rPr lang="en-US" sz="1920" dirty="0"/>
              <a:t> </a:t>
            </a:r>
          </a:p>
          <a:p>
            <a:pPr algn="ctr"/>
            <a:r>
              <a:rPr lang="en-US" sz="1920" dirty="0"/>
              <a:t>Working example: </a:t>
            </a:r>
            <a:r>
              <a:rPr lang="en-US" sz="1920" dirty="0">
                <a:hlinkClick r:id="rId14"/>
              </a:rPr>
              <a:t>https://github.com/swmpkim/SETr_example_reserve_pkg</a:t>
            </a:r>
            <a:r>
              <a:rPr lang="en-US" sz="1920" dirty="0"/>
              <a:t> </a:t>
            </a:r>
          </a:p>
        </p:txBody>
      </p:sp>
      <p:sp>
        <p:nvSpPr>
          <p:cNvPr id="3" name="TextBox 2">
            <a:extLst>
              <a:ext uri="{FF2B5EF4-FFF2-40B4-BE49-F238E27FC236}">
                <a16:creationId xmlns:a16="http://schemas.microsoft.com/office/drawing/2014/main" id="{5016F8B3-932D-49CB-9BCA-2B6BD8E08031}"/>
              </a:ext>
            </a:extLst>
          </p:cNvPr>
          <p:cNvSpPr txBox="1"/>
          <p:nvPr/>
        </p:nvSpPr>
        <p:spPr>
          <a:xfrm>
            <a:off x="1729449" y="1357224"/>
            <a:ext cx="11104734" cy="609398"/>
          </a:xfrm>
          <a:prstGeom prst="rect">
            <a:avLst/>
          </a:prstGeom>
          <a:noFill/>
        </p:spPr>
        <p:txBody>
          <a:bodyPr wrap="square" rtlCol="0">
            <a:spAutoFit/>
          </a:bodyPr>
          <a:lstStyle/>
          <a:p>
            <a:r>
              <a:rPr lang="en-US" sz="1680" dirty="0"/>
              <a:t>Suzanne Shull, Padilla Bay NERR; Margo Posten, Grand Bay NERR; Kristin Evans, Mission Aransas NERR; Jenni Schmitt, South Slough NERR; Kari St. Laurent, Delaware NERR; Megan Tyrrell, Waquoit Bay NERR; Brook Russell, Clemson University</a:t>
            </a:r>
          </a:p>
        </p:txBody>
      </p:sp>
      <p:sp>
        <p:nvSpPr>
          <p:cNvPr id="7" name="TextBox 6">
            <a:extLst>
              <a:ext uri="{FF2B5EF4-FFF2-40B4-BE49-F238E27FC236}">
                <a16:creationId xmlns:a16="http://schemas.microsoft.com/office/drawing/2014/main" id="{CFE7BA74-BB6D-4B0A-89FD-A4A7EBB0DD9E}"/>
              </a:ext>
            </a:extLst>
          </p:cNvPr>
          <p:cNvSpPr txBox="1"/>
          <p:nvPr/>
        </p:nvSpPr>
        <p:spPr>
          <a:xfrm>
            <a:off x="4876894" y="8388330"/>
            <a:ext cx="9608732" cy="646331"/>
          </a:xfrm>
          <a:prstGeom prst="rect">
            <a:avLst/>
          </a:prstGeom>
          <a:noFill/>
        </p:spPr>
        <p:txBody>
          <a:bodyPr wrap="square" rtlCol="0">
            <a:spAutoFit/>
          </a:bodyPr>
          <a:lstStyle/>
          <a:p>
            <a:r>
              <a:rPr lang="en-US" sz="1200" i="1" dirty="0"/>
              <a:t>This work is sponsored by the National Estuarine Research Reserve System Science Collaborative, which supports collaborative research that addresses coastal management problems important to the reserves. The Science Collaborative is funded by the National Oceanic and Atmospheric Administration and managed by the University of Michigan Water Center (NAI4NOS4190145).  </a:t>
            </a:r>
            <a:r>
              <a:rPr lang="en-US" sz="1200" dirty="0"/>
              <a:t>More info: </a:t>
            </a:r>
            <a:r>
              <a:rPr lang="en-US" sz="1200" dirty="0">
                <a:hlinkClick r:id="rId15"/>
              </a:rPr>
              <a:t>http://nerrssciencecollaborative.org/</a:t>
            </a:r>
            <a:endParaRPr lang="en-US" sz="1200" dirty="0"/>
          </a:p>
        </p:txBody>
      </p:sp>
      <p:sp>
        <p:nvSpPr>
          <p:cNvPr id="72" name="TextBox 71">
            <a:extLst>
              <a:ext uri="{FF2B5EF4-FFF2-40B4-BE49-F238E27FC236}">
                <a16:creationId xmlns:a16="http://schemas.microsoft.com/office/drawing/2014/main" id="{22FAA520-F0C8-4140-9264-1B7843D90A3D}"/>
              </a:ext>
            </a:extLst>
          </p:cNvPr>
          <p:cNvSpPr txBox="1"/>
          <p:nvPr/>
        </p:nvSpPr>
        <p:spPr>
          <a:xfrm>
            <a:off x="251876" y="2099783"/>
            <a:ext cx="4199879" cy="738664"/>
          </a:xfrm>
          <a:prstGeom prst="rect">
            <a:avLst/>
          </a:prstGeom>
          <a:noFill/>
        </p:spPr>
        <p:txBody>
          <a:bodyPr wrap="square" rtlCol="0">
            <a:spAutoFit/>
          </a:bodyPr>
          <a:lstStyle/>
          <a:p>
            <a:r>
              <a:rPr lang="en-US" sz="2200" b="1" dirty="0"/>
              <a:t>The Problem</a:t>
            </a:r>
            <a:r>
              <a:rPr lang="en-US" sz="1814" b="1" dirty="0"/>
              <a:t>: </a:t>
            </a:r>
            <a:r>
              <a:rPr lang="en-US" sz="2000" dirty="0"/>
              <a:t>same type of data; many different formats</a:t>
            </a:r>
            <a:endParaRPr lang="en-US" sz="2000" b="1" dirty="0"/>
          </a:p>
        </p:txBody>
      </p:sp>
      <p:pic>
        <p:nvPicPr>
          <p:cNvPr id="64" name="Graphic 63" descr="Research">
            <a:hlinkClick r:id="rId7" action="ppaction://hlinksldjump"/>
            <a:extLst>
              <a:ext uri="{FF2B5EF4-FFF2-40B4-BE49-F238E27FC236}">
                <a16:creationId xmlns:a16="http://schemas.microsoft.com/office/drawing/2014/main" id="{57C91BE4-3F95-436C-9074-6B187932D3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37220" y="2414352"/>
            <a:ext cx="384298" cy="384298"/>
          </a:xfrm>
          <a:prstGeom prst="rect">
            <a:avLst/>
          </a:prstGeom>
        </p:spPr>
      </p:pic>
      <p:pic>
        <p:nvPicPr>
          <p:cNvPr id="77" name="Graphic 76" descr="Research">
            <a:hlinkClick r:id="rId16" action="ppaction://hlinksldjump"/>
            <a:extLst>
              <a:ext uri="{FF2B5EF4-FFF2-40B4-BE49-F238E27FC236}">
                <a16:creationId xmlns:a16="http://schemas.microsoft.com/office/drawing/2014/main" id="{6107AA86-EC48-4164-9341-54B8C987B7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69944" y="7305304"/>
            <a:ext cx="384298" cy="417515"/>
          </a:xfrm>
          <a:prstGeom prst="rect">
            <a:avLst/>
          </a:prstGeom>
        </p:spPr>
      </p:pic>
      <p:sp>
        <p:nvSpPr>
          <p:cNvPr id="78" name="TextBox 77">
            <a:extLst>
              <a:ext uri="{FF2B5EF4-FFF2-40B4-BE49-F238E27FC236}">
                <a16:creationId xmlns:a16="http://schemas.microsoft.com/office/drawing/2014/main" id="{8CA4408C-486B-4128-85ED-B7433CD76ED2}"/>
              </a:ext>
            </a:extLst>
          </p:cNvPr>
          <p:cNvSpPr txBox="1"/>
          <p:nvPr/>
        </p:nvSpPr>
        <p:spPr>
          <a:xfrm>
            <a:off x="10644034" y="7282112"/>
            <a:ext cx="3562391" cy="695575"/>
          </a:xfrm>
          <a:prstGeom prst="rect">
            <a:avLst/>
          </a:prstGeom>
          <a:noFill/>
        </p:spPr>
        <p:txBody>
          <a:bodyPr wrap="square" rtlCol="0">
            <a:spAutoFit/>
          </a:bodyPr>
          <a:lstStyle/>
          <a:p>
            <a:r>
              <a:rPr lang="en-US" sz="2000" b="1" dirty="0"/>
              <a:t>installation help</a:t>
            </a:r>
            <a:r>
              <a:rPr lang="en-US" sz="2000" dirty="0"/>
              <a:t>: </a:t>
            </a:r>
            <a:r>
              <a:rPr lang="en-US" sz="1920" dirty="0"/>
              <a:t>scripts to install and check for required packages</a:t>
            </a:r>
            <a:endParaRPr lang="en-US" sz="1920" b="1" dirty="0"/>
          </a:p>
        </p:txBody>
      </p:sp>
      <p:pic>
        <p:nvPicPr>
          <p:cNvPr id="39" name="Graphic 38" descr="Home">
            <a:hlinkClick r:id="" action="ppaction://hlinkshowjump?jump=firstslide"/>
            <a:extLst>
              <a:ext uri="{FF2B5EF4-FFF2-40B4-BE49-F238E27FC236}">
                <a16:creationId xmlns:a16="http://schemas.microsoft.com/office/drawing/2014/main" id="{5727886B-6C57-4FFE-806D-1AB76D239B0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3573208" y="264306"/>
            <a:ext cx="633222" cy="633222"/>
          </a:xfrm>
          <a:prstGeom prst="rect">
            <a:avLst/>
          </a:prstGeom>
        </p:spPr>
      </p:pic>
    </p:spTree>
    <p:extLst>
      <p:ext uri="{BB962C8B-B14F-4D97-AF65-F5344CB8AC3E}">
        <p14:creationId xmlns:p14="http://schemas.microsoft.com/office/powerpoint/2010/main" val="307003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5826C0-4162-4E12-AD0B-DA5A11D5BBCD}"/>
              </a:ext>
            </a:extLst>
          </p:cNvPr>
          <p:cNvPicPr>
            <a:picLocks noChangeAspect="1"/>
          </p:cNvPicPr>
          <p:nvPr/>
        </p:nvPicPr>
        <p:blipFill>
          <a:blip r:embed="rId2"/>
          <a:stretch>
            <a:fillRect/>
          </a:stretch>
        </p:blipFill>
        <p:spPr>
          <a:xfrm>
            <a:off x="9902455" y="4366845"/>
            <a:ext cx="4690613" cy="3517958"/>
          </a:xfrm>
          <a:prstGeom prst="rect">
            <a:avLst/>
          </a:prstGeom>
        </p:spPr>
      </p:pic>
      <p:sp>
        <p:nvSpPr>
          <p:cNvPr id="16" name="TextBox 15">
            <a:extLst>
              <a:ext uri="{FF2B5EF4-FFF2-40B4-BE49-F238E27FC236}">
                <a16:creationId xmlns:a16="http://schemas.microsoft.com/office/drawing/2014/main" id="{75BA574D-3BAE-4E7B-9DF1-D7D137C7E51B}"/>
              </a:ext>
            </a:extLst>
          </p:cNvPr>
          <p:cNvSpPr txBox="1"/>
          <p:nvPr/>
        </p:nvSpPr>
        <p:spPr>
          <a:xfrm>
            <a:off x="1781910" y="285452"/>
            <a:ext cx="11104734" cy="535531"/>
          </a:xfrm>
          <a:prstGeom prst="rect">
            <a:avLst/>
          </a:prstGeom>
          <a:noFill/>
        </p:spPr>
        <p:txBody>
          <a:bodyPr wrap="square" rtlCol="0">
            <a:spAutoFit/>
          </a:bodyPr>
          <a:lstStyle/>
          <a:p>
            <a:pPr algn="ctr"/>
            <a:r>
              <a:rPr lang="en-US" sz="2880" b="1" dirty="0"/>
              <a:t>Using R to analyze, understand, and communicate tidal wetland data</a:t>
            </a:r>
            <a:endParaRPr lang="en-US" sz="2880" dirty="0"/>
          </a:p>
        </p:txBody>
      </p:sp>
      <p:pic>
        <p:nvPicPr>
          <p:cNvPr id="17" name="Graphic 16" descr="Research">
            <a:extLst>
              <a:ext uri="{FF2B5EF4-FFF2-40B4-BE49-F238E27FC236}">
                <a16:creationId xmlns:a16="http://schemas.microsoft.com/office/drawing/2014/main" id="{527E7207-703B-47AC-A949-3BAF8B0401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5674" y="261962"/>
            <a:ext cx="637912" cy="637912"/>
          </a:xfrm>
          <a:prstGeom prst="rect">
            <a:avLst/>
          </a:prstGeom>
        </p:spPr>
      </p:pic>
      <p:sp>
        <p:nvSpPr>
          <p:cNvPr id="18" name="TextBox 17">
            <a:extLst>
              <a:ext uri="{FF2B5EF4-FFF2-40B4-BE49-F238E27FC236}">
                <a16:creationId xmlns:a16="http://schemas.microsoft.com/office/drawing/2014/main" id="{5A96C2B1-BDC7-45DA-B0B2-C605BED3C3AC}"/>
              </a:ext>
            </a:extLst>
          </p:cNvPr>
          <p:cNvSpPr txBox="1"/>
          <p:nvPr/>
        </p:nvSpPr>
        <p:spPr>
          <a:xfrm>
            <a:off x="17685" y="926355"/>
            <a:ext cx="1273888" cy="346249"/>
          </a:xfrm>
          <a:prstGeom prst="rect">
            <a:avLst/>
          </a:prstGeom>
          <a:noFill/>
        </p:spPr>
        <p:txBody>
          <a:bodyPr wrap="square" rtlCol="0">
            <a:spAutoFit/>
          </a:bodyPr>
          <a:lstStyle/>
          <a:p>
            <a:pPr algn="ctr"/>
            <a:r>
              <a:rPr lang="en-US" sz="1650" dirty="0"/>
              <a:t>more info</a:t>
            </a:r>
          </a:p>
        </p:txBody>
      </p:sp>
      <p:sp>
        <p:nvSpPr>
          <p:cNvPr id="20" name="TextBox 19">
            <a:extLst>
              <a:ext uri="{FF2B5EF4-FFF2-40B4-BE49-F238E27FC236}">
                <a16:creationId xmlns:a16="http://schemas.microsoft.com/office/drawing/2014/main" id="{F2C3887B-1913-4654-AC0C-D7200628D168}"/>
              </a:ext>
            </a:extLst>
          </p:cNvPr>
          <p:cNvSpPr txBox="1"/>
          <p:nvPr/>
        </p:nvSpPr>
        <p:spPr>
          <a:xfrm>
            <a:off x="13243024" y="799450"/>
            <a:ext cx="1293590" cy="600164"/>
          </a:xfrm>
          <a:prstGeom prst="rect">
            <a:avLst/>
          </a:prstGeom>
          <a:noFill/>
        </p:spPr>
        <p:txBody>
          <a:bodyPr wrap="square" rtlCol="0">
            <a:spAutoFit/>
          </a:bodyPr>
          <a:lstStyle/>
          <a:p>
            <a:pPr algn="ctr"/>
            <a:r>
              <a:rPr lang="en-US" sz="1650" dirty="0"/>
              <a:t>back to </a:t>
            </a:r>
          </a:p>
          <a:p>
            <a:pPr algn="ctr"/>
            <a:r>
              <a:rPr lang="en-US" sz="1650" dirty="0"/>
              <a:t>cover slide</a:t>
            </a:r>
          </a:p>
        </p:txBody>
      </p:sp>
      <p:pic>
        <p:nvPicPr>
          <p:cNvPr id="11" name="Picture 10">
            <a:extLst>
              <a:ext uri="{FF2B5EF4-FFF2-40B4-BE49-F238E27FC236}">
                <a16:creationId xmlns:a16="http://schemas.microsoft.com/office/drawing/2014/main" id="{814C4B21-C93B-4706-801B-D762A214FDED}"/>
              </a:ext>
            </a:extLst>
          </p:cNvPr>
          <p:cNvPicPr>
            <a:picLocks noChangeAspect="1"/>
          </p:cNvPicPr>
          <p:nvPr/>
        </p:nvPicPr>
        <p:blipFill>
          <a:blip r:embed="rId5"/>
          <a:stretch>
            <a:fillRect/>
          </a:stretch>
        </p:blipFill>
        <p:spPr>
          <a:xfrm>
            <a:off x="4556725" y="4390634"/>
            <a:ext cx="4690613" cy="3517959"/>
          </a:xfrm>
          <a:prstGeom prst="rect">
            <a:avLst/>
          </a:prstGeom>
        </p:spPr>
      </p:pic>
      <p:sp>
        <p:nvSpPr>
          <p:cNvPr id="13" name="TextBox 12">
            <a:extLst>
              <a:ext uri="{FF2B5EF4-FFF2-40B4-BE49-F238E27FC236}">
                <a16:creationId xmlns:a16="http://schemas.microsoft.com/office/drawing/2014/main" id="{F532CD38-DFDF-4ACB-8F46-A518454ADE26}"/>
              </a:ext>
            </a:extLst>
          </p:cNvPr>
          <p:cNvSpPr txBox="1"/>
          <p:nvPr/>
        </p:nvSpPr>
        <p:spPr>
          <a:xfrm>
            <a:off x="1966777" y="721057"/>
            <a:ext cx="10751086" cy="387798"/>
          </a:xfrm>
          <a:prstGeom prst="rect">
            <a:avLst/>
          </a:prstGeom>
          <a:noFill/>
        </p:spPr>
        <p:txBody>
          <a:bodyPr wrap="square" rtlCol="0">
            <a:spAutoFit/>
          </a:bodyPr>
          <a:lstStyle/>
          <a:p>
            <a:pPr algn="ctr"/>
            <a:r>
              <a:rPr lang="en-US" sz="1920" dirty="0"/>
              <a:t>Working example: </a:t>
            </a:r>
            <a:r>
              <a:rPr lang="en-US" sz="1920" dirty="0">
                <a:hlinkClick r:id="rId6"/>
              </a:rPr>
              <a:t>https://github.com/swmpkim/SETr_example_reserve_pkg</a:t>
            </a:r>
            <a:r>
              <a:rPr lang="en-US" sz="1920" dirty="0"/>
              <a:t> </a:t>
            </a:r>
          </a:p>
        </p:txBody>
      </p:sp>
      <p:sp>
        <p:nvSpPr>
          <p:cNvPr id="14" name="TextBox 13">
            <a:extLst>
              <a:ext uri="{FF2B5EF4-FFF2-40B4-BE49-F238E27FC236}">
                <a16:creationId xmlns:a16="http://schemas.microsoft.com/office/drawing/2014/main" id="{BD29F6BE-EC1D-4087-AFD3-23D43C4C82E2}"/>
              </a:ext>
            </a:extLst>
          </p:cNvPr>
          <p:cNvSpPr txBox="1"/>
          <p:nvPr/>
        </p:nvSpPr>
        <p:spPr>
          <a:xfrm>
            <a:off x="367594" y="1925578"/>
            <a:ext cx="3850059" cy="1415772"/>
          </a:xfrm>
          <a:prstGeom prst="rect">
            <a:avLst/>
          </a:prstGeom>
          <a:noFill/>
        </p:spPr>
        <p:txBody>
          <a:bodyPr wrap="square" rtlCol="0">
            <a:spAutoFit/>
          </a:bodyPr>
          <a:lstStyle/>
          <a:p>
            <a:r>
              <a:rPr lang="en-US" sz="2600" b="1" dirty="0">
                <a:solidFill>
                  <a:schemeClr val="accent1">
                    <a:lumMod val="50000"/>
                  </a:schemeClr>
                </a:solidFill>
              </a:rPr>
              <a:t>Dealing with Data</a:t>
            </a:r>
          </a:p>
          <a:p>
            <a:r>
              <a:rPr lang="en-US" sz="2000" dirty="0"/>
              <a:t>individual scripts to get each unique data format into new, standardized “raw” format</a:t>
            </a:r>
          </a:p>
        </p:txBody>
      </p:sp>
      <p:pic>
        <p:nvPicPr>
          <p:cNvPr id="21" name="Picture 20">
            <a:extLst>
              <a:ext uri="{FF2B5EF4-FFF2-40B4-BE49-F238E27FC236}">
                <a16:creationId xmlns:a16="http://schemas.microsoft.com/office/drawing/2014/main" id="{B093D7BA-3981-4AB8-9B3D-6ACF73E73665}"/>
              </a:ext>
            </a:extLst>
          </p:cNvPr>
          <p:cNvPicPr>
            <a:picLocks noChangeAspect="1"/>
          </p:cNvPicPr>
          <p:nvPr/>
        </p:nvPicPr>
        <p:blipFill>
          <a:blip r:embed="rId7"/>
          <a:stretch>
            <a:fillRect/>
          </a:stretch>
        </p:blipFill>
        <p:spPr>
          <a:xfrm>
            <a:off x="406072" y="3746636"/>
            <a:ext cx="2909528" cy="1447485"/>
          </a:xfrm>
          <a:prstGeom prst="rect">
            <a:avLst/>
          </a:prstGeom>
        </p:spPr>
      </p:pic>
      <p:pic>
        <p:nvPicPr>
          <p:cNvPr id="22" name="Picture 21">
            <a:extLst>
              <a:ext uri="{FF2B5EF4-FFF2-40B4-BE49-F238E27FC236}">
                <a16:creationId xmlns:a16="http://schemas.microsoft.com/office/drawing/2014/main" id="{B6338651-203D-487A-AE3E-293A807D8D8F}"/>
              </a:ext>
            </a:extLst>
          </p:cNvPr>
          <p:cNvPicPr>
            <a:picLocks noChangeAspect="1"/>
          </p:cNvPicPr>
          <p:nvPr/>
        </p:nvPicPr>
        <p:blipFill>
          <a:blip r:embed="rId8"/>
          <a:stretch>
            <a:fillRect/>
          </a:stretch>
        </p:blipFill>
        <p:spPr>
          <a:xfrm>
            <a:off x="724512" y="4543034"/>
            <a:ext cx="2886044" cy="1605664"/>
          </a:xfrm>
          <a:prstGeom prst="rect">
            <a:avLst/>
          </a:prstGeom>
        </p:spPr>
      </p:pic>
      <p:pic>
        <p:nvPicPr>
          <p:cNvPr id="24" name="Picture 23">
            <a:extLst>
              <a:ext uri="{FF2B5EF4-FFF2-40B4-BE49-F238E27FC236}">
                <a16:creationId xmlns:a16="http://schemas.microsoft.com/office/drawing/2014/main" id="{18A171DF-D0CF-4500-A798-41C253889802}"/>
              </a:ext>
            </a:extLst>
          </p:cNvPr>
          <p:cNvPicPr>
            <a:picLocks noChangeAspect="1"/>
          </p:cNvPicPr>
          <p:nvPr/>
        </p:nvPicPr>
        <p:blipFill rotWithShape="1">
          <a:blip r:embed="rId9"/>
          <a:srcRect t="16677" r="6061"/>
          <a:stretch/>
        </p:blipFill>
        <p:spPr>
          <a:xfrm>
            <a:off x="335674" y="5405460"/>
            <a:ext cx="2820706" cy="1348042"/>
          </a:xfrm>
          <a:prstGeom prst="rect">
            <a:avLst/>
          </a:prstGeom>
        </p:spPr>
      </p:pic>
      <p:pic>
        <p:nvPicPr>
          <p:cNvPr id="25" name="Picture 24">
            <a:extLst>
              <a:ext uri="{FF2B5EF4-FFF2-40B4-BE49-F238E27FC236}">
                <a16:creationId xmlns:a16="http://schemas.microsoft.com/office/drawing/2014/main" id="{D5200364-EDAA-4812-A8D8-A129B7CF70B5}"/>
              </a:ext>
            </a:extLst>
          </p:cNvPr>
          <p:cNvPicPr>
            <a:picLocks noChangeAspect="1"/>
          </p:cNvPicPr>
          <p:nvPr/>
        </p:nvPicPr>
        <p:blipFill>
          <a:blip r:embed="rId10"/>
          <a:stretch>
            <a:fillRect/>
          </a:stretch>
        </p:blipFill>
        <p:spPr>
          <a:xfrm>
            <a:off x="655116" y="5961357"/>
            <a:ext cx="2814527" cy="1605665"/>
          </a:xfrm>
          <a:prstGeom prst="rect">
            <a:avLst/>
          </a:prstGeom>
        </p:spPr>
      </p:pic>
      <p:pic>
        <p:nvPicPr>
          <p:cNvPr id="26" name="Picture 25">
            <a:extLst>
              <a:ext uri="{FF2B5EF4-FFF2-40B4-BE49-F238E27FC236}">
                <a16:creationId xmlns:a16="http://schemas.microsoft.com/office/drawing/2014/main" id="{96281FB1-6223-4464-98E4-469B6B830529}"/>
              </a:ext>
            </a:extLst>
          </p:cNvPr>
          <p:cNvPicPr>
            <a:picLocks noChangeAspect="1"/>
          </p:cNvPicPr>
          <p:nvPr/>
        </p:nvPicPr>
        <p:blipFill>
          <a:blip r:embed="rId11"/>
          <a:stretch>
            <a:fillRect/>
          </a:stretch>
        </p:blipFill>
        <p:spPr>
          <a:xfrm>
            <a:off x="367594" y="6964841"/>
            <a:ext cx="2756865" cy="1536251"/>
          </a:xfrm>
          <a:prstGeom prst="rect">
            <a:avLst/>
          </a:prstGeom>
        </p:spPr>
      </p:pic>
      <p:sp>
        <p:nvSpPr>
          <p:cNvPr id="27" name="Right Brace 26">
            <a:extLst>
              <a:ext uri="{FF2B5EF4-FFF2-40B4-BE49-F238E27FC236}">
                <a16:creationId xmlns:a16="http://schemas.microsoft.com/office/drawing/2014/main" id="{8A35D566-A07C-4DC7-9DD7-9B0E10CCDC5C}"/>
              </a:ext>
            </a:extLst>
          </p:cNvPr>
          <p:cNvSpPr/>
          <p:nvPr/>
        </p:nvSpPr>
        <p:spPr>
          <a:xfrm>
            <a:off x="3721540" y="3700635"/>
            <a:ext cx="534591" cy="4847957"/>
          </a:xfrm>
          <a:prstGeom prst="rightBrace">
            <a:avLst/>
          </a:prstGeom>
          <a:ln w="762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9BCB1A01-36DC-48E5-8376-B1EC15AEC3DF}"/>
              </a:ext>
            </a:extLst>
          </p:cNvPr>
          <p:cNvSpPr txBox="1"/>
          <p:nvPr/>
        </p:nvSpPr>
        <p:spPr>
          <a:xfrm>
            <a:off x="4853212" y="1925578"/>
            <a:ext cx="5128818" cy="2031325"/>
          </a:xfrm>
          <a:prstGeom prst="rect">
            <a:avLst/>
          </a:prstGeom>
          <a:noFill/>
        </p:spPr>
        <p:txBody>
          <a:bodyPr wrap="square" rtlCol="0">
            <a:spAutoFit/>
          </a:bodyPr>
          <a:lstStyle/>
          <a:p>
            <a:r>
              <a:rPr lang="en-US" sz="2600" b="1" dirty="0">
                <a:solidFill>
                  <a:schemeClr val="accent1">
                    <a:lumMod val="50000"/>
                  </a:schemeClr>
                </a:solidFill>
              </a:rPr>
              <a:t>Human-friendly data entry</a:t>
            </a:r>
          </a:p>
          <a:p>
            <a:pPr marL="342900" indent="-342900">
              <a:buFont typeface="Arial" panose="020B0604020202020204" pitchFamily="34" charset="0"/>
              <a:buChar char="•"/>
            </a:pPr>
            <a:r>
              <a:rPr lang="en-US" sz="2000" dirty="0"/>
              <a:t>need to minimize data entry error</a:t>
            </a:r>
          </a:p>
          <a:p>
            <a:pPr marL="342900" indent="-342900">
              <a:buFont typeface="Arial" panose="020B0604020202020204" pitchFamily="34" charset="0"/>
              <a:buChar char="•"/>
            </a:pPr>
            <a:r>
              <a:rPr lang="en-US" sz="2000" dirty="0"/>
              <a:t>with 36 measurements per date, this was easiest to do by dividing into 4 rows per date – the rows correspond to positions of the measurement device</a:t>
            </a:r>
          </a:p>
        </p:txBody>
      </p:sp>
      <p:sp>
        <p:nvSpPr>
          <p:cNvPr id="29" name="TextBox 28">
            <a:extLst>
              <a:ext uri="{FF2B5EF4-FFF2-40B4-BE49-F238E27FC236}">
                <a16:creationId xmlns:a16="http://schemas.microsoft.com/office/drawing/2014/main" id="{B5E6D726-D87D-4A41-8F8C-8BF133349651}"/>
              </a:ext>
            </a:extLst>
          </p:cNvPr>
          <p:cNvSpPr txBox="1"/>
          <p:nvPr/>
        </p:nvSpPr>
        <p:spPr>
          <a:xfrm>
            <a:off x="10153454" y="1925578"/>
            <a:ext cx="4070874" cy="1107996"/>
          </a:xfrm>
          <a:prstGeom prst="rect">
            <a:avLst/>
          </a:prstGeom>
          <a:noFill/>
        </p:spPr>
        <p:txBody>
          <a:bodyPr wrap="square" rtlCol="0">
            <a:spAutoFit/>
          </a:bodyPr>
          <a:lstStyle/>
          <a:p>
            <a:r>
              <a:rPr lang="en-US" sz="2600" b="1" dirty="0">
                <a:solidFill>
                  <a:schemeClr val="accent1">
                    <a:lumMod val="50000"/>
                  </a:schemeClr>
                </a:solidFill>
              </a:rPr>
              <a:t>Computer-friendly tidy file</a:t>
            </a:r>
          </a:p>
          <a:p>
            <a:r>
              <a:rPr lang="en-US" sz="2000" dirty="0"/>
              <a:t>used to generate all other outputs in the workflow</a:t>
            </a:r>
          </a:p>
        </p:txBody>
      </p:sp>
      <p:sp>
        <p:nvSpPr>
          <p:cNvPr id="2" name="Arrow: Right 1">
            <a:extLst>
              <a:ext uri="{FF2B5EF4-FFF2-40B4-BE49-F238E27FC236}">
                <a16:creationId xmlns:a16="http://schemas.microsoft.com/office/drawing/2014/main" id="{1BF70624-B398-4F74-97AB-8CA2942AA728}"/>
              </a:ext>
            </a:extLst>
          </p:cNvPr>
          <p:cNvSpPr/>
          <p:nvPr/>
        </p:nvSpPr>
        <p:spPr>
          <a:xfrm>
            <a:off x="8978704" y="5622281"/>
            <a:ext cx="1123950" cy="9144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Home">
            <a:hlinkClick r:id="" action="ppaction://hlinkshowjump?jump=firstslide"/>
            <a:extLst>
              <a:ext uri="{FF2B5EF4-FFF2-40B4-BE49-F238E27FC236}">
                <a16:creationId xmlns:a16="http://schemas.microsoft.com/office/drawing/2014/main" id="{BBC697B1-C385-4C30-8949-54476AD934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573208" y="264306"/>
            <a:ext cx="633222" cy="633222"/>
          </a:xfrm>
          <a:prstGeom prst="rect">
            <a:avLst/>
          </a:prstGeom>
        </p:spPr>
      </p:pic>
    </p:spTree>
    <p:extLst>
      <p:ext uri="{BB962C8B-B14F-4D97-AF65-F5344CB8AC3E}">
        <p14:creationId xmlns:p14="http://schemas.microsoft.com/office/powerpoint/2010/main" val="428708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B067B24C-05C3-406A-B592-8636131E2F31}"/>
              </a:ext>
            </a:extLst>
          </p:cNvPr>
          <p:cNvSpPr txBox="1"/>
          <p:nvPr/>
        </p:nvSpPr>
        <p:spPr>
          <a:xfrm>
            <a:off x="1781910" y="285452"/>
            <a:ext cx="11104734" cy="535531"/>
          </a:xfrm>
          <a:prstGeom prst="rect">
            <a:avLst/>
          </a:prstGeom>
          <a:noFill/>
        </p:spPr>
        <p:txBody>
          <a:bodyPr wrap="square" rtlCol="0">
            <a:spAutoFit/>
          </a:bodyPr>
          <a:lstStyle/>
          <a:p>
            <a:pPr algn="ctr"/>
            <a:r>
              <a:rPr lang="en-US" sz="2880" b="1" dirty="0"/>
              <a:t>Using R to analyze, understand, and communicate tidal wetland data</a:t>
            </a:r>
            <a:endParaRPr lang="en-US" sz="2880" dirty="0"/>
          </a:p>
        </p:txBody>
      </p:sp>
      <p:pic>
        <p:nvPicPr>
          <p:cNvPr id="17" name="Graphic 16" descr="Research">
            <a:extLst>
              <a:ext uri="{FF2B5EF4-FFF2-40B4-BE49-F238E27FC236}">
                <a16:creationId xmlns:a16="http://schemas.microsoft.com/office/drawing/2014/main" id="{5E1CC505-27E7-4BDC-8E77-93BC03712B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674" y="261962"/>
            <a:ext cx="637912" cy="637912"/>
          </a:xfrm>
          <a:prstGeom prst="rect">
            <a:avLst/>
          </a:prstGeom>
        </p:spPr>
      </p:pic>
      <p:sp>
        <p:nvSpPr>
          <p:cNvPr id="18" name="TextBox 17">
            <a:extLst>
              <a:ext uri="{FF2B5EF4-FFF2-40B4-BE49-F238E27FC236}">
                <a16:creationId xmlns:a16="http://schemas.microsoft.com/office/drawing/2014/main" id="{DFCEC3B4-83BF-473E-ABCB-9EF7BB78659B}"/>
              </a:ext>
            </a:extLst>
          </p:cNvPr>
          <p:cNvSpPr txBox="1"/>
          <p:nvPr/>
        </p:nvSpPr>
        <p:spPr>
          <a:xfrm>
            <a:off x="17685" y="926355"/>
            <a:ext cx="1273888" cy="346249"/>
          </a:xfrm>
          <a:prstGeom prst="rect">
            <a:avLst/>
          </a:prstGeom>
          <a:noFill/>
        </p:spPr>
        <p:txBody>
          <a:bodyPr wrap="square" rtlCol="0">
            <a:spAutoFit/>
          </a:bodyPr>
          <a:lstStyle/>
          <a:p>
            <a:pPr algn="ctr"/>
            <a:r>
              <a:rPr lang="en-US" sz="1650" dirty="0"/>
              <a:t>more info</a:t>
            </a:r>
          </a:p>
        </p:txBody>
      </p:sp>
      <p:sp>
        <p:nvSpPr>
          <p:cNvPr id="20" name="TextBox 19">
            <a:extLst>
              <a:ext uri="{FF2B5EF4-FFF2-40B4-BE49-F238E27FC236}">
                <a16:creationId xmlns:a16="http://schemas.microsoft.com/office/drawing/2014/main" id="{E647AAF1-13E0-4485-8B60-229801EFE3EA}"/>
              </a:ext>
            </a:extLst>
          </p:cNvPr>
          <p:cNvSpPr txBox="1"/>
          <p:nvPr/>
        </p:nvSpPr>
        <p:spPr>
          <a:xfrm>
            <a:off x="13243024" y="799450"/>
            <a:ext cx="1293590" cy="600164"/>
          </a:xfrm>
          <a:prstGeom prst="rect">
            <a:avLst/>
          </a:prstGeom>
          <a:noFill/>
        </p:spPr>
        <p:txBody>
          <a:bodyPr wrap="square" rtlCol="0">
            <a:spAutoFit/>
          </a:bodyPr>
          <a:lstStyle/>
          <a:p>
            <a:pPr algn="ctr"/>
            <a:r>
              <a:rPr lang="en-US" sz="1650" dirty="0"/>
              <a:t>back to </a:t>
            </a:r>
          </a:p>
          <a:p>
            <a:pPr algn="ctr"/>
            <a:r>
              <a:rPr lang="en-US" sz="1650" dirty="0"/>
              <a:t>cover slide</a:t>
            </a:r>
          </a:p>
        </p:txBody>
      </p:sp>
      <p:grpSp>
        <p:nvGrpSpPr>
          <p:cNvPr id="12" name="Group 11">
            <a:extLst>
              <a:ext uri="{FF2B5EF4-FFF2-40B4-BE49-F238E27FC236}">
                <a16:creationId xmlns:a16="http://schemas.microsoft.com/office/drawing/2014/main" id="{6EB42DD1-2AA6-401D-83AA-9D95520DCD21}"/>
              </a:ext>
            </a:extLst>
          </p:cNvPr>
          <p:cNvGrpSpPr/>
          <p:nvPr/>
        </p:nvGrpSpPr>
        <p:grpSpPr>
          <a:xfrm>
            <a:off x="176646" y="2888876"/>
            <a:ext cx="7632946" cy="5969312"/>
            <a:chOff x="176646" y="1414645"/>
            <a:chExt cx="7632946" cy="5969312"/>
          </a:xfrm>
        </p:grpSpPr>
        <p:pic>
          <p:nvPicPr>
            <p:cNvPr id="13" name="Picture 12">
              <a:extLst>
                <a:ext uri="{FF2B5EF4-FFF2-40B4-BE49-F238E27FC236}">
                  <a16:creationId xmlns:a16="http://schemas.microsoft.com/office/drawing/2014/main" id="{61764834-2C8E-4AF1-9028-423203E6F749}"/>
                </a:ext>
              </a:extLst>
            </p:cNvPr>
            <p:cNvPicPr>
              <a:picLocks noChangeAspect="1"/>
            </p:cNvPicPr>
            <p:nvPr/>
          </p:nvPicPr>
          <p:blipFill rotWithShape="1">
            <a:blip r:embed="rId4"/>
            <a:srcRect t="7653" r="3047" b="6367"/>
            <a:stretch/>
          </p:blipFill>
          <p:spPr>
            <a:xfrm>
              <a:off x="231665" y="1414645"/>
              <a:ext cx="7577927" cy="5895143"/>
            </a:xfrm>
            <a:prstGeom prst="rect">
              <a:avLst/>
            </a:prstGeom>
            <a:ln>
              <a:solidFill>
                <a:schemeClr val="bg1">
                  <a:lumMod val="50000"/>
                </a:schemeClr>
              </a:solidFill>
            </a:ln>
          </p:spPr>
        </p:pic>
        <p:sp>
          <p:nvSpPr>
            <p:cNvPr id="14" name="Oval 13">
              <a:extLst>
                <a:ext uri="{FF2B5EF4-FFF2-40B4-BE49-F238E27FC236}">
                  <a16:creationId xmlns:a16="http://schemas.microsoft.com/office/drawing/2014/main" id="{5B754771-587C-459E-A603-64DFF63DFEAC}"/>
                </a:ext>
              </a:extLst>
            </p:cNvPr>
            <p:cNvSpPr/>
            <p:nvPr/>
          </p:nvSpPr>
          <p:spPr>
            <a:xfrm>
              <a:off x="2552700" y="1559221"/>
              <a:ext cx="2997200" cy="1653359"/>
            </a:xfrm>
            <a:prstGeom prst="ellipse">
              <a:avLst/>
            </a:prstGeom>
            <a:noFill/>
            <a:ln w="762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D02F1AC-2AD5-4970-9691-D8F7AA805322}"/>
                </a:ext>
              </a:extLst>
            </p:cNvPr>
            <p:cNvSpPr/>
            <p:nvPr/>
          </p:nvSpPr>
          <p:spPr>
            <a:xfrm rot="5400000">
              <a:off x="-133422" y="2265350"/>
              <a:ext cx="3046989" cy="2426854"/>
            </a:xfrm>
            <a:prstGeom prst="ellipse">
              <a:avLst/>
            </a:prstGeom>
            <a:noFill/>
            <a:ln w="762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8FD4E54-0E32-4C91-B753-68893D401046}"/>
                </a:ext>
              </a:extLst>
            </p:cNvPr>
            <p:cNvSpPr/>
            <p:nvPr/>
          </p:nvSpPr>
          <p:spPr>
            <a:xfrm>
              <a:off x="5105550" y="6040670"/>
              <a:ext cx="2426855" cy="1343287"/>
            </a:xfrm>
            <a:prstGeom prst="ellipse">
              <a:avLst/>
            </a:prstGeom>
            <a:noFill/>
            <a:ln w="76200">
              <a:solidFill>
                <a:srgbClr val="70AC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7BDBA210-61CF-4582-AB82-A32D5BD10ACF}"/>
              </a:ext>
            </a:extLst>
          </p:cNvPr>
          <p:cNvGrpSpPr/>
          <p:nvPr/>
        </p:nvGrpSpPr>
        <p:grpSpPr>
          <a:xfrm>
            <a:off x="8940801" y="2807589"/>
            <a:ext cx="5457934" cy="6090533"/>
            <a:chOff x="8940801" y="2807589"/>
            <a:chExt cx="5457934" cy="6090533"/>
          </a:xfrm>
        </p:grpSpPr>
        <p:pic>
          <p:nvPicPr>
            <p:cNvPr id="23" name="Picture 22">
              <a:extLst>
                <a:ext uri="{FF2B5EF4-FFF2-40B4-BE49-F238E27FC236}">
                  <a16:creationId xmlns:a16="http://schemas.microsoft.com/office/drawing/2014/main" id="{0B5623CB-4232-43A5-8E25-3C8E1F4C9DAF}"/>
                </a:ext>
              </a:extLst>
            </p:cNvPr>
            <p:cNvPicPr>
              <a:picLocks noChangeAspect="1"/>
            </p:cNvPicPr>
            <p:nvPr/>
          </p:nvPicPr>
          <p:blipFill rotWithShape="1">
            <a:blip r:embed="rId5"/>
            <a:srcRect l="31968" t="8704" b="5186"/>
            <a:stretch/>
          </p:blipFill>
          <p:spPr>
            <a:xfrm>
              <a:off x="9042401" y="2807589"/>
              <a:ext cx="5356334" cy="5947402"/>
            </a:xfrm>
            <a:prstGeom prst="rect">
              <a:avLst/>
            </a:prstGeom>
            <a:ln>
              <a:solidFill>
                <a:schemeClr val="bg1">
                  <a:lumMod val="50000"/>
                </a:schemeClr>
              </a:solidFill>
            </a:ln>
          </p:spPr>
        </p:pic>
        <p:sp>
          <p:nvSpPr>
            <p:cNvPr id="24" name="Oval 23">
              <a:extLst>
                <a:ext uri="{FF2B5EF4-FFF2-40B4-BE49-F238E27FC236}">
                  <a16:creationId xmlns:a16="http://schemas.microsoft.com/office/drawing/2014/main" id="{4B3FBE9B-A951-483A-A34D-BA0795C5A7F2}"/>
                </a:ext>
              </a:extLst>
            </p:cNvPr>
            <p:cNvSpPr/>
            <p:nvPr/>
          </p:nvSpPr>
          <p:spPr>
            <a:xfrm>
              <a:off x="8940801" y="3246624"/>
              <a:ext cx="2997200" cy="990600"/>
            </a:xfrm>
            <a:prstGeom prst="ellipse">
              <a:avLst/>
            </a:prstGeom>
            <a:noFill/>
            <a:ln w="762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467EFB3-187F-4EA9-9068-BB74B0A0AD89}"/>
                </a:ext>
              </a:extLst>
            </p:cNvPr>
            <p:cNvSpPr/>
            <p:nvPr/>
          </p:nvSpPr>
          <p:spPr>
            <a:xfrm>
              <a:off x="8940802" y="7686473"/>
              <a:ext cx="4924534" cy="1211649"/>
            </a:xfrm>
            <a:prstGeom prst="ellipse">
              <a:avLst/>
            </a:prstGeom>
            <a:noFill/>
            <a:ln w="762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Bent-Up 25">
              <a:extLst>
                <a:ext uri="{FF2B5EF4-FFF2-40B4-BE49-F238E27FC236}">
                  <a16:creationId xmlns:a16="http://schemas.microsoft.com/office/drawing/2014/main" id="{955E4409-59EF-4285-B26E-B403E5CD6A3C}"/>
                </a:ext>
              </a:extLst>
            </p:cNvPr>
            <p:cNvSpPr/>
            <p:nvPr/>
          </p:nvSpPr>
          <p:spPr>
            <a:xfrm rot="5400000">
              <a:off x="8675357" y="4799341"/>
              <a:ext cx="1618031" cy="356260"/>
            </a:xfrm>
            <a:prstGeom prst="bentUpArrow">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Bent-Up 26">
              <a:extLst>
                <a:ext uri="{FF2B5EF4-FFF2-40B4-BE49-F238E27FC236}">
                  <a16:creationId xmlns:a16="http://schemas.microsoft.com/office/drawing/2014/main" id="{F7ECC6A1-2AEE-4816-BF24-303835EC8D51}"/>
                </a:ext>
              </a:extLst>
            </p:cNvPr>
            <p:cNvSpPr/>
            <p:nvPr/>
          </p:nvSpPr>
          <p:spPr>
            <a:xfrm rot="5400000">
              <a:off x="8849820" y="4662081"/>
              <a:ext cx="1269103" cy="356260"/>
            </a:xfrm>
            <a:prstGeom prst="bentUpArrow">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672E207D-A392-4B5D-B869-6991BE01098C}"/>
              </a:ext>
            </a:extLst>
          </p:cNvPr>
          <p:cNvSpPr txBox="1"/>
          <p:nvPr/>
        </p:nvSpPr>
        <p:spPr>
          <a:xfrm>
            <a:off x="11737911" y="1433249"/>
            <a:ext cx="2611962" cy="1938992"/>
          </a:xfrm>
          <a:prstGeom prst="rect">
            <a:avLst/>
          </a:prstGeom>
          <a:solidFill>
            <a:schemeClr val="bg1">
              <a:lumMod val="95000"/>
            </a:schemeClr>
          </a:solidFill>
          <a:ln w="57150">
            <a:solidFill>
              <a:schemeClr val="tx1">
                <a:lumMod val="50000"/>
              </a:schemeClr>
            </a:solidFill>
          </a:ln>
        </p:spPr>
        <p:txBody>
          <a:bodyPr wrap="square" rtlCol="0">
            <a:spAutoFit/>
          </a:bodyPr>
          <a:lstStyle/>
          <a:p>
            <a:pPr marL="342900" indent="-342900">
              <a:buFont typeface="Arial" panose="020B0604020202020204" pitchFamily="34" charset="0"/>
              <a:buChar char="•"/>
            </a:pPr>
            <a:r>
              <a:rPr lang="en-US" sz="2000" b="1" dirty="0">
                <a:solidFill>
                  <a:srgbClr val="CC0000"/>
                </a:solidFill>
              </a:rPr>
              <a:t>Check for large differences between readings</a:t>
            </a:r>
          </a:p>
          <a:p>
            <a:pPr marL="342900" indent="-342900">
              <a:buFont typeface="Arial" panose="020B0604020202020204" pitchFamily="34" charset="0"/>
              <a:buChar char="•"/>
            </a:pPr>
            <a:r>
              <a:rPr lang="en-US" sz="2000" b="1" dirty="0">
                <a:solidFill>
                  <a:srgbClr val="000099"/>
                </a:solidFill>
              </a:rPr>
              <a:t>count and show problem points in a table</a:t>
            </a:r>
          </a:p>
        </p:txBody>
      </p:sp>
      <p:sp>
        <p:nvSpPr>
          <p:cNvPr id="29" name="TextBox 28">
            <a:extLst>
              <a:ext uri="{FF2B5EF4-FFF2-40B4-BE49-F238E27FC236}">
                <a16:creationId xmlns:a16="http://schemas.microsoft.com/office/drawing/2014/main" id="{E4EFE7B7-EDC0-4B03-AF3E-9D924DC47410}"/>
              </a:ext>
            </a:extLst>
          </p:cNvPr>
          <p:cNvSpPr txBox="1"/>
          <p:nvPr/>
        </p:nvSpPr>
        <p:spPr>
          <a:xfrm>
            <a:off x="5376579" y="1433249"/>
            <a:ext cx="3228839" cy="1938992"/>
          </a:xfrm>
          <a:prstGeom prst="rect">
            <a:avLst/>
          </a:prstGeom>
          <a:solidFill>
            <a:schemeClr val="bg1">
              <a:lumMod val="95000"/>
            </a:schemeClr>
          </a:solidFill>
          <a:ln w="57150">
            <a:solidFill>
              <a:schemeClr val="tx1">
                <a:lumMod val="50000"/>
              </a:schemeClr>
            </a:solidFill>
          </a:ln>
        </p:spPr>
        <p:txBody>
          <a:bodyPr wrap="square" rtlCol="0">
            <a:spAutoFit/>
          </a:bodyPr>
          <a:lstStyle/>
          <a:p>
            <a:pPr marL="342900" indent="-342900">
              <a:buFont typeface="Arial" panose="020B0604020202020204" pitchFamily="34" charset="0"/>
              <a:buChar char="•"/>
            </a:pPr>
            <a:r>
              <a:rPr lang="en-US" sz="2000" b="1" dirty="0">
                <a:solidFill>
                  <a:srgbClr val="CC0000"/>
                </a:solidFill>
              </a:rPr>
              <a:t>Choose which site to work with</a:t>
            </a:r>
          </a:p>
          <a:p>
            <a:pPr marL="342900" indent="-342900">
              <a:buFont typeface="Arial" panose="020B0604020202020204" pitchFamily="34" charset="0"/>
              <a:buChar char="•"/>
            </a:pPr>
            <a:r>
              <a:rPr lang="en-US" sz="2000" b="1" dirty="0">
                <a:solidFill>
                  <a:srgbClr val="70AC2E"/>
                </a:solidFill>
              </a:rPr>
              <a:t>look for outliers; hover over a point for its details</a:t>
            </a:r>
          </a:p>
          <a:p>
            <a:pPr marL="342900" indent="-342900">
              <a:buFont typeface="Arial" panose="020B0604020202020204" pitchFamily="34" charset="0"/>
              <a:buChar char="•"/>
            </a:pPr>
            <a:r>
              <a:rPr lang="en-US" sz="2000" b="1" dirty="0">
                <a:solidFill>
                  <a:srgbClr val="000099"/>
                </a:solidFill>
              </a:rPr>
              <a:t>adjust the look of the graphs</a:t>
            </a:r>
          </a:p>
        </p:txBody>
      </p:sp>
      <p:sp>
        <p:nvSpPr>
          <p:cNvPr id="30" name="TextBox 29">
            <a:extLst>
              <a:ext uri="{FF2B5EF4-FFF2-40B4-BE49-F238E27FC236}">
                <a16:creationId xmlns:a16="http://schemas.microsoft.com/office/drawing/2014/main" id="{C7E5BB33-9FB2-401A-8CE4-103E87EF3347}"/>
              </a:ext>
            </a:extLst>
          </p:cNvPr>
          <p:cNvSpPr txBox="1"/>
          <p:nvPr/>
        </p:nvSpPr>
        <p:spPr>
          <a:xfrm>
            <a:off x="1966777" y="721057"/>
            <a:ext cx="10751086" cy="387798"/>
          </a:xfrm>
          <a:prstGeom prst="rect">
            <a:avLst/>
          </a:prstGeom>
          <a:noFill/>
        </p:spPr>
        <p:txBody>
          <a:bodyPr wrap="square" rtlCol="0">
            <a:spAutoFit/>
          </a:bodyPr>
          <a:lstStyle/>
          <a:p>
            <a:pPr algn="ctr"/>
            <a:r>
              <a:rPr lang="en-US" sz="1920" dirty="0"/>
              <a:t>Working example: </a:t>
            </a:r>
            <a:r>
              <a:rPr lang="en-US" sz="1920" dirty="0">
                <a:hlinkClick r:id="rId6"/>
              </a:rPr>
              <a:t>https://github.com/swmpkim/SETr_example_reserve_pkg</a:t>
            </a:r>
            <a:r>
              <a:rPr lang="en-US" sz="1920" dirty="0"/>
              <a:t> </a:t>
            </a:r>
          </a:p>
        </p:txBody>
      </p:sp>
      <p:sp>
        <p:nvSpPr>
          <p:cNvPr id="31" name="TextBox 30">
            <a:extLst>
              <a:ext uri="{FF2B5EF4-FFF2-40B4-BE49-F238E27FC236}">
                <a16:creationId xmlns:a16="http://schemas.microsoft.com/office/drawing/2014/main" id="{EF356CBD-D4EA-4864-8DBC-61F8226D8FEA}"/>
              </a:ext>
            </a:extLst>
          </p:cNvPr>
          <p:cNvSpPr txBox="1"/>
          <p:nvPr/>
        </p:nvSpPr>
        <p:spPr>
          <a:xfrm>
            <a:off x="678470" y="1617680"/>
            <a:ext cx="3850059" cy="954107"/>
          </a:xfrm>
          <a:prstGeom prst="rect">
            <a:avLst/>
          </a:prstGeom>
          <a:solidFill>
            <a:srgbClr val="FFFFCC"/>
          </a:solidFill>
        </p:spPr>
        <p:txBody>
          <a:bodyPr wrap="square" rtlCol="0">
            <a:spAutoFit/>
          </a:bodyPr>
          <a:lstStyle/>
          <a:p>
            <a:r>
              <a:rPr lang="en-US" sz="2800" b="1" dirty="0">
                <a:solidFill>
                  <a:schemeClr val="accent1">
                    <a:lumMod val="50000"/>
                  </a:schemeClr>
                </a:solidFill>
              </a:rPr>
              <a:t>shiny app for interactive QA/QC</a:t>
            </a:r>
            <a:endParaRPr lang="en-US" sz="2800" dirty="0"/>
          </a:p>
        </p:txBody>
      </p:sp>
      <p:pic>
        <p:nvPicPr>
          <p:cNvPr id="32" name="Graphic 31" descr="Home">
            <a:hlinkClick r:id="" action="ppaction://hlinkshowjump?jump=firstslide"/>
            <a:extLst>
              <a:ext uri="{FF2B5EF4-FFF2-40B4-BE49-F238E27FC236}">
                <a16:creationId xmlns:a16="http://schemas.microsoft.com/office/drawing/2014/main" id="{86D103D7-2D30-4191-8353-1AF06B1004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573208" y="264306"/>
            <a:ext cx="633222" cy="633222"/>
          </a:xfrm>
          <a:prstGeom prst="rect">
            <a:avLst/>
          </a:prstGeom>
        </p:spPr>
      </p:pic>
    </p:spTree>
    <p:extLst>
      <p:ext uri="{BB962C8B-B14F-4D97-AF65-F5344CB8AC3E}">
        <p14:creationId xmlns:p14="http://schemas.microsoft.com/office/powerpoint/2010/main" val="304219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B3A5D27-996A-4B9E-A8EF-51D868F0AF2E}"/>
              </a:ext>
            </a:extLst>
          </p:cNvPr>
          <p:cNvSpPr txBox="1"/>
          <p:nvPr/>
        </p:nvSpPr>
        <p:spPr>
          <a:xfrm>
            <a:off x="335674" y="1714492"/>
            <a:ext cx="6057074" cy="2062103"/>
          </a:xfrm>
          <a:prstGeom prst="rect">
            <a:avLst/>
          </a:prstGeom>
          <a:noFill/>
        </p:spPr>
        <p:txBody>
          <a:bodyPr wrap="square" rtlCol="0">
            <a:spAutoFit/>
          </a:bodyPr>
          <a:lstStyle/>
          <a:p>
            <a:r>
              <a:rPr lang="en-US" sz="2800" b="1" dirty="0">
                <a:solidFill>
                  <a:srgbClr val="FF0000"/>
                </a:solidFill>
              </a:rPr>
              <a:t>Analyze and Visualize</a:t>
            </a:r>
          </a:p>
          <a:p>
            <a:pPr marL="285795" indent="-285795">
              <a:buFont typeface="Arial" panose="020B0604020202020204" pitchFamily="34" charset="0"/>
              <a:buChar char="•"/>
            </a:pPr>
            <a:r>
              <a:rPr lang="en-US" sz="2000" dirty="0"/>
              <a:t>generated reports are in Word because users know how to edit .docx files – can remove figures, modify descriptions, and make other changes as needed</a:t>
            </a:r>
          </a:p>
          <a:p>
            <a:pPr marL="285795" indent="-285795">
              <a:buFont typeface="Arial" panose="020B0604020202020204" pitchFamily="34" charset="0"/>
              <a:buChar char="•"/>
            </a:pPr>
            <a:r>
              <a:rPr lang="en-US" sz="2000" dirty="0"/>
              <a:t>figures in report also saved as .</a:t>
            </a:r>
            <a:r>
              <a:rPr lang="en-US" sz="2000" dirty="0" err="1"/>
              <a:t>png</a:t>
            </a:r>
            <a:r>
              <a:rPr lang="en-US" sz="2000" dirty="0"/>
              <a:t> files, with file location indicated in document</a:t>
            </a:r>
          </a:p>
        </p:txBody>
      </p:sp>
      <p:sp>
        <p:nvSpPr>
          <p:cNvPr id="32" name="TextBox 31">
            <a:extLst>
              <a:ext uri="{FF2B5EF4-FFF2-40B4-BE49-F238E27FC236}">
                <a16:creationId xmlns:a16="http://schemas.microsoft.com/office/drawing/2014/main" id="{8CC7606E-D920-466E-AE75-00FC4187414E}"/>
              </a:ext>
            </a:extLst>
          </p:cNvPr>
          <p:cNvSpPr txBox="1"/>
          <p:nvPr/>
        </p:nvSpPr>
        <p:spPr>
          <a:xfrm>
            <a:off x="1781910" y="285452"/>
            <a:ext cx="11104734" cy="535531"/>
          </a:xfrm>
          <a:prstGeom prst="rect">
            <a:avLst/>
          </a:prstGeom>
          <a:noFill/>
        </p:spPr>
        <p:txBody>
          <a:bodyPr wrap="square" rtlCol="0">
            <a:spAutoFit/>
          </a:bodyPr>
          <a:lstStyle/>
          <a:p>
            <a:pPr algn="ctr"/>
            <a:r>
              <a:rPr lang="en-US" sz="2880" b="1" dirty="0"/>
              <a:t>Using R to analyze, understand, and communicate tidal wetland data</a:t>
            </a:r>
            <a:endParaRPr lang="en-US" sz="2880" dirty="0"/>
          </a:p>
        </p:txBody>
      </p:sp>
      <p:pic>
        <p:nvPicPr>
          <p:cNvPr id="33" name="Graphic 32" descr="Research">
            <a:extLst>
              <a:ext uri="{FF2B5EF4-FFF2-40B4-BE49-F238E27FC236}">
                <a16:creationId xmlns:a16="http://schemas.microsoft.com/office/drawing/2014/main" id="{CC083133-B964-414A-B39D-F2F7014AE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674" y="261962"/>
            <a:ext cx="637912" cy="637912"/>
          </a:xfrm>
          <a:prstGeom prst="rect">
            <a:avLst/>
          </a:prstGeom>
        </p:spPr>
      </p:pic>
      <p:sp>
        <p:nvSpPr>
          <p:cNvPr id="34" name="TextBox 33">
            <a:extLst>
              <a:ext uri="{FF2B5EF4-FFF2-40B4-BE49-F238E27FC236}">
                <a16:creationId xmlns:a16="http://schemas.microsoft.com/office/drawing/2014/main" id="{1EE8C8B5-52CF-48CA-BFE8-FCAE7CBEF1C1}"/>
              </a:ext>
            </a:extLst>
          </p:cNvPr>
          <p:cNvSpPr txBox="1"/>
          <p:nvPr/>
        </p:nvSpPr>
        <p:spPr>
          <a:xfrm>
            <a:off x="17685" y="926355"/>
            <a:ext cx="1273888" cy="346249"/>
          </a:xfrm>
          <a:prstGeom prst="rect">
            <a:avLst/>
          </a:prstGeom>
          <a:noFill/>
        </p:spPr>
        <p:txBody>
          <a:bodyPr wrap="square" rtlCol="0">
            <a:spAutoFit/>
          </a:bodyPr>
          <a:lstStyle/>
          <a:p>
            <a:pPr algn="ctr"/>
            <a:r>
              <a:rPr lang="en-US" sz="1650" dirty="0"/>
              <a:t>more info</a:t>
            </a:r>
          </a:p>
        </p:txBody>
      </p:sp>
      <p:sp>
        <p:nvSpPr>
          <p:cNvPr id="36" name="TextBox 35">
            <a:extLst>
              <a:ext uri="{FF2B5EF4-FFF2-40B4-BE49-F238E27FC236}">
                <a16:creationId xmlns:a16="http://schemas.microsoft.com/office/drawing/2014/main" id="{6B884612-FDE1-406D-A79E-8A72E2DFAA16}"/>
              </a:ext>
            </a:extLst>
          </p:cNvPr>
          <p:cNvSpPr txBox="1"/>
          <p:nvPr/>
        </p:nvSpPr>
        <p:spPr>
          <a:xfrm>
            <a:off x="13243024" y="799450"/>
            <a:ext cx="1293590" cy="600164"/>
          </a:xfrm>
          <a:prstGeom prst="rect">
            <a:avLst/>
          </a:prstGeom>
          <a:noFill/>
        </p:spPr>
        <p:txBody>
          <a:bodyPr wrap="square" rtlCol="0">
            <a:spAutoFit/>
          </a:bodyPr>
          <a:lstStyle/>
          <a:p>
            <a:pPr algn="ctr"/>
            <a:r>
              <a:rPr lang="en-US" sz="1650" dirty="0"/>
              <a:t>back to </a:t>
            </a:r>
          </a:p>
          <a:p>
            <a:pPr algn="ctr"/>
            <a:r>
              <a:rPr lang="en-US" sz="1650" dirty="0"/>
              <a:t>cover slide</a:t>
            </a:r>
          </a:p>
        </p:txBody>
      </p:sp>
      <p:sp>
        <p:nvSpPr>
          <p:cNvPr id="17" name="TextBox 16">
            <a:extLst>
              <a:ext uri="{FF2B5EF4-FFF2-40B4-BE49-F238E27FC236}">
                <a16:creationId xmlns:a16="http://schemas.microsoft.com/office/drawing/2014/main" id="{F6C868BC-FE3D-44EB-A2AB-AEB17BAFB3A0}"/>
              </a:ext>
            </a:extLst>
          </p:cNvPr>
          <p:cNvSpPr txBox="1"/>
          <p:nvPr/>
        </p:nvSpPr>
        <p:spPr>
          <a:xfrm>
            <a:off x="1966777" y="721057"/>
            <a:ext cx="10751086" cy="387798"/>
          </a:xfrm>
          <a:prstGeom prst="rect">
            <a:avLst/>
          </a:prstGeom>
          <a:noFill/>
        </p:spPr>
        <p:txBody>
          <a:bodyPr wrap="square" rtlCol="0">
            <a:spAutoFit/>
          </a:bodyPr>
          <a:lstStyle/>
          <a:p>
            <a:pPr algn="ctr"/>
            <a:r>
              <a:rPr lang="en-US" sz="1920" dirty="0"/>
              <a:t>Working example: </a:t>
            </a:r>
            <a:r>
              <a:rPr lang="en-US" sz="1920" dirty="0">
                <a:hlinkClick r:id="rId4"/>
              </a:rPr>
              <a:t>https://github.com/swmpkim/SETr_example_reserve_pkg</a:t>
            </a:r>
            <a:r>
              <a:rPr lang="en-US" sz="1920" dirty="0"/>
              <a:t> </a:t>
            </a:r>
          </a:p>
        </p:txBody>
      </p:sp>
      <p:sp>
        <p:nvSpPr>
          <p:cNvPr id="30" name="TextBox 29">
            <a:extLst>
              <a:ext uri="{FF2B5EF4-FFF2-40B4-BE49-F238E27FC236}">
                <a16:creationId xmlns:a16="http://schemas.microsoft.com/office/drawing/2014/main" id="{15A67D58-519C-4677-A836-E6EFF32B1B60}"/>
              </a:ext>
            </a:extLst>
          </p:cNvPr>
          <p:cNvSpPr txBox="1"/>
          <p:nvPr/>
        </p:nvSpPr>
        <p:spPr>
          <a:xfrm>
            <a:off x="8948814" y="5384304"/>
            <a:ext cx="5494495" cy="2862322"/>
          </a:xfrm>
          <a:prstGeom prst="rect">
            <a:avLst/>
          </a:prstGeom>
          <a:noFill/>
        </p:spPr>
        <p:txBody>
          <a:bodyPr wrap="square" rtlCol="0">
            <a:spAutoFit/>
          </a:bodyPr>
          <a:lstStyle/>
          <a:p>
            <a:pPr marL="466725" indent="-466725"/>
            <a:r>
              <a:rPr lang="en-US" sz="2000" dirty="0"/>
              <a:t>above left: Sea level change (red line) is similar to change in marsh surface at the SET (blue line). This is good – it means this marsh is not drowning (yet).</a:t>
            </a:r>
          </a:p>
          <a:p>
            <a:pPr marL="466725" indent="-466725"/>
            <a:r>
              <a:rPr lang="en-US" sz="2000" dirty="0"/>
              <a:t>above right: Sea level is increasing much faster than the marsh surface – this area could be in particular danger from sea level rise.</a:t>
            </a:r>
          </a:p>
          <a:p>
            <a:pPr marL="466725" indent="-466725"/>
            <a:endParaRPr lang="en-US" sz="2000" dirty="0"/>
          </a:p>
          <a:p>
            <a:pPr marL="466725" indent="-466725"/>
            <a:r>
              <a:rPr lang="en-US" sz="2000" dirty="0"/>
              <a:t>left: page spread in the Word output</a:t>
            </a:r>
          </a:p>
        </p:txBody>
      </p:sp>
      <p:pic>
        <p:nvPicPr>
          <p:cNvPr id="3" name="Picture 2">
            <a:extLst>
              <a:ext uri="{FF2B5EF4-FFF2-40B4-BE49-F238E27FC236}">
                <a16:creationId xmlns:a16="http://schemas.microsoft.com/office/drawing/2014/main" id="{299387E4-D306-4AE0-AE72-2BBF8D16809B}"/>
              </a:ext>
            </a:extLst>
          </p:cNvPr>
          <p:cNvPicPr>
            <a:picLocks noChangeAspect="1"/>
          </p:cNvPicPr>
          <p:nvPr/>
        </p:nvPicPr>
        <p:blipFill>
          <a:blip r:embed="rId5"/>
          <a:stretch>
            <a:fillRect/>
          </a:stretch>
        </p:blipFill>
        <p:spPr>
          <a:xfrm>
            <a:off x="93786" y="4239409"/>
            <a:ext cx="8697578" cy="4763570"/>
          </a:xfrm>
          <a:prstGeom prst="rect">
            <a:avLst/>
          </a:prstGeom>
          <a:ln>
            <a:solidFill>
              <a:schemeClr val="bg1">
                <a:lumMod val="50000"/>
              </a:schemeClr>
            </a:solidFill>
          </a:ln>
        </p:spPr>
      </p:pic>
      <p:pic>
        <p:nvPicPr>
          <p:cNvPr id="2" name="Picture 1">
            <a:extLst>
              <a:ext uri="{FF2B5EF4-FFF2-40B4-BE49-F238E27FC236}">
                <a16:creationId xmlns:a16="http://schemas.microsoft.com/office/drawing/2014/main" id="{01814E79-2C8E-4D98-96AA-354730B39013}"/>
              </a:ext>
            </a:extLst>
          </p:cNvPr>
          <p:cNvPicPr>
            <a:picLocks noChangeAspect="1"/>
          </p:cNvPicPr>
          <p:nvPr/>
        </p:nvPicPr>
        <p:blipFill>
          <a:blip r:embed="rId6"/>
          <a:stretch>
            <a:fillRect/>
          </a:stretch>
        </p:blipFill>
        <p:spPr>
          <a:xfrm>
            <a:off x="7165910" y="1571669"/>
            <a:ext cx="7370704" cy="3658210"/>
          </a:xfrm>
          <a:prstGeom prst="rect">
            <a:avLst/>
          </a:prstGeom>
          <a:ln>
            <a:solidFill>
              <a:schemeClr val="bg1">
                <a:lumMod val="50000"/>
              </a:schemeClr>
            </a:solidFill>
          </a:ln>
        </p:spPr>
      </p:pic>
      <p:pic>
        <p:nvPicPr>
          <p:cNvPr id="12" name="Graphic 11" descr="Home">
            <a:hlinkClick r:id="" action="ppaction://hlinkshowjump?jump=firstslide"/>
            <a:extLst>
              <a:ext uri="{FF2B5EF4-FFF2-40B4-BE49-F238E27FC236}">
                <a16:creationId xmlns:a16="http://schemas.microsoft.com/office/drawing/2014/main" id="{175289DA-5B28-4D79-B152-9EFDCFB036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573208" y="264306"/>
            <a:ext cx="633222" cy="633222"/>
          </a:xfrm>
          <a:prstGeom prst="rect">
            <a:avLst/>
          </a:prstGeom>
        </p:spPr>
      </p:pic>
    </p:spTree>
    <p:extLst>
      <p:ext uri="{BB962C8B-B14F-4D97-AF65-F5344CB8AC3E}">
        <p14:creationId xmlns:p14="http://schemas.microsoft.com/office/powerpoint/2010/main" val="838259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B3A5D27-996A-4B9E-A8EF-51D868F0AF2E}"/>
              </a:ext>
            </a:extLst>
          </p:cNvPr>
          <p:cNvSpPr txBox="1"/>
          <p:nvPr/>
        </p:nvSpPr>
        <p:spPr>
          <a:xfrm>
            <a:off x="335673" y="1683635"/>
            <a:ext cx="6214417" cy="1138773"/>
          </a:xfrm>
          <a:prstGeom prst="rect">
            <a:avLst/>
          </a:prstGeom>
          <a:noFill/>
        </p:spPr>
        <p:txBody>
          <a:bodyPr wrap="square" rtlCol="0">
            <a:spAutoFit/>
          </a:bodyPr>
          <a:lstStyle/>
          <a:p>
            <a:r>
              <a:rPr lang="en-US" sz="2800" b="1" dirty="0">
                <a:solidFill>
                  <a:srgbClr val="FF0000"/>
                </a:solidFill>
              </a:rPr>
              <a:t>Analyze and Visualize</a:t>
            </a:r>
          </a:p>
          <a:p>
            <a:r>
              <a:rPr lang="en-US" sz="2000" dirty="0"/>
              <a:t>summaries for the entire reserve: how does each SET’s surface change compare to the rate of sea level rise?</a:t>
            </a:r>
          </a:p>
        </p:txBody>
      </p:sp>
      <p:sp>
        <p:nvSpPr>
          <p:cNvPr id="32" name="TextBox 31">
            <a:extLst>
              <a:ext uri="{FF2B5EF4-FFF2-40B4-BE49-F238E27FC236}">
                <a16:creationId xmlns:a16="http://schemas.microsoft.com/office/drawing/2014/main" id="{8CC7606E-D920-466E-AE75-00FC4187414E}"/>
              </a:ext>
            </a:extLst>
          </p:cNvPr>
          <p:cNvSpPr txBox="1"/>
          <p:nvPr/>
        </p:nvSpPr>
        <p:spPr>
          <a:xfrm>
            <a:off x="1781910" y="285452"/>
            <a:ext cx="11104734" cy="535531"/>
          </a:xfrm>
          <a:prstGeom prst="rect">
            <a:avLst/>
          </a:prstGeom>
          <a:noFill/>
        </p:spPr>
        <p:txBody>
          <a:bodyPr wrap="square" rtlCol="0">
            <a:spAutoFit/>
          </a:bodyPr>
          <a:lstStyle/>
          <a:p>
            <a:pPr algn="ctr"/>
            <a:r>
              <a:rPr lang="en-US" sz="2880" b="1" dirty="0"/>
              <a:t>Using R to analyze, understand, and communicate tidal wetland data</a:t>
            </a:r>
            <a:endParaRPr lang="en-US" sz="2880" dirty="0"/>
          </a:p>
        </p:txBody>
      </p:sp>
      <p:pic>
        <p:nvPicPr>
          <p:cNvPr id="33" name="Graphic 32" descr="Research">
            <a:extLst>
              <a:ext uri="{FF2B5EF4-FFF2-40B4-BE49-F238E27FC236}">
                <a16:creationId xmlns:a16="http://schemas.microsoft.com/office/drawing/2014/main" id="{CC083133-B964-414A-B39D-F2F7014AE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674" y="261962"/>
            <a:ext cx="637912" cy="637912"/>
          </a:xfrm>
          <a:prstGeom prst="rect">
            <a:avLst/>
          </a:prstGeom>
        </p:spPr>
      </p:pic>
      <p:sp>
        <p:nvSpPr>
          <p:cNvPr id="34" name="TextBox 33">
            <a:extLst>
              <a:ext uri="{FF2B5EF4-FFF2-40B4-BE49-F238E27FC236}">
                <a16:creationId xmlns:a16="http://schemas.microsoft.com/office/drawing/2014/main" id="{1EE8C8B5-52CF-48CA-BFE8-FCAE7CBEF1C1}"/>
              </a:ext>
            </a:extLst>
          </p:cNvPr>
          <p:cNvSpPr txBox="1"/>
          <p:nvPr/>
        </p:nvSpPr>
        <p:spPr>
          <a:xfrm>
            <a:off x="17685" y="926355"/>
            <a:ext cx="1273888" cy="346249"/>
          </a:xfrm>
          <a:prstGeom prst="rect">
            <a:avLst/>
          </a:prstGeom>
          <a:noFill/>
        </p:spPr>
        <p:txBody>
          <a:bodyPr wrap="square" rtlCol="0">
            <a:spAutoFit/>
          </a:bodyPr>
          <a:lstStyle/>
          <a:p>
            <a:pPr algn="ctr"/>
            <a:r>
              <a:rPr lang="en-US" sz="1650" dirty="0"/>
              <a:t>more info</a:t>
            </a:r>
          </a:p>
        </p:txBody>
      </p:sp>
      <p:sp>
        <p:nvSpPr>
          <p:cNvPr id="36" name="TextBox 35">
            <a:extLst>
              <a:ext uri="{FF2B5EF4-FFF2-40B4-BE49-F238E27FC236}">
                <a16:creationId xmlns:a16="http://schemas.microsoft.com/office/drawing/2014/main" id="{6B884612-FDE1-406D-A79E-8A72E2DFAA16}"/>
              </a:ext>
            </a:extLst>
          </p:cNvPr>
          <p:cNvSpPr txBox="1"/>
          <p:nvPr/>
        </p:nvSpPr>
        <p:spPr>
          <a:xfrm>
            <a:off x="13243024" y="799450"/>
            <a:ext cx="1293590" cy="600164"/>
          </a:xfrm>
          <a:prstGeom prst="rect">
            <a:avLst/>
          </a:prstGeom>
          <a:noFill/>
        </p:spPr>
        <p:txBody>
          <a:bodyPr wrap="square" rtlCol="0">
            <a:spAutoFit/>
          </a:bodyPr>
          <a:lstStyle/>
          <a:p>
            <a:pPr algn="ctr"/>
            <a:r>
              <a:rPr lang="en-US" sz="1650" dirty="0"/>
              <a:t>back to </a:t>
            </a:r>
          </a:p>
          <a:p>
            <a:pPr algn="ctr"/>
            <a:r>
              <a:rPr lang="en-US" sz="1650" dirty="0"/>
              <a:t>cover slide</a:t>
            </a:r>
          </a:p>
        </p:txBody>
      </p:sp>
      <p:sp>
        <p:nvSpPr>
          <p:cNvPr id="17" name="TextBox 16">
            <a:extLst>
              <a:ext uri="{FF2B5EF4-FFF2-40B4-BE49-F238E27FC236}">
                <a16:creationId xmlns:a16="http://schemas.microsoft.com/office/drawing/2014/main" id="{F6C868BC-FE3D-44EB-A2AB-AEB17BAFB3A0}"/>
              </a:ext>
            </a:extLst>
          </p:cNvPr>
          <p:cNvSpPr txBox="1"/>
          <p:nvPr/>
        </p:nvSpPr>
        <p:spPr>
          <a:xfrm>
            <a:off x="1966777" y="721057"/>
            <a:ext cx="10751086" cy="387798"/>
          </a:xfrm>
          <a:prstGeom prst="rect">
            <a:avLst/>
          </a:prstGeom>
          <a:noFill/>
        </p:spPr>
        <p:txBody>
          <a:bodyPr wrap="square" rtlCol="0">
            <a:spAutoFit/>
          </a:bodyPr>
          <a:lstStyle/>
          <a:p>
            <a:pPr algn="ctr"/>
            <a:r>
              <a:rPr lang="en-US" sz="1920" dirty="0"/>
              <a:t>Working example: </a:t>
            </a:r>
            <a:r>
              <a:rPr lang="en-US" sz="1920" dirty="0">
                <a:hlinkClick r:id="rId4"/>
              </a:rPr>
              <a:t>https://github.com/swmpkim/SETr_example_reserve_pkg</a:t>
            </a:r>
            <a:r>
              <a:rPr lang="en-US" sz="1920" dirty="0"/>
              <a:t> </a:t>
            </a:r>
          </a:p>
        </p:txBody>
      </p:sp>
      <p:pic>
        <p:nvPicPr>
          <p:cNvPr id="12" name="Picture 11">
            <a:extLst>
              <a:ext uri="{FF2B5EF4-FFF2-40B4-BE49-F238E27FC236}">
                <a16:creationId xmlns:a16="http://schemas.microsoft.com/office/drawing/2014/main" id="{43B746E9-CB51-45C0-95FB-855740FF4E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385" y="3674797"/>
            <a:ext cx="7216183" cy="4443984"/>
          </a:xfrm>
          <a:prstGeom prst="rect">
            <a:avLst/>
          </a:prstGeom>
          <a:ln>
            <a:solidFill>
              <a:schemeClr val="bg1">
                <a:lumMod val="50000"/>
              </a:schemeClr>
            </a:solidFill>
          </a:ln>
        </p:spPr>
      </p:pic>
      <p:pic>
        <p:nvPicPr>
          <p:cNvPr id="4" name="Picture 3">
            <a:extLst>
              <a:ext uri="{FF2B5EF4-FFF2-40B4-BE49-F238E27FC236}">
                <a16:creationId xmlns:a16="http://schemas.microsoft.com/office/drawing/2014/main" id="{BC775D0E-64F6-4F1B-827B-8D4ED3C30D22}"/>
              </a:ext>
            </a:extLst>
          </p:cNvPr>
          <p:cNvPicPr>
            <a:picLocks noChangeAspect="1"/>
          </p:cNvPicPr>
          <p:nvPr/>
        </p:nvPicPr>
        <p:blipFill rotWithShape="1">
          <a:blip r:embed="rId6">
            <a:extLst>
              <a:ext uri="{28A0092B-C50C-407E-A947-70E740481C1C}">
                <a14:useLocalDpi xmlns:a14="http://schemas.microsoft.com/office/drawing/2010/main" val="0"/>
              </a:ext>
            </a:extLst>
          </a:blip>
          <a:srcRect l="32497"/>
          <a:stretch/>
        </p:blipFill>
        <p:spPr>
          <a:xfrm>
            <a:off x="8277274" y="1705590"/>
            <a:ext cx="6214417" cy="6904651"/>
          </a:xfrm>
          <a:prstGeom prst="rect">
            <a:avLst/>
          </a:prstGeom>
        </p:spPr>
      </p:pic>
      <p:sp>
        <p:nvSpPr>
          <p:cNvPr id="15" name="Oval 14">
            <a:extLst>
              <a:ext uri="{FF2B5EF4-FFF2-40B4-BE49-F238E27FC236}">
                <a16:creationId xmlns:a16="http://schemas.microsoft.com/office/drawing/2014/main" id="{C5A086D8-3978-4C3B-B231-83142566677C}"/>
              </a:ext>
            </a:extLst>
          </p:cNvPr>
          <p:cNvSpPr/>
          <p:nvPr/>
        </p:nvSpPr>
        <p:spPr>
          <a:xfrm rot="3544920">
            <a:off x="1808099" y="4609082"/>
            <a:ext cx="1444771" cy="1326494"/>
          </a:xfrm>
          <a:prstGeom prst="ellipse">
            <a:avLst/>
          </a:prstGeom>
          <a:noFill/>
          <a:ln w="762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7502265-4B1C-4C93-8A70-6D8943128276}"/>
              </a:ext>
            </a:extLst>
          </p:cNvPr>
          <p:cNvSpPr/>
          <p:nvPr/>
        </p:nvSpPr>
        <p:spPr>
          <a:xfrm rot="5400000">
            <a:off x="5563662" y="5632630"/>
            <a:ext cx="1600739" cy="2054736"/>
          </a:xfrm>
          <a:prstGeom prst="ellipse">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Bent 19">
            <a:extLst>
              <a:ext uri="{FF2B5EF4-FFF2-40B4-BE49-F238E27FC236}">
                <a16:creationId xmlns:a16="http://schemas.microsoft.com/office/drawing/2014/main" id="{5B5D7CE6-E245-40D7-9CDB-453C26757932}"/>
              </a:ext>
            </a:extLst>
          </p:cNvPr>
          <p:cNvSpPr/>
          <p:nvPr/>
        </p:nvSpPr>
        <p:spPr>
          <a:xfrm>
            <a:off x="2934542" y="3200232"/>
            <a:ext cx="6214417" cy="1526081"/>
          </a:xfrm>
          <a:prstGeom prst="bentArrow">
            <a:avLst>
              <a:gd name="adj1" fmla="val 6658"/>
              <a:gd name="adj2" fmla="val 12772"/>
              <a:gd name="adj3" fmla="val 16440"/>
              <a:gd name="adj4" fmla="val 4375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064970DC-7144-4008-967A-9BC004B0388F}"/>
              </a:ext>
            </a:extLst>
          </p:cNvPr>
          <p:cNvSpPr txBox="1"/>
          <p:nvPr/>
        </p:nvSpPr>
        <p:spPr>
          <a:xfrm>
            <a:off x="3421967" y="3007098"/>
            <a:ext cx="5360517" cy="400110"/>
          </a:xfrm>
          <a:prstGeom prst="rect">
            <a:avLst/>
          </a:prstGeom>
          <a:noFill/>
        </p:spPr>
        <p:txBody>
          <a:bodyPr wrap="square" rtlCol="0">
            <a:spAutoFit/>
          </a:bodyPr>
          <a:lstStyle/>
          <a:p>
            <a:r>
              <a:rPr lang="en-US" sz="1800" dirty="0"/>
              <a:t>marsh surface </a:t>
            </a:r>
            <a:r>
              <a:rPr lang="en-US" sz="2000" b="1" dirty="0"/>
              <a:t>not keeping up </a:t>
            </a:r>
            <a:r>
              <a:rPr lang="en-US" sz="1800" dirty="0"/>
              <a:t>with sea level rise</a:t>
            </a:r>
          </a:p>
        </p:txBody>
      </p:sp>
      <p:sp>
        <p:nvSpPr>
          <p:cNvPr id="22" name="Arrow: Right 21">
            <a:extLst>
              <a:ext uri="{FF2B5EF4-FFF2-40B4-BE49-F238E27FC236}">
                <a16:creationId xmlns:a16="http://schemas.microsoft.com/office/drawing/2014/main" id="{CA11633B-35DE-4FD3-8408-8F70D2AE4B2E}"/>
              </a:ext>
            </a:extLst>
          </p:cNvPr>
          <p:cNvSpPr/>
          <p:nvPr/>
        </p:nvSpPr>
        <p:spPr>
          <a:xfrm>
            <a:off x="7402568" y="6392403"/>
            <a:ext cx="2301269" cy="232332"/>
          </a:xfrm>
          <a:prstGeom prs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433732D-A883-4853-B655-017BE917744A}"/>
              </a:ext>
            </a:extLst>
          </p:cNvPr>
          <p:cNvSpPr txBox="1"/>
          <p:nvPr/>
        </p:nvSpPr>
        <p:spPr>
          <a:xfrm>
            <a:off x="7413736" y="5264508"/>
            <a:ext cx="1843671" cy="1231106"/>
          </a:xfrm>
          <a:prstGeom prst="rect">
            <a:avLst/>
          </a:prstGeom>
          <a:noFill/>
        </p:spPr>
        <p:txBody>
          <a:bodyPr wrap="square" rtlCol="0">
            <a:spAutoFit/>
          </a:bodyPr>
          <a:lstStyle/>
          <a:p>
            <a:r>
              <a:rPr lang="en-US" sz="1800" dirty="0"/>
              <a:t>marsh surface change </a:t>
            </a:r>
            <a:r>
              <a:rPr lang="en-US" sz="2000" b="1" dirty="0"/>
              <a:t>exceeding</a:t>
            </a:r>
            <a:r>
              <a:rPr lang="en-US" sz="1800" dirty="0"/>
              <a:t> sea level rise</a:t>
            </a:r>
          </a:p>
        </p:txBody>
      </p:sp>
      <p:sp>
        <p:nvSpPr>
          <p:cNvPr id="38" name="Arrow: Right 37">
            <a:extLst>
              <a:ext uri="{FF2B5EF4-FFF2-40B4-BE49-F238E27FC236}">
                <a16:creationId xmlns:a16="http://schemas.microsoft.com/office/drawing/2014/main" id="{D8FF8159-D8AB-4BB9-92AD-5F88497DE607}"/>
              </a:ext>
            </a:extLst>
          </p:cNvPr>
          <p:cNvSpPr/>
          <p:nvPr/>
        </p:nvSpPr>
        <p:spPr>
          <a:xfrm rot="16200000">
            <a:off x="10835896" y="3982398"/>
            <a:ext cx="5248677" cy="1304958"/>
          </a:xfrm>
          <a:prstGeom prst="rightArrow">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843952C-6ABD-4715-A0F0-4B315471746F}"/>
              </a:ext>
            </a:extLst>
          </p:cNvPr>
          <p:cNvSpPr txBox="1"/>
          <p:nvPr/>
        </p:nvSpPr>
        <p:spPr>
          <a:xfrm>
            <a:off x="12803043" y="3926094"/>
            <a:ext cx="1465868" cy="1600438"/>
          </a:xfrm>
          <a:prstGeom prst="rect">
            <a:avLst/>
          </a:prstGeom>
          <a:solidFill>
            <a:schemeClr val="bg1">
              <a:lumMod val="95000"/>
              <a:alpha val="70000"/>
            </a:schemeClr>
          </a:solidFill>
        </p:spPr>
        <p:txBody>
          <a:bodyPr wrap="square" rtlCol="0">
            <a:spAutoFit/>
          </a:bodyPr>
          <a:lstStyle/>
          <a:p>
            <a:r>
              <a:rPr lang="en-US" sz="2200" b="1" dirty="0"/>
              <a:t>moving “uphill” </a:t>
            </a:r>
          </a:p>
          <a:p>
            <a:r>
              <a:rPr lang="en-US" sz="1800" dirty="0"/>
              <a:t>from bottom to top in both figures here</a:t>
            </a:r>
          </a:p>
        </p:txBody>
      </p:sp>
      <p:pic>
        <p:nvPicPr>
          <p:cNvPr id="19" name="Graphic 18" descr="Home">
            <a:hlinkClick r:id="" action="ppaction://hlinkshowjump?jump=firstslide"/>
            <a:extLst>
              <a:ext uri="{FF2B5EF4-FFF2-40B4-BE49-F238E27FC236}">
                <a16:creationId xmlns:a16="http://schemas.microsoft.com/office/drawing/2014/main" id="{D8D0EFA6-46DC-43DB-BAC6-1BBC13B0A86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573208" y="264306"/>
            <a:ext cx="633222" cy="633222"/>
          </a:xfrm>
          <a:prstGeom prst="rect">
            <a:avLst/>
          </a:prstGeom>
        </p:spPr>
      </p:pic>
    </p:spTree>
    <p:extLst>
      <p:ext uri="{BB962C8B-B14F-4D97-AF65-F5344CB8AC3E}">
        <p14:creationId xmlns:p14="http://schemas.microsoft.com/office/powerpoint/2010/main" val="368061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100EC2E-CC8D-4811-9E4A-6630AF50E355}"/>
              </a:ext>
            </a:extLst>
          </p:cNvPr>
          <p:cNvSpPr txBox="1"/>
          <p:nvPr/>
        </p:nvSpPr>
        <p:spPr>
          <a:xfrm>
            <a:off x="1781910" y="285452"/>
            <a:ext cx="11104734" cy="535531"/>
          </a:xfrm>
          <a:prstGeom prst="rect">
            <a:avLst/>
          </a:prstGeom>
          <a:noFill/>
        </p:spPr>
        <p:txBody>
          <a:bodyPr wrap="square" rtlCol="0">
            <a:spAutoFit/>
          </a:bodyPr>
          <a:lstStyle/>
          <a:p>
            <a:pPr algn="ctr"/>
            <a:r>
              <a:rPr lang="en-US" sz="2880" b="1" dirty="0"/>
              <a:t>Using R to analyze, understand, and communicate tidal wetland data</a:t>
            </a:r>
            <a:endParaRPr lang="en-US" sz="2880" dirty="0"/>
          </a:p>
        </p:txBody>
      </p:sp>
      <p:pic>
        <p:nvPicPr>
          <p:cNvPr id="17" name="Graphic 16" descr="Research">
            <a:extLst>
              <a:ext uri="{FF2B5EF4-FFF2-40B4-BE49-F238E27FC236}">
                <a16:creationId xmlns:a16="http://schemas.microsoft.com/office/drawing/2014/main" id="{509B3AC1-9AF9-4271-9FF2-3070943216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674" y="261962"/>
            <a:ext cx="637912" cy="637912"/>
          </a:xfrm>
          <a:prstGeom prst="rect">
            <a:avLst/>
          </a:prstGeom>
        </p:spPr>
      </p:pic>
      <p:sp>
        <p:nvSpPr>
          <p:cNvPr id="18" name="TextBox 17">
            <a:extLst>
              <a:ext uri="{FF2B5EF4-FFF2-40B4-BE49-F238E27FC236}">
                <a16:creationId xmlns:a16="http://schemas.microsoft.com/office/drawing/2014/main" id="{D6592389-4D22-43FE-8C76-FA3133F1094A}"/>
              </a:ext>
            </a:extLst>
          </p:cNvPr>
          <p:cNvSpPr txBox="1"/>
          <p:nvPr/>
        </p:nvSpPr>
        <p:spPr>
          <a:xfrm>
            <a:off x="17685" y="926355"/>
            <a:ext cx="1273888" cy="346249"/>
          </a:xfrm>
          <a:prstGeom prst="rect">
            <a:avLst/>
          </a:prstGeom>
          <a:noFill/>
        </p:spPr>
        <p:txBody>
          <a:bodyPr wrap="square" rtlCol="0">
            <a:spAutoFit/>
          </a:bodyPr>
          <a:lstStyle/>
          <a:p>
            <a:pPr algn="ctr"/>
            <a:r>
              <a:rPr lang="en-US" sz="1650" dirty="0"/>
              <a:t>more info</a:t>
            </a:r>
          </a:p>
        </p:txBody>
      </p:sp>
      <p:sp>
        <p:nvSpPr>
          <p:cNvPr id="20" name="TextBox 19">
            <a:extLst>
              <a:ext uri="{FF2B5EF4-FFF2-40B4-BE49-F238E27FC236}">
                <a16:creationId xmlns:a16="http://schemas.microsoft.com/office/drawing/2014/main" id="{158FED3D-0E38-48F5-8E9C-E23ADB5ACDE6}"/>
              </a:ext>
            </a:extLst>
          </p:cNvPr>
          <p:cNvSpPr txBox="1"/>
          <p:nvPr/>
        </p:nvSpPr>
        <p:spPr>
          <a:xfrm>
            <a:off x="13243024" y="799450"/>
            <a:ext cx="1293590" cy="600164"/>
          </a:xfrm>
          <a:prstGeom prst="rect">
            <a:avLst/>
          </a:prstGeom>
          <a:noFill/>
        </p:spPr>
        <p:txBody>
          <a:bodyPr wrap="square" rtlCol="0">
            <a:spAutoFit/>
          </a:bodyPr>
          <a:lstStyle/>
          <a:p>
            <a:pPr algn="ctr"/>
            <a:r>
              <a:rPr lang="en-US" sz="1650" dirty="0"/>
              <a:t>back to </a:t>
            </a:r>
          </a:p>
          <a:p>
            <a:pPr algn="ctr"/>
            <a:r>
              <a:rPr lang="en-US" sz="1650" dirty="0"/>
              <a:t>cover slide</a:t>
            </a:r>
          </a:p>
        </p:txBody>
      </p:sp>
      <p:sp>
        <p:nvSpPr>
          <p:cNvPr id="8" name="TextBox 7">
            <a:extLst>
              <a:ext uri="{FF2B5EF4-FFF2-40B4-BE49-F238E27FC236}">
                <a16:creationId xmlns:a16="http://schemas.microsoft.com/office/drawing/2014/main" id="{FC49B1BC-51D9-41F5-89FE-DC7820ED7E98}"/>
              </a:ext>
            </a:extLst>
          </p:cNvPr>
          <p:cNvSpPr txBox="1"/>
          <p:nvPr/>
        </p:nvSpPr>
        <p:spPr>
          <a:xfrm>
            <a:off x="27965" y="2083891"/>
            <a:ext cx="4458764" cy="1292662"/>
          </a:xfrm>
          <a:prstGeom prst="rect">
            <a:avLst/>
          </a:prstGeom>
          <a:noFill/>
        </p:spPr>
        <p:txBody>
          <a:bodyPr wrap="square" rtlCol="0">
            <a:spAutoFit/>
          </a:bodyPr>
          <a:lstStyle/>
          <a:p>
            <a:r>
              <a:rPr lang="en-US" sz="2600" b="1" dirty="0">
                <a:solidFill>
                  <a:schemeClr val="accent5">
                    <a:lumMod val="50000"/>
                  </a:schemeClr>
                </a:solidFill>
              </a:rPr>
              <a:t>Entire Directory is unified and portable</a:t>
            </a:r>
          </a:p>
          <a:p>
            <a:endParaRPr lang="en-US" sz="2600" dirty="0"/>
          </a:p>
        </p:txBody>
      </p:sp>
      <p:sp>
        <p:nvSpPr>
          <p:cNvPr id="9" name="TextBox 8">
            <a:extLst>
              <a:ext uri="{FF2B5EF4-FFF2-40B4-BE49-F238E27FC236}">
                <a16:creationId xmlns:a16="http://schemas.microsoft.com/office/drawing/2014/main" id="{A7722306-FD05-4506-BF5B-9719519DBCFF}"/>
              </a:ext>
            </a:extLst>
          </p:cNvPr>
          <p:cNvSpPr txBox="1"/>
          <p:nvPr/>
        </p:nvSpPr>
        <p:spPr>
          <a:xfrm>
            <a:off x="27964" y="3080428"/>
            <a:ext cx="4184529" cy="2092881"/>
          </a:xfrm>
          <a:prstGeom prst="rect">
            <a:avLst/>
          </a:prstGeom>
          <a:noFill/>
        </p:spPr>
        <p:txBody>
          <a:bodyPr wrap="square" rtlCol="0">
            <a:spAutoFit/>
          </a:bodyPr>
          <a:lstStyle/>
          <a:p>
            <a:pPr marL="738188" indent="-457200">
              <a:spcAft>
                <a:spcPts val="600"/>
              </a:spcAft>
              <a:buFont typeface="Arial" panose="020B0604020202020204" pitchFamily="34" charset="0"/>
              <a:buChar char="•"/>
            </a:pPr>
            <a:r>
              <a:rPr lang="en-US" sz="2000" dirty="0"/>
              <a:t>Directory is self-contained, thanks to .</a:t>
            </a:r>
            <a:r>
              <a:rPr lang="en-US" sz="2000" dirty="0" err="1"/>
              <a:t>Rproj</a:t>
            </a:r>
            <a:r>
              <a:rPr lang="en-US" sz="2000" dirty="0"/>
              <a:t> and the here package</a:t>
            </a:r>
          </a:p>
          <a:p>
            <a:pPr marL="738188" indent="-457200">
              <a:spcAft>
                <a:spcPts val="600"/>
              </a:spcAft>
              <a:buFont typeface="Arial" panose="020B0604020202020204" pitchFamily="34" charset="0"/>
              <a:buChar char="•"/>
            </a:pPr>
            <a:r>
              <a:rPr lang="en-US" sz="2000" dirty="0"/>
              <a:t>Descriptive file names: what do I </a:t>
            </a:r>
            <a:r>
              <a:rPr lang="en-US" sz="2000" i="1" dirty="0"/>
              <a:t>do</a:t>
            </a:r>
            <a:r>
              <a:rPr lang="en-US" sz="2000" dirty="0"/>
              <a:t> with this script?</a:t>
            </a:r>
          </a:p>
          <a:p>
            <a:pPr marL="738188" indent="-457200">
              <a:spcAft>
                <a:spcPts val="600"/>
              </a:spcAft>
              <a:buFont typeface="Arial" panose="020B0604020202020204" pitchFamily="34" charset="0"/>
              <a:buChar char="•"/>
            </a:pPr>
            <a:r>
              <a:rPr lang="en-US" sz="2000" dirty="0"/>
              <a:t>Instructions in many places</a:t>
            </a:r>
          </a:p>
        </p:txBody>
      </p:sp>
      <p:pic>
        <p:nvPicPr>
          <p:cNvPr id="11" name="Picture 10" descr="A screenshot of a cell phone&#10;&#10;Description automatically generated">
            <a:extLst>
              <a:ext uri="{FF2B5EF4-FFF2-40B4-BE49-F238E27FC236}">
                <a16:creationId xmlns:a16="http://schemas.microsoft.com/office/drawing/2014/main" id="{25024209-64B1-4D53-BB3B-E6993C982C34}"/>
              </a:ext>
            </a:extLst>
          </p:cNvPr>
          <p:cNvPicPr>
            <a:picLocks noChangeAspect="1"/>
          </p:cNvPicPr>
          <p:nvPr/>
        </p:nvPicPr>
        <p:blipFill rotWithShape="1">
          <a:blip r:embed="rId4">
            <a:extLst>
              <a:ext uri="{28A0092B-C50C-407E-A947-70E740481C1C}">
                <a14:useLocalDpi xmlns:a14="http://schemas.microsoft.com/office/drawing/2010/main" val="0"/>
              </a:ext>
            </a:extLst>
          </a:blip>
          <a:srcRect l="53666" t="8620" b="24819"/>
          <a:stretch/>
        </p:blipFill>
        <p:spPr>
          <a:xfrm>
            <a:off x="335674" y="5526373"/>
            <a:ext cx="3479001" cy="2791248"/>
          </a:xfrm>
          <a:prstGeom prst="rect">
            <a:avLst/>
          </a:prstGeom>
          <a:ln w="22225">
            <a:solidFill>
              <a:schemeClr val="bg1">
                <a:lumMod val="50000"/>
              </a:schemeClr>
            </a:solidFill>
          </a:ln>
        </p:spPr>
      </p:pic>
      <p:pic>
        <p:nvPicPr>
          <p:cNvPr id="12" name="Picture 11" descr="A screenshot of a cell phone&#10;&#10;Description automatically generated">
            <a:extLst>
              <a:ext uri="{FF2B5EF4-FFF2-40B4-BE49-F238E27FC236}">
                <a16:creationId xmlns:a16="http://schemas.microsoft.com/office/drawing/2014/main" id="{3C682CDA-21AF-43F8-B743-5521CEC97C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4677" y="2739148"/>
            <a:ext cx="3760483" cy="3426219"/>
          </a:xfrm>
          <a:prstGeom prst="rect">
            <a:avLst/>
          </a:prstGeom>
          <a:ln w="22225">
            <a:solidFill>
              <a:schemeClr val="bg1">
                <a:lumMod val="50000"/>
              </a:schemeClr>
            </a:solidFill>
          </a:ln>
        </p:spPr>
      </p:pic>
      <p:cxnSp>
        <p:nvCxnSpPr>
          <p:cNvPr id="13" name="Connector: Elbow 12">
            <a:extLst>
              <a:ext uri="{FF2B5EF4-FFF2-40B4-BE49-F238E27FC236}">
                <a16:creationId xmlns:a16="http://schemas.microsoft.com/office/drawing/2014/main" id="{666FC5BC-CCF0-4048-B03A-0D77A58F5AE8}"/>
              </a:ext>
            </a:extLst>
          </p:cNvPr>
          <p:cNvCxnSpPr>
            <a:cxnSpLocks/>
          </p:cNvCxnSpPr>
          <p:nvPr/>
        </p:nvCxnSpPr>
        <p:spPr>
          <a:xfrm rot="10800000" flipV="1">
            <a:off x="3439114" y="4424163"/>
            <a:ext cx="1380731" cy="2286000"/>
          </a:xfrm>
          <a:prstGeom prst="bentConnector3">
            <a:avLst>
              <a:gd name="adj1" fmla="val 43632"/>
            </a:avLst>
          </a:prstGeom>
          <a:ln w="7620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12A1877-EFE3-4741-B503-80096358F23E}"/>
              </a:ext>
            </a:extLst>
          </p:cNvPr>
          <p:cNvSpPr/>
          <p:nvPr/>
        </p:nvSpPr>
        <p:spPr>
          <a:xfrm>
            <a:off x="4486728" y="5601379"/>
            <a:ext cx="3130347" cy="474785"/>
          </a:xfrm>
          <a:prstGeom prst="rect">
            <a:avLst/>
          </a:prstGeom>
          <a:noFill/>
          <a:ln w="50800">
            <a:solidFill>
              <a:srgbClr val="EA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A27319F-4B3C-4BE3-98C6-59D594BAE411}"/>
              </a:ext>
            </a:extLst>
          </p:cNvPr>
          <p:cNvSpPr txBox="1"/>
          <p:nvPr/>
        </p:nvSpPr>
        <p:spPr>
          <a:xfrm>
            <a:off x="1966777" y="721057"/>
            <a:ext cx="10751086" cy="387798"/>
          </a:xfrm>
          <a:prstGeom prst="rect">
            <a:avLst/>
          </a:prstGeom>
          <a:noFill/>
        </p:spPr>
        <p:txBody>
          <a:bodyPr wrap="square" rtlCol="0">
            <a:spAutoFit/>
          </a:bodyPr>
          <a:lstStyle/>
          <a:p>
            <a:pPr algn="ctr"/>
            <a:r>
              <a:rPr lang="en-US" sz="1920" dirty="0"/>
              <a:t>Working example: </a:t>
            </a:r>
            <a:r>
              <a:rPr lang="en-US" sz="1920" dirty="0">
                <a:hlinkClick r:id="rId6"/>
              </a:rPr>
              <a:t>https://github.com/swmpkim/SETr_example_reserve_pkg</a:t>
            </a:r>
            <a:r>
              <a:rPr lang="en-US" sz="1920" dirty="0"/>
              <a:t> </a:t>
            </a:r>
          </a:p>
        </p:txBody>
      </p:sp>
      <p:sp>
        <p:nvSpPr>
          <p:cNvPr id="21" name="TextBox 20">
            <a:extLst>
              <a:ext uri="{FF2B5EF4-FFF2-40B4-BE49-F238E27FC236}">
                <a16:creationId xmlns:a16="http://schemas.microsoft.com/office/drawing/2014/main" id="{19F215E9-24BE-442B-9B41-A791B9F90CD2}"/>
              </a:ext>
            </a:extLst>
          </p:cNvPr>
          <p:cNvSpPr txBox="1"/>
          <p:nvPr/>
        </p:nvSpPr>
        <p:spPr>
          <a:xfrm>
            <a:off x="4500513" y="1352525"/>
            <a:ext cx="4288150" cy="954107"/>
          </a:xfrm>
          <a:prstGeom prst="rect">
            <a:avLst/>
          </a:prstGeom>
          <a:solidFill>
            <a:srgbClr val="FFFFCC"/>
          </a:solidFill>
        </p:spPr>
        <p:txBody>
          <a:bodyPr wrap="square" rtlCol="0">
            <a:spAutoFit/>
          </a:bodyPr>
          <a:lstStyle/>
          <a:p>
            <a:pPr algn="ctr"/>
            <a:r>
              <a:rPr lang="en-US" sz="2800" b="1" dirty="0">
                <a:solidFill>
                  <a:srgbClr val="FF0000"/>
                </a:solidFill>
              </a:rPr>
              <a:t>Thinking about the </a:t>
            </a:r>
            <a:r>
              <a:rPr lang="en-US" sz="2800" b="1" dirty="0">
                <a:solidFill>
                  <a:schemeClr val="accent5">
                    <a:lumMod val="50000"/>
                  </a:schemeClr>
                </a:solidFill>
              </a:rPr>
              <a:t>USERS:</a:t>
            </a:r>
            <a:endParaRPr lang="en-US" sz="2400" b="1" dirty="0">
              <a:solidFill>
                <a:schemeClr val="accent5">
                  <a:lumMod val="50000"/>
                </a:schemeClr>
              </a:solidFill>
            </a:endParaRPr>
          </a:p>
          <a:p>
            <a:pPr algn="ctr"/>
            <a:r>
              <a:rPr lang="en-US" sz="2800" b="1" dirty="0">
                <a:solidFill>
                  <a:schemeClr val="accent1">
                    <a:lumMod val="50000"/>
                  </a:schemeClr>
                </a:solidFill>
              </a:rPr>
              <a:t>File setup and inputs</a:t>
            </a:r>
            <a:endParaRPr lang="en-US" sz="1814" dirty="0">
              <a:solidFill>
                <a:schemeClr val="accent1">
                  <a:lumMod val="50000"/>
                </a:schemeClr>
              </a:solidFill>
            </a:endParaRPr>
          </a:p>
        </p:txBody>
      </p:sp>
      <p:sp>
        <p:nvSpPr>
          <p:cNvPr id="22" name="TextBox 21">
            <a:extLst>
              <a:ext uri="{FF2B5EF4-FFF2-40B4-BE49-F238E27FC236}">
                <a16:creationId xmlns:a16="http://schemas.microsoft.com/office/drawing/2014/main" id="{98FAEB0B-4C61-4B31-99DA-D61C7EA7B0B5}"/>
              </a:ext>
            </a:extLst>
          </p:cNvPr>
          <p:cNvSpPr txBox="1"/>
          <p:nvPr/>
        </p:nvSpPr>
        <p:spPr>
          <a:xfrm>
            <a:off x="8428944" y="2083891"/>
            <a:ext cx="6201456" cy="892552"/>
          </a:xfrm>
          <a:prstGeom prst="rect">
            <a:avLst/>
          </a:prstGeom>
          <a:noFill/>
        </p:spPr>
        <p:txBody>
          <a:bodyPr wrap="square" rtlCol="0">
            <a:spAutoFit/>
          </a:bodyPr>
          <a:lstStyle/>
          <a:p>
            <a:pPr algn="r"/>
            <a:r>
              <a:rPr lang="en-US" sz="2600" b="1" dirty="0">
                <a:solidFill>
                  <a:schemeClr val="accent5">
                    <a:lumMod val="50000"/>
                  </a:schemeClr>
                </a:solidFill>
              </a:rPr>
              <a:t>Excel file for users to define options</a:t>
            </a:r>
          </a:p>
          <a:p>
            <a:pPr algn="r"/>
            <a:endParaRPr lang="en-US" sz="2600" dirty="0"/>
          </a:p>
        </p:txBody>
      </p:sp>
      <p:pic>
        <p:nvPicPr>
          <p:cNvPr id="2" name="Picture 1">
            <a:extLst>
              <a:ext uri="{FF2B5EF4-FFF2-40B4-BE49-F238E27FC236}">
                <a16:creationId xmlns:a16="http://schemas.microsoft.com/office/drawing/2014/main" id="{97B7A684-F16A-4128-B171-180E6754E8C3}"/>
              </a:ext>
            </a:extLst>
          </p:cNvPr>
          <p:cNvPicPr>
            <a:picLocks noChangeAspect="1"/>
          </p:cNvPicPr>
          <p:nvPr/>
        </p:nvPicPr>
        <p:blipFill>
          <a:blip r:embed="rId7"/>
          <a:stretch>
            <a:fillRect/>
          </a:stretch>
        </p:blipFill>
        <p:spPr>
          <a:xfrm>
            <a:off x="8857344" y="2732021"/>
            <a:ext cx="5679270" cy="1502822"/>
          </a:xfrm>
          <a:prstGeom prst="rect">
            <a:avLst/>
          </a:prstGeom>
          <a:ln>
            <a:solidFill>
              <a:schemeClr val="bg1">
                <a:lumMod val="50000"/>
              </a:schemeClr>
            </a:solidFill>
          </a:ln>
        </p:spPr>
      </p:pic>
      <p:pic>
        <p:nvPicPr>
          <p:cNvPr id="23" name="Graphic 22" descr="Home">
            <a:hlinkClick r:id="" action="ppaction://hlinkshowjump?jump=firstslide"/>
            <a:extLst>
              <a:ext uri="{FF2B5EF4-FFF2-40B4-BE49-F238E27FC236}">
                <a16:creationId xmlns:a16="http://schemas.microsoft.com/office/drawing/2014/main" id="{F2996C78-B100-4932-B28D-2CFD40C6A5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573208" y="264306"/>
            <a:ext cx="633222" cy="633222"/>
          </a:xfrm>
          <a:prstGeom prst="rect">
            <a:avLst/>
          </a:prstGeom>
        </p:spPr>
      </p:pic>
      <p:pic>
        <p:nvPicPr>
          <p:cNvPr id="6" name="Picture 5">
            <a:extLst>
              <a:ext uri="{FF2B5EF4-FFF2-40B4-BE49-F238E27FC236}">
                <a16:creationId xmlns:a16="http://schemas.microsoft.com/office/drawing/2014/main" id="{2C565B4C-ED01-4644-8EF2-EC27AB4FEDA9}"/>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782745" y="6710164"/>
            <a:ext cx="3549773" cy="2369662"/>
          </a:xfrm>
          <a:prstGeom prst="rect">
            <a:avLst/>
          </a:prstGeom>
          <a:ln>
            <a:solidFill>
              <a:schemeClr val="bg1">
                <a:lumMod val="50000"/>
              </a:schemeClr>
            </a:solidFill>
          </a:ln>
        </p:spPr>
      </p:pic>
      <p:pic>
        <p:nvPicPr>
          <p:cNvPr id="25" name="Picture 24">
            <a:extLst>
              <a:ext uri="{FF2B5EF4-FFF2-40B4-BE49-F238E27FC236}">
                <a16:creationId xmlns:a16="http://schemas.microsoft.com/office/drawing/2014/main" id="{E093F1A2-A80A-4C85-8725-6316A9CA18B6}"/>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046816" y="5173309"/>
            <a:ext cx="5219610" cy="3914707"/>
          </a:xfrm>
          <a:prstGeom prst="rect">
            <a:avLst/>
          </a:prstGeom>
          <a:ln>
            <a:solidFill>
              <a:schemeClr val="bg1">
                <a:lumMod val="50000"/>
              </a:schemeClr>
            </a:solidFill>
          </a:ln>
        </p:spPr>
      </p:pic>
      <p:sp>
        <p:nvSpPr>
          <p:cNvPr id="26" name="TextBox 25">
            <a:extLst>
              <a:ext uri="{FF2B5EF4-FFF2-40B4-BE49-F238E27FC236}">
                <a16:creationId xmlns:a16="http://schemas.microsoft.com/office/drawing/2014/main" id="{BF689698-5363-4615-9330-8D84B7505E64}"/>
              </a:ext>
            </a:extLst>
          </p:cNvPr>
          <p:cNvSpPr txBox="1"/>
          <p:nvPr/>
        </p:nvSpPr>
        <p:spPr>
          <a:xfrm>
            <a:off x="849053" y="8472196"/>
            <a:ext cx="3786711" cy="646331"/>
          </a:xfrm>
          <a:prstGeom prst="rect">
            <a:avLst/>
          </a:prstGeom>
          <a:noFill/>
        </p:spPr>
        <p:txBody>
          <a:bodyPr wrap="square" rtlCol="0">
            <a:spAutoFit/>
          </a:bodyPr>
          <a:lstStyle/>
          <a:p>
            <a:r>
              <a:rPr lang="en-US" sz="1800" dirty="0"/>
              <a:t>photo credits: middle, Sandra Huynh; </a:t>
            </a:r>
          </a:p>
          <a:p>
            <a:r>
              <a:rPr lang="en-US" sz="1800" dirty="0"/>
              <a:t>right, Delaware NERR</a:t>
            </a:r>
          </a:p>
        </p:txBody>
      </p:sp>
    </p:spTree>
    <p:extLst>
      <p:ext uri="{BB962C8B-B14F-4D97-AF65-F5344CB8AC3E}">
        <p14:creationId xmlns:p14="http://schemas.microsoft.com/office/powerpoint/2010/main" val="212759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D5D4F1-0D8D-4614-B6DF-78AE4936944B}"/>
              </a:ext>
            </a:extLst>
          </p:cNvPr>
          <p:cNvPicPr>
            <a:picLocks noChangeAspect="1"/>
          </p:cNvPicPr>
          <p:nvPr/>
        </p:nvPicPr>
        <p:blipFill rotWithShape="1">
          <a:blip r:embed="rId2"/>
          <a:srcRect r="7267"/>
          <a:stretch/>
        </p:blipFill>
        <p:spPr>
          <a:xfrm>
            <a:off x="105600" y="1639976"/>
            <a:ext cx="5989024" cy="3128556"/>
          </a:xfrm>
          <a:prstGeom prst="rect">
            <a:avLst/>
          </a:prstGeom>
          <a:ln>
            <a:solidFill>
              <a:schemeClr val="bg1">
                <a:lumMod val="50000"/>
              </a:schemeClr>
            </a:solidFill>
          </a:ln>
        </p:spPr>
      </p:pic>
      <p:sp>
        <p:nvSpPr>
          <p:cNvPr id="10" name="TextBox 9">
            <a:extLst>
              <a:ext uri="{FF2B5EF4-FFF2-40B4-BE49-F238E27FC236}">
                <a16:creationId xmlns:a16="http://schemas.microsoft.com/office/drawing/2014/main" id="{4B3A5D27-996A-4B9E-A8EF-51D868F0AF2E}"/>
              </a:ext>
            </a:extLst>
          </p:cNvPr>
          <p:cNvSpPr txBox="1"/>
          <p:nvPr/>
        </p:nvSpPr>
        <p:spPr>
          <a:xfrm>
            <a:off x="6447414" y="1600442"/>
            <a:ext cx="5085983" cy="954107"/>
          </a:xfrm>
          <a:prstGeom prst="rect">
            <a:avLst/>
          </a:prstGeom>
          <a:solidFill>
            <a:srgbClr val="FFFFCC"/>
          </a:solidFill>
        </p:spPr>
        <p:txBody>
          <a:bodyPr wrap="square" rtlCol="0">
            <a:spAutoFit/>
          </a:bodyPr>
          <a:lstStyle/>
          <a:p>
            <a:pPr algn="ctr"/>
            <a:r>
              <a:rPr lang="en-US" sz="2800" b="1" dirty="0">
                <a:solidFill>
                  <a:srgbClr val="FF0000"/>
                </a:solidFill>
              </a:rPr>
              <a:t>Thinking about the </a:t>
            </a:r>
            <a:r>
              <a:rPr lang="en-US" sz="2800" b="1" dirty="0">
                <a:solidFill>
                  <a:schemeClr val="accent5">
                    <a:lumMod val="50000"/>
                  </a:schemeClr>
                </a:solidFill>
              </a:rPr>
              <a:t>USERS:</a:t>
            </a:r>
            <a:endParaRPr lang="en-US" sz="2400" b="1" dirty="0">
              <a:solidFill>
                <a:schemeClr val="accent5">
                  <a:lumMod val="50000"/>
                </a:schemeClr>
              </a:solidFill>
            </a:endParaRPr>
          </a:p>
          <a:p>
            <a:pPr algn="ctr"/>
            <a:r>
              <a:rPr lang="en-US" sz="2800" b="1" dirty="0">
                <a:solidFill>
                  <a:schemeClr val="accent1">
                    <a:lumMod val="50000"/>
                  </a:schemeClr>
                </a:solidFill>
              </a:rPr>
              <a:t>Instructions everywhere</a:t>
            </a:r>
            <a:endParaRPr lang="en-US" sz="1814" dirty="0">
              <a:solidFill>
                <a:schemeClr val="accent1">
                  <a:lumMod val="50000"/>
                </a:schemeClr>
              </a:solidFill>
            </a:endParaRPr>
          </a:p>
        </p:txBody>
      </p:sp>
      <p:sp>
        <p:nvSpPr>
          <p:cNvPr id="16" name="TextBox 15">
            <a:extLst>
              <a:ext uri="{FF2B5EF4-FFF2-40B4-BE49-F238E27FC236}">
                <a16:creationId xmlns:a16="http://schemas.microsoft.com/office/drawing/2014/main" id="{90C5A58B-10FA-4FA7-9765-43C416E13F24}"/>
              </a:ext>
            </a:extLst>
          </p:cNvPr>
          <p:cNvSpPr txBox="1"/>
          <p:nvPr/>
        </p:nvSpPr>
        <p:spPr>
          <a:xfrm>
            <a:off x="1781910" y="285452"/>
            <a:ext cx="11104734" cy="535531"/>
          </a:xfrm>
          <a:prstGeom prst="rect">
            <a:avLst/>
          </a:prstGeom>
          <a:noFill/>
        </p:spPr>
        <p:txBody>
          <a:bodyPr wrap="square" rtlCol="0">
            <a:spAutoFit/>
          </a:bodyPr>
          <a:lstStyle/>
          <a:p>
            <a:pPr algn="ctr"/>
            <a:r>
              <a:rPr lang="en-US" sz="2880" b="1" dirty="0"/>
              <a:t>Using R to analyze, understand, and communicate tidal wetland data</a:t>
            </a:r>
            <a:endParaRPr lang="en-US" sz="2880" dirty="0"/>
          </a:p>
        </p:txBody>
      </p:sp>
      <p:pic>
        <p:nvPicPr>
          <p:cNvPr id="17" name="Graphic 16" descr="Research">
            <a:extLst>
              <a:ext uri="{FF2B5EF4-FFF2-40B4-BE49-F238E27FC236}">
                <a16:creationId xmlns:a16="http://schemas.microsoft.com/office/drawing/2014/main" id="{A2BF24DD-A2B5-4A5F-8DAB-BBA3DF9BAE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5674" y="261962"/>
            <a:ext cx="637912" cy="637912"/>
          </a:xfrm>
          <a:prstGeom prst="rect">
            <a:avLst/>
          </a:prstGeom>
        </p:spPr>
      </p:pic>
      <p:sp>
        <p:nvSpPr>
          <p:cNvPr id="18" name="TextBox 17">
            <a:extLst>
              <a:ext uri="{FF2B5EF4-FFF2-40B4-BE49-F238E27FC236}">
                <a16:creationId xmlns:a16="http://schemas.microsoft.com/office/drawing/2014/main" id="{B3BA7024-137C-478C-BE48-E01D945CC539}"/>
              </a:ext>
            </a:extLst>
          </p:cNvPr>
          <p:cNvSpPr txBox="1"/>
          <p:nvPr/>
        </p:nvSpPr>
        <p:spPr>
          <a:xfrm>
            <a:off x="17685" y="926355"/>
            <a:ext cx="1273888" cy="346249"/>
          </a:xfrm>
          <a:prstGeom prst="rect">
            <a:avLst/>
          </a:prstGeom>
          <a:noFill/>
        </p:spPr>
        <p:txBody>
          <a:bodyPr wrap="square" rtlCol="0">
            <a:spAutoFit/>
          </a:bodyPr>
          <a:lstStyle/>
          <a:p>
            <a:pPr algn="ctr"/>
            <a:r>
              <a:rPr lang="en-US" sz="1650" dirty="0"/>
              <a:t>more info</a:t>
            </a:r>
          </a:p>
        </p:txBody>
      </p:sp>
      <p:sp>
        <p:nvSpPr>
          <p:cNvPr id="20" name="TextBox 19">
            <a:extLst>
              <a:ext uri="{FF2B5EF4-FFF2-40B4-BE49-F238E27FC236}">
                <a16:creationId xmlns:a16="http://schemas.microsoft.com/office/drawing/2014/main" id="{53B3B1C3-B0A6-48FF-BD39-6D7DC93EDB86}"/>
              </a:ext>
            </a:extLst>
          </p:cNvPr>
          <p:cNvSpPr txBox="1"/>
          <p:nvPr/>
        </p:nvSpPr>
        <p:spPr>
          <a:xfrm>
            <a:off x="13243024" y="799450"/>
            <a:ext cx="1293590" cy="600164"/>
          </a:xfrm>
          <a:prstGeom prst="rect">
            <a:avLst/>
          </a:prstGeom>
          <a:noFill/>
        </p:spPr>
        <p:txBody>
          <a:bodyPr wrap="square" rtlCol="0">
            <a:spAutoFit/>
          </a:bodyPr>
          <a:lstStyle/>
          <a:p>
            <a:pPr algn="ctr"/>
            <a:r>
              <a:rPr lang="en-US" sz="1650" dirty="0"/>
              <a:t>back to </a:t>
            </a:r>
          </a:p>
          <a:p>
            <a:pPr algn="ctr"/>
            <a:r>
              <a:rPr lang="en-US" sz="1650" dirty="0"/>
              <a:t>cover slide</a:t>
            </a:r>
          </a:p>
        </p:txBody>
      </p:sp>
      <p:sp>
        <p:nvSpPr>
          <p:cNvPr id="8" name="TextBox 7">
            <a:extLst>
              <a:ext uri="{FF2B5EF4-FFF2-40B4-BE49-F238E27FC236}">
                <a16:creationId xmlns:a16="http://schemas.microsoft.com/office/drawing/2014/main" id="{A38F89F2-935C-4CC4-B628-A49A6FF60344}"/>
              </a:ext>
            </a:extLst>
          </p:cNvPr>
          <p:cNvSpPr txBox="1"/>
          <p:nvPr/>
        </p:nvSpPr>
        <p:spPr>
          <a:xfrm>
            <a:off x="1966777" y="721057"/>
            <a:ext cx="10751086" cy="387798"/>
          </a:xfrm>
          <a:prstGeom prst="rect">
            <a:avLst/>
          </a:prstGeom>
          <a:noFill/>
        </p:spPr>
        <p:txBody>
          <a:bodyPr wrap="square" rtlCol="0">
            <a:spAutoFit/>
          </a:bodyPr>
          <a:lstStyle/>
          <a:p>
            <a:pPr algn="ctr"/>
            <a:r>
              <a:rPr lang="en-US" sz="1920" dirty="0"/>
              <a:t>Working example: </a:t>
            </a:r>
            <a:r>
              <a:rPr lang="en-US" sz="1920" dirty="0">
                <a:hlinkClick r:id="rId5"/>
              </a:rPr>
              <a:t>https://github.com/swmpkim/SETr_example_reserve_pkg</a:t>
            </a:r>
            <a:r>
              <a:rPr lang="en-US" sz="1920" dirty="0"/>
              <a:t> </a:t>
            </a:r>
          </a:p>
        </p:txBody>
      </p:sp>
      <p:pic>
        <p:nvPicPr>
          <p:cNvPr id="11" name="Picture 10">
            <a:extLst>
              <a:ext uri="{FF2B5EF4-FFF2-40B4-BE49-F238E27FC236}">
                <a16:creationId xmlns:a16="http://schemas.microsoft.com/office/drawing/2014/main" id="{F31BE55B-8C40-46A3-A9AE-34C713E2C005}"/>
              </a:ext>
            </a:extLst>
          </p:cNvPr>
          <p:cNvPicPr>
            <a:picLocks noChangeAspect="1"/>
          </p:cNvPicPr>
          <p:nvPr/>
        </p:nvPicPr>
        <p:blipFill>
          <a:blip r:embed="rId6"/>
          <a:stretch>
            <a:fillRect/>
          </a:stretch>
        </p:blipFill>
        <p:spPr>
          <a:xfrm>
            <a:off x="107399" y="4795935"/>
            <a:ext cx="4000798" cy="4086103"/>
          </a:xfrm>
          <a:prstGeom prst="rect">
            <a:avLst/>
          </a:prstGeom>
          <a:ln>
            <a:solidFill>
              <a:schemeClr val="bg1">
                <a:lumMod val="50000"/>
              </a:schemeClr>
            </a:solidFill>
          </a:ln>
        </p:spPr>
      </p:pic>
      <p:sp>
        <p:nvSpPr>
          <p:cNvPr id="12" name="TextBox 11">
            <a:extLst>
              <a:ext uri="{FF2B5EF4-FFF2-40B4-BE49-F238E27FC236}">
                <a16:creationId xmlns:a16="http://schemas.microsoft.com/office/drawing/2014/main" id="{43533859-5A27-4240-A2E2-288432574980}"/>
              </a:ext>
            </a:extLst>
          </p:cNvPr>
          <p:cNvSpPr txBox="1"/>
          <p:nvPr/>
        </p:nvSpPr>
        <p:spPr>
          <a:xfrm>
            <a:off x="4504654" y="5040388"/>
            <a:ext cx="2611745" cy="2739211"/>
          </a:xfrm>
          <a:prstGeom prst="rect">
            <a:avLst/>
          </a:prstGeom>
          <a:noFill/>
        </p:spPr>
        <p:txBody>
          <a:bodyPr wrap="square" rtlCol="0">
            <a:spAutoFit/>
          </a:bodyPr>
          <a:lstStyle/>
          <a:p>
            <a:r>
              <a:rPr lang="en-US" sz="2600" b="1" dirty="0">
                <a:solidFill>
                  <a:schemeClr val="accent5"/>
                </a:solidFill>
              </a:rPr>
              <a:t>Workflow guide in top level of directory</a:t>
            </a:r>
          </a:p>
          <a:p>
            <a:endParaRPr lang="en-US" sz="1400" dirty="0"/>
          </a:p>
          <a:p>
            <a:r>
              <a:rPr lang="en-US" sz="2000" dirty="0"/>
              <a:t>20 pages = balance of short-enough-to-actually-skim and thorough </a:t>
            </a:r>
          </a:p>
        </p:txBody>
      </p:sp>
      <p:pic>
        <p:nvPicPr>
          <p:cNvPr id="3" name="Picture 2">
            <a:extLst>
              <a:ext uri="{FF2B5EF4-FFF2-40B4-BE49-F238E27FC236}">
                <a16:creationId xmlns:a16="http://schemas.microsoft.com/office/drawing/2014/main" id="{B0837AED-C3F2-4035-A3F5-3442F3D70CC3}"/>
              </a:ext>
            </a:extLst>
          </p:cNvPr>
          <p:cNvPicPr>
            <a:picLocks noChangeAspect="1"/>
          </p:cNvPicPr>
          <p:nvPr/>
        </p:nvPicPr>
        <p:blipFill>
          <a:blip r:embed="rId7"/>
          <a:stretch>
            <a:fillRect/>
          </a:stretch>
        </p:blipFill>
        <p:spPr>
          <a:xfrm>
            <a:off x="8744818" y="4292846"/>
            <a:ext cx="5622267" cy="2501045"/>
          </a:xfrm>
          <a:prstGeom prst="rect">
            <a:avLst/>
          </a:prstGeom>
          <a:ln>
            <a:solidFill>
              <a:schemeClr val="bg1">
                <a:lumMod val="50000"/>
              </a:schemeClr>
            </a:solidFill>
          </a:ln>
        </p:spPr>
      </p:pic>
      <p:pic>
        <p:nvPicPr>
          <p:cNvPr id="4" name="Picture 3">
            <a:extLst>
              <a:ext uri="{FF2B5EF4-FFF2-40B4-BE49-F238E27FC236}">
                <a16:creationId xmlns:a16="http://schemas.microsoft.com/office/drawing/2014/main" id="{2B68E89F-5E34-4078-A329-55AA3825A45C}"/>
              </a:ext>
            </a:extLst>
          </p:cNvPr>
          <p:cNvPicPr>
            <a:picLocks noChangeAspect="1"/>
          </p:cNvPicPr>
          <p:nvPr/>
        </p:nvPicPr>
        <p:blipFill>
          <a:blip r:embed="rId8"/>
          <a:stretch>
            <a:fillRect/>
          </a:stretch>
        </p:blipFill>
        <p:spPr>
          <a:xfrm>
            <a:off x="8744818" y="6947450"/>
            <a:ext cx="5622267" cy="2050474"/>
          </a:xfrm>
          <a:prstGeom prst="rect">
            <a:avLst/>
          </a:prstGeom>
          <a:ln>
            <a:solidFill>
              <a:schemeClr val="bg1">
                <a:lumMod val="50000"/>
              </a:schemeClr>
            </a:solidFill>
          </a:ln>
        </p:spPr>
      </p:pic>
      <p:sp>
        <p:nvSpPr>
          <p:cNvPr id="21" name="TextBox 20">
            <a:extLst>
              <a:ext uri="{FF2B5EF4-FFF2-40B4-BE49-F238E27FC236}">
                <a16:creationId xmlns:a16="http://schemas.microsoft.com/office/drawing/2014/main" id="{D4A73B4A-6558-41F0-9EC9-486B23E5A663}"/>
              </a:ext>
            </a:extLst>
          </p:cNvPr>
          <p:cNvSpPr txBox="1"/>
          <p:nvPr/>
        </p:nvSpPr>
        <p:spPr>
          <a:xfrm>
            <a:off x="10896509" y="2501562"/>
            <a:ext cx="3470576" cy="2000548"/>
          </a:xfrm>
          <a:prstGeom prst="rect">
            <a:avLst/>
          </a:prstGeom>
          <a:noFill/>
        </p:spPr>
        <p:txBody>
          <a:bodyPr wrap="square" rtlCol="0">
            <a:spAutoFit/>
          </a:bodyPr>
          <a:lstStyle/>
          <a:p>
            <a:pPr algn="r"/>
            <a:r>
              <a:rPr lang="en-US" sz="2600" b="1" dirty="0">
                <a:solidFill>
                  <a:schemeClr val="accent5"/>
                </a:solidFill>
              </a:rPr>
              <a:t>Beginning of every script tells how to use it</a:t>
            </a:r>
          </a:p>
          <a:p>
            <a:pPr algn="r"/>
            <a:endParaRPr lang="en-US" sz="1400" dirty="0"/>
          </a:p>
          <a:p>
            <a:pPr algn="r"/>
            <a:r>
              <a:rPr lang="en-US" sz="2000" dirty="0"/>
              <a:t>top: analysis script</a:t>
            </a:r>
          </a:p>
          <a:p>
            <a:pPr algn="r"/>
            <a:r>
              <a:rPr lang="en-US" sz="2000" dirty="0"/>
              <a:t>bottom: shiny app</a:t>
            </a:r>
          </a:p>
          <a:p>
            <a:pPr algn="r"/>
            <a:endParaRPr lang="en-US" sz="1400" dirty="0"/>
          </a:p>
        </p:txBody>
      </p:sp>
      <p:pic>
        <p:nvPicPr>
          <p:cNvPr id="15" name="Graphic 14" descr="Home">
            <a:hlinkClick r:id="" action="ppaction://hlinkshowjump?jump=firstslide"/>
            <a:extLst>
              <a:ext uri="{FF2B5EF4-FFF2-40B4-BE49-F238E27FC236}">
                <a16:creationId xmlns:a16="http://schemas.microsoft.com/office/drawing/2014/main" id="{C4EC14AC-791F-4703-A7D8-9C2D236EE16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573208" y="264306"/>
            <a:ext cx="633222" cy="633222"/>
          </a:xfrm>
          <a:prstGeom prst="rect">
            <a:avLst/>
          </a:prstGeom>
        </p:spPr>
      </p:pic>
    </p:spTree>
    <p:extLst>
      <p:ext uri="{BB962C8B-B14F-4D97-AF65-F5344CB8AC3E}">
        <p14:creationId xmlns:p14="http://schemas.microsoft.com/office/powerpoint/2010/main" val="3347052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B3A5D27-996A-4B9E-A8EF-51D868F0AF2E}"/>
              </a:ext>
            </a:extLst>
          </p:cNvPr>
          <p:cNvSpPr txBox="1"/>
          <p:nvPr/>
        </p:nvSpPr>
        <p:spPr>
          <a:xfrm>
            <a:off x="802124" y="1616787"/>
            <a:ext cx="5085983" cy="954107"/>
          </a:xfrm>
          <a:prstGeom prst="rect">
            <a:avLst/>
          </a:prstGeom>
          <a:solidFill>
            <a:srgbClr val="FFFFCC"/>
          </a:solidFill>
        </p:spPr>
        <p:txBody>
          <a:bodyPr wrap="square" rtlCol="0">
            <a:spAutoFit/>
          </a:bodyPr>
          <a:lstStyle/>
          <a:p>
            <a:pPr algn="ctr"/>
            <a:r>
              <a:rPr lang="en-US" sz="2800" b="1" dirty="0">
                <a:solidFill>
                  <a:srgbClr val="FF0000"/>
                </a:solidFill>
              </a:rPr>
              <a:t>Thinking about the </a:t>
            </a:r>
            <a:r>
              <a:rPr lang="en-US" sz="2800" b="1" dirty="0">
                <a:solidFill>
                  <a:schemeClr val="accent5">
                    <a:lumMod val="50000"/>
                  </a:schemeClr>
                </a:solidFill>
              </a:rPr>
              <a:t>USERS:</a:t>
            </a:r>
            <a:endParaRPr lang="en-US" sz="2400" b="1" dirty="0">
              <a:solidFill>
                <a:schemeClr val="accent5">
                  <a:lumMod val="50000"/>
                </a:schemeClr>
              </a:solidFill>
            </a:endParaRPr>
          </a:p>
          <a:p>
            <a:pPr algn="ctr"/>
            <a:r>
              <a:rPr lang="en-US" sz="2800" b="1" dirty="0">
                <a:solidFill>
                  <a:schemeClr val="accent1">
                    <a:lumMod val="50000"/>
                  </a:schemeClr>
                </a:solidFill>
              </a:rPr>
              <a:t>Installation help</a:t>
            </a:r>
          </a:p>
        </p:txBody>
      </p:sp>
      <p:sp>
        <p:nvSpPr>
          <p:cNvPr id="16" name="TextBox 15">
            <a:extLst>
              <a:ext uri="{FF2B5EF4-FFF2-40B4-BE49-F238E27FC236}">
                <a16:creationId xmlns:a16="http://schemas.microsoft.com/office/drawing/2014/main" id="{90C5A58B-10FA-4FA7-9765-43C416E13F24}"/>
              </a:ext>
            </a:extLst>
          </p:cNvPr>
          <p:cNvSpPr txBox="1"/>
          <p:nvPr/>
        </p:nvSpPr>
        <p:spPr>
          <a:xfrm>
            <a:off x="1781910" y="285452"/>
            <a:ext cx="11104734" cy="535531"/>
          </a:xfrm>
          <a:prstGeom prst="rect">
            <a:avLst/>
          </a:prstGeom>
          <a:noFill/>
        </p:spPr>
        <p:txBody>
          <a:bodyPr wrap="square" rtlCol="0">
            <a:spAutoFit/>
          </a:bodyPr>
          <a:lstStyle/>
          <a:p>
            <a:pPr algn="ctr"/>
            <a:r>
              <a:rPr lang="en-US" sz="2880" b="1" dirty="0"/>
              <a:t>Using R to analyze, understand, and communicate tidal wetland data</a:t>
            </a:r>
            <a:endParaRPr lang="en-US" sz="2880" dirty="0"/>
          </a:p>
        </p:txBody>
      </p:sp>
      <p:pic>
        <p:nvPicPr>
          <p:cNvPr id="17" name="Graphic 16" descr="Research">
            <a:extLst>
              <a:ext uri="{FF2B5EF4-FFF2-40B4-BE49-F238E27FC236}">
                <a16:creationId xmlns:a16="http://schemas.microsoft.com/office/drawing/2014/main" id="{A2BF24DD-A2B5-4A5F-8DAB-BBA3DF9BAE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674" y="261962"/>
            <a:ext cx="637912" cy="637912"/>
          </a:xfrm>
          <a:prstGeom prst="rect">
            <a:avLst/>
          </a:prstGeom>
        </p:spPr>
      </p:pic>
      <p:sp>
        <p:nvSpPr>
          <p:cNvPr id="18" name="TextBox 17">
            <a:extLst>
              <a:ext uri="{FF2B5EF4-FFF2-40B4-BE49-F238E27FC236}">
                <a16:creationId xmlns:a16="http://schemas.microsoft.com/office/drawing/2014/main" id="{B3BA7024-137C-478C-BE48-E01D945CC539}"/>
              </a:ext>
            </a:extLst>
          </p:cNvPr>
          <p:cNvSpPr txBox="1"/>
          <p:nvPr/>
        </p:nvSpPr>
        <p:spPr>
          <a:xfrm>
            <a:off x="17685" y="926355"/>
            <a:ext cx="1273888" cy="346249"/>
          </a:xfrm>
          <a:prstGeom prst="rect">
            <a:avLst/>
          </a:prstGeom>
          <a:noFill/>
        </p:spPr>
        <p:txBody>
          <a:bodyPr wrap="square" rtlCol="0">
            <a:spAutoFit/>
          </a:bodyPr>
          <a:lstStyle/>
          <a:p>
            <a:pPr algn="ctr"/>
            <a:r>
              <a:rPr lang="en-US" sz="1650" dirty="0"/>
              <a:t>more info</a:t>
            </a:r>
          </a:p>
        </p:txBody>
      </p:sp>
      <p:sp>
        <p:nvSpPr>
          <p:cNvPr id="20" name="TextBox 19">
            <a:extLst>
              <a:ext uri="{FF2B5EF4-FFF2-40B4-BE49-F238E27FC236}">
                <a16:creationId xmlns:a16="http://schemas.microsoft.com/office/drawing/2014/main" id="{53B3B1C3-B0A6-48FF-BD39-6D7DC93EDB86}"/>
              </a:ext>
            </a:extLst>
          </p:cNvPr>
          <p:cNvSpPr txBox="1"/>
          <p:nvPr/>
        </p:nvSpPr>
        <p:spPr>
          <a:xfrm>
            <a:off x="13243024" y="799450"/>
            <a:ext cx="1293590" cy="600164"/>
          </a:xfrm>
          <a:prstGeom prst="rect">
            <a:avLst/>
          </a:prstGeom>
          <a:noFill/>
        </p:spPr>
        <p:txBody>
          <a:bodyPr wrap="square" rtlCol="0">
            <a:spAutoFit/>
          </a:bodyPr>
          <a:lstStyle/>
          <a:p>
            <a:pPr algn="ctr"/>
            <a:r>
              <a:rPr lang="en-US" sz="1650" dirty="0"/>
              <a:t>back to </a:t>
            </a:r>
          </a:p>
          <a:p>
            <a:pPr algn="ctr"/>
            <a:r>
              <a:rPr lang="en-US" sz="1650" dirty="0"/>
              <a:t>cover slide</a:t>
            </a:r>
          </a:p>
        </p:txBody>
      </p:sp>
      <p:sp>
        <p:nvSpPr>
          <p:cNvPr id="8" name="TextBox 7">
            <a:extLst>
              <a:ext uri="{FF2B5EF4-FFF2-40B4-BE49-F238E27FC236}">
                <a16:creationId xmlns:a16="http://schemas.microsoft.com/office/drawing/2014/main" id="{A38F89F2-935C-4CC4-B628-A49A6FF60344}"/>
              </a:ext>
            </a:extLst>
          </p:cNvPr>
          <p:cNvSpPr txBox="1"/>
          <p:nvPr/>
        </p:nvSpPr>
        <p:spPr>
          <a:xfrm>
            <a:off x="1966777" y="721057"/>
            <a:ext cx="10751086" cy="387798"/>
          </a:xfrm>
          <a:prstGeom prst="rect">
            <a:avLst/>
          </a:prstGeom>
          <a:noFill/>
        </p:spPr>
        <p:txBody>
          <a:bodyPr wrap="square" rtlCol="0">
            <a:spAutoFit/>
          </a:bodyPr>
          <a:lstStyle/>
          <a:p>
            <a:pPr algn="ctr"/>
            <a:r>
              <a:rPr lang="en-US" sz="1920" dirty="0"/>
              <a:t>Working example: </a:t>
            </a:r>
            <a:r>
              <a:rPr lang="en-US" sz="1920" dirty="0">
                <a:hlinkClick r:id="rId4"/>
              </a:rPr>
              <a:t>https://github.com/swmpkim/SETr_example_reserve_pkg</a:t>
            </a:r>
            <a:r>
              <a:rPr lang="en-US" sz="1920" dirty="0"/>
              <a:t> </a:t>
            </a:r>
          </a:p>
        </p:txBody>
      </p:sp>
      <p:sp>
        <p:nvSpPr>
          <p:cNvPr id="2" name="TextBox 1">
            <a:extLst>
              <a:ext uri="{FF2B5EF4-FFF2-40B4-BE49-F238E27FC236}">
                <a16:creationId xmlns:a16="http://schemas.microsoft.com/office/drawing/2014/main" id="{5B946A4B-99DC-401A-8171-6FBAA320576B}"/>
              </a:ext>
            </a:extLst>
          </p:cNvPr>
          <p:cNvSpPr txBox="1"/>
          <p:nvPr/>
        </p:nvSpPr>
        <p:spPr>
          <a:xfrm>
            <a:off x="6037416" y="1616787"/>
            <a:ext cx="7827868" cy="2308324"/>
          </a:xfrm>
          <a:prstGeom prst="rect">
            <a:avLst/>
          </a:prstGeom>
          <a:noFill/>
        </p:spPr>
        <p:txBody>
          <a:bodyPr wrap="square" rtlCol="0">
            <a:spAutoFit/>
          </a:bodyPr>
          <a:lstStyle/>
          <a:p>
            <a:r>
              <a:rPr lang="en-US" sz="2000" dirty="0"/>
              <a:t>The goal isn’t to make R programmers out of people, but to </a:t>
            </a:r>
            <a:r>
              <a:rPr lang="en-US" sz="2000" b="1" dirty="0">
                <a:solidFill>
                  <a:schemeClr val="accent5"/>
                </a:solidFill>
              </a:rPr>
              <a:t>enable them </a:t>
            </a:r>
            <a:r>
              <a:rPr lang="en-US" sz="2000" dirty="0"/>
              <a:t>to use tools built using R. </a:t>
            </a:r>
          </a:p>
          <a:p>
            <a:endParaRPr lang="en-US" sz="2000" dirty="0"/>
          </a:p>
          <a:p>
            <a:r>
              <a:rPr lang="en-US" sz="2400" b="1" dirty="0">
                <a:solidFill>
                  <a:srgbClr val="FF0000"/>
                </a:solidFill>
              </a:rPr>
              <a:t>Installation is a pain point that can scare people away! </a:t>
            </a:r>
          </a:p>
          <a:p>
            <a:r>
              <a:rPr lang="en-US" sz="2000" dirty="0"/>
              <a:t>These scripts aim to minimize that pain by </a:t>
            </a:r>
            <a:r>
              <a:rPr lang="en-US" sz="2000" b="1" dirty="0"/>
              <a:t>not</a:t>
            </a:r>
            <a:r>
              <a:rPr lang="en-US" sz="2000" dirty="0"/>
              <a:t> making people pick through a long string of error messages to figure out what didn’t work.</a:t>
            </a:r>
          </a:p>
          <a:p>
            <a:endParaRPr lang="en-US" sz="2000" dirty="0"/>
          </a:p>
        </p:txBody>
      </p:sp>
      <p:grpSp>
        <p:nvGrpSpPr>
          <p:cNvPr id="7" name="Group 6">
            <a:extLst>
              <a:ext uri="{FF2B5EF4-FFF2-40B4-BE49-F238E27FC236}">
                <a16:creationId xmlns:a16="http://schemas.microsoft.com/office/drawing/2014/main" id="{A9723836-4952-409A-A5D3-AA43048D61B9}"/>
              </a:ext>
            </a:extLst>
          </p:cNvPr>
          <p:cNvGrpSpPr/>
          <p:nvPr/>
        </p:nvGrpSpPr>
        <p:grpSpPr>
          <a:xfrm>
            <a:off x="7584269" y="4167199"/>
            <a:ext cx="6687936" cy="4263233"/>
            <a:chOff x="654629" y="3229747"/>
            <a:chExt cx="6687936" cy="4263233"/>
          </a:xfrm>
        </p:grpSpPr>
        <p:sp>
          <p:nvSpPr>
            <p:cNvPr id="12" name="TextBox 11">
              <a:extLst>
                <a:ext uri="{FF2B5EF4-FFF2-40B4-BE49-F238E27FC236}">
                  <a16:creationId xmlns:a16="http://schemas.microsoft.com/office/drawing/2014/main" id="{43533859-5A27-4240-A2E2-288432574980}"/>
                </a:ext>
              </a:extLst>
            </p:cNvPr>
            <p:cNvSpPr txBox="1"/>
            <p:nvPr/>
          </p:nvSpPr>
          <p:spPr>
            <a:xfrm>
              <a:off x="654629" y="3229747"/>
              <a:ext cx="6687936" cy="2246769"/>
            </a:xfrm>
            <a:prstGeom prst="rect">
              <a:avLst/>
            </a:prstGeom>
            <a:noFill/>
          </p:spPr>
          <p:txBody>
            <a:bodyPr wrap="square" rtlCol="0">
              <a:spAutoFit/>
            </a:bodyPr>
            <a:lstStyle/>
            <a:p>
              <a:r>
                <a:rPr lang="en-US" sz="2600" b="1" dirty="0">
                  <a:solidFill>
                    <a:schemeClr val="accent5"/>
                  </a:solidFill>
                </a:rPr>
                <a:t>Script to (helpfully) check package installations</a:t>
              </a:r>
            </a:p>
            <a:p>
              <a:endParaRPr lang="en-US" sz="1400" dirty="0"/>
            </a:p>
            <a:p>
              <a:r>
                <a:rPr lang="en-US" sz="2000" dirty="0"/>
                <a:t>Indicate success</a:t>
              </a:r>
            </a:p>
            <a:p>
              <a:endParaRPr lang="en-US" sz="2000" dirty="0"/>
            </a:p>
            <a:p>
              <a:endParaRPr lang="en-US" sz="2000" dirty="0"/>
            </a:p>
            <a:p>
              <a:endParaRPr lang="en-US" sz="2000" dirty="0"/>
            </a:p>
            <a:p>
              <a:r>
                <a:rPr lang="en-US" sz="2000" dirty="0"/>
                <a:t>Or provide helpful messages and advice if something is wrong</a:t>
              </a:r>
            </a:p>
          </p:txBody>
        </p:sp>
        <p:pic>
          <p:nvPicPr>
            <p:cNvPr id="5" name="Picture 4">
              <a:extLst>
                <a:ext uri="{FF2B5EF4-FFF2-40B4-BE49-F238E27FC236}">
                  <a16:creationId xmlns:a16="http://schemas.microsoft.com/office/drawing/2014/main" id="{0F0E10E4-753C-450C-B9FC-3A3F0C4E5E77}"/>
                </a:ext>
              </a:extLst>
            </p:cNvPr>
            <p:cNvPicPr>
              <a:picLocks noChangeAspect="1"/>
            </p:cNvPicPr>
            <p:nvPr/>
          </p:nvPicPr>
          <p:blipFill>
            <a:blip r:embed="rId5"/>
            <a:stretch>
              <a:fillRect/>
            </a:stretch>
          </p:blipFill>
          <p:spPr>
            <a:xfrm>
              <a:off x="654629" y="5597505"/>
              <a:ext cx="6305550" cy="1895475"/>
            </a:xfrm>
            <a:prstGeom prst="rect">
              <a:avLst/>
            </a:prstGeom>
          </p:spPr>
        </p:pic>
        <p:pic>
          <p:nvPicPr>
            <p:cNvPr id="6" name="Picture 5">
              <a:extLst>
                <a:ext uri="{FF2B5EF4-FFF2-40B4-BE49-F238E27FC236}">
                  <a16:creationId xmlns:a16="http://schemas.microsoft.com/office/drawing/2014/main" id="{DD092A5A-286F-40E0-9553-A1DDB6564330}"/>
                </a:ext>
              </a:extLst>
            </p:cNvPr>
            <p:cNvPicPr>
              <a:picLocks noChangeAspect="1"/>
            </p:cNvPicPr>
            <p:nvPr/>
          </p:nvPicPr>
          <p:blipFill>
            <a:blip r:embed="rId6"/>
            <a:stretch>
              <a:fillRect/>
            </a:stretch>
          </p:blipFill>
          <p:spPr>
            <a:xfrm>
              <a:off x="654629" y="4329745"/>
              <a:ext cx="4543425" cy="504825"/>
            </a:xfrm>
            <a:prstGeom prst="rect">
              <a:avLst/>
            </a:prstGeom>
          </p:spPr>
        </p:pic>
      </p:grpSp>
      <p:grpSp>
        <p:nvGrpSpPr>
          <p:cNvPr id="15" name="Group 14">
            <a:extLst>
              <a:ext uri="{FF2B5EF4-FFF2-40B4-BE49-F238E27FC236}">
                <a16:creationId xmlns:a16="http://schemas.microsoft.com/office/drawing/2014/main" id="{E193E43F-142B-4A6B-91A7-CE0A7F127A64}"/>
              </a:ext>
            </a:extLst>
          </p:cNvPr>
          <p:cNvGrpSpPr/>
          <p:nvPr/>
        </p:nvGrpSpPr>
        <p:grpSpPr>
          <a:xfrm>
            <a:off x="358195" y="3294459"/>
            <a:ext cx="5753482" cy="5610989"/>
            <a:chOff x="358195" y="3145171"/>
            <a:chExt cx="5753482" cy="5610989"/>
          </a:xfrm>
        </p:grpSpPr>
        <p:pic>
          <p:nvPicPr>
            <p:cNvPr id="13" name="Picture 12">
              <a:extLst>
                <a:ext uri="{FF2B5EF4-FFF2-40B4-BE49-F238E27FC236}">
                  <a16:creationId xmlns:a16="http://schemas.microsoft.com/office/drawing/2014/main" id="{16405F96-324B-4DD5-8479-8D5A7CD4C1BA}"/>
                </a:ext>
              </a:extLst>
            </p:cNvPr>
            <p:cNvPicPr>
              <a:picLocks noChangeAspect="1"/>
            </p:cNvPicPr>
            <p:nvPr/>
          </p:nvPicPr>
          <p:blipFill>
            <a:blip r:embed="rId7"/>
            <a:stretch>
              <a:fillRect/>
            </a:stretch>
          </p:blipFill>
          <p:spPr>
            <a:xfrm>
              <a:off x="701477" y="6622560"/>
              <a:ext cx="5400675" cy="2133600"/>
            </a:xfrm>
            <a:prstGeom prst="rect">
              <a:avLst/>
            </a:prstGeom>
            <a:ln>
              <a:solidFill>
                <a:schemeClr val="bg1">
                  <a:lumMod val="50000"/>
                </a:schemeClr>
              </a:solidFill>
            </a:ln>
          </p:spPr>
        </p:pic>
        <p:sp>
          <p:nvSpPr>
            <p:cNvPr id="22" name="TextBox 21">
              <a:extLst>
                <a:ext uri="{FF2B5EF4-FFF2-40B4-BE49-F238E27FC236}">
                  <a16:creationId xmlns:a16="http://schemas.microsoft.com/office/drawing/2014/main" id="{11A55D76-3640-425B-8007-FC41FAB71D56}"/>
                </a:ext>
              </a:extLst>
            </p:cNvPr>
            <p:cNvSpPr txBox="1"/>
            <p:nvPr/>
          </p:nvSpPr>
          <p:spPr>
            <a:xfrm>
              <a:off x="358195" y="3145171"/>
              <a:ext cx="4858133" cy="3570208"/>
            </a:xfrm>
            <a:prstGeom prst="rect">
              <a:avLst/>
            </a:prstGeom>
            <a:noFill/>
          </p:spPr>
          <p:txBody>
            <a:bodyPr wrap="square" rtlCol="0">
              <a:spAutoFit/>
            </a:bodyPr>
            <a:lstStyle/>
            <a:p>
              <a:r>
                <a:rPr lang="en-US" sz="2600" b="1" dirty="0">
                  <a:solidFill>
                    <a:schemeClr val="accent5"/>
                  </a:solidFill>
                </a:rPr>
                <a:t>Again: instructions everywhere!</a:t>
              </a:r>
            </a:p>
            <a:p>
              <a:endParaRPr lang="en-US" sz="1400" dirty="0"/>
            </a:p>
            <a:p>
              <a:r>
                <a:rPr lang="en-US" sz="2000" dirty="0"/>
                <a:t>Installation script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Script that checks installations</a:t>
              </a:r>
            </a:p>
          </p:txBody>
        </p:sp>
        <p:pic>
          <p:nvPicPr>
            <p:cNvPr id="14" name="Picture 13">
              <a:extLst>
                <a:ext uri="{FF2B5EF4-FFF2-40B4-BE49-F238E27FC236}">
                  <a16:creationId xmlns:a16="http://schemas.microsoft.com/office/drawing/2014/main" id="{C019E1DD-4F85-4B76-8D0E-98E317B8823E}"/>
                </a:ext>
              </a:extLst>
            </p:cNvPr>
            <p:cNvPicPr>
              <a:picLocks noChangeAspect="1"/>
            </p:cNvPicPr>
            <p:nvPr/>
          </p:nvPicPr>
          <p:blipFill>
            <a:blip r:embed="rId8"/>
            <a:stretch>
              <a:fillRect/>
            </a:stretch>
          </p:blipFill>
          <p:spPr>
            <a:xfrm>
              <a:off x="701477" y="4235152"/>
              <a:ext cx="5410200" cy="1619250"/>
            </a:xfrm>
            <a:prstGeom prst="rect">
              <a:avLst/>
            </a:prstGeom>
            <a:ln>
              <a:solidFill>
                <a:schemeClr val="bg1">
                  <a:lumMod val="50000"/>
                </a:schemeClr>
              </a:solidFill>
            </a:ln>
          </p:spPr>
        </p:pic>
      </p:grpSp>
      <p:pic>
        <p:nvPicPr>
          <p:cNvPr id="21" name="Graphic 20" descr="Home">
            <a:hlinkClick r:id="" action="ppaction://hlinkshowjump?jump=firstslide"/>
            <a:extLst>
              <a:ext uri="{FF2B5EF4-FFF2-40B4-BE49-F238E27FC236}">
                <a16:creationId xmlns:a16="http://schemas.microsoft.com/office/drawing/2014/main" id="{8B05BFA5-891F-40E2-9371-D27287310E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573208" y="264306"/>
            <a:ext cx="633222" cy="633222"/>
          </a:xfrm>
          <a:prstGeom prst="rect">
            <a:avLst/>
          </a:prstGeom>
        </p:spPr>
      </p:pic>
    </p:spTree>
    <p:extLst>
      <p:ext uri="{BB962C8B-B14F-4D97-AF65-F5344CB8AC3E}">
        <p14:creationId xmlns:p14="http://schemas.microsoft.com/office/powerpoint/2010/main" val="4252288004"/>
      </p:ext>
    </p:extLst>
  </p:cSld>
  <p:clrMapOvr>
    <a:masterClrMapping/>
  </p:clrMapOvr>
</p:sld>
</file>

<file path=ppt/theme/theme1.xml><?xml version="1.0" encoding="utf-8"?>
<a:theme xmlns:a="http://schemas.openxmlformats.org/drawingml/2006/main" name="new default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default theme" id="{AF94989D-FE13-4871-BF0F-D635DA8CF72B}" vid="{FAA73641-226C-4A5A-91F0-2924F288A8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895</TotalTime>
  <Words>1120</Words>
  <Application>Microsoft Office PowerPoint</Application>
  <PresentationFormat>Custom</PresentationFormat>
  <Paragraphs>132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new 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Kimberly Cressman</dc:creator>
  <cp:lastModifiedBy>Kimberly Cressman</cp:lastModifiedBy>
  <cp:revision>58</cp:revision>
  <dcterms:created xsi:type="dcterms:W3CDTF">2020-01-09T15:38:04Z</dcterms:created>
  <dcterms:modified xsi:type="dcterms:W3CDTF">2020-01-28T17:02:12Z</dcterms:modified>
</cp:coreProperties>
</file>