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59" r:id="rId5"/>
    <p:sldId id="266" r:id="rId6"/>
    <p:sldId id="265" r:id="rId7"/>
    <p:sldId id="261" r:id="rId8"/>
    <p:sldId id="267" r:id="rId9"/>
    <p:sldId id="271" r:id="rId10"/>
    <p:sldId id="272" r:id="rId11"/>
    <p:sldId id="268" r:id="rId12"/>
    <p:sldId id="275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6A4"/>
    <a:srgbClr val="568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2FE71-C75D-8E4C-4A3B-6F480BDCFA1C}" v="57" dt="2021-08-20T06:50:5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82" d="100"/>
          <a:sy n="82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4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5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CA7447-59C7-43AA-BCD0-000250F88B51}"/>
              </a:ext>
            </a:extLst>
          </p:cNvPr>
          <p:cNvSpPr/>
          <p:nvPr/>
        </p:nvSpPr>
        <p:spPr>
          <a:xfrm>
            <a:off x="-976021" y="-389870"/>
            <a:ext cx="11134668" cy="3946084"/>
          </a:xfrm>
          <a:custGeom>
            <a:avLst/>
            <a:gdLst>
              <a:gd name="connsiteX0" fmla="*/ 976021 w 11134668"/>
              <a:gd name="connsiteY0" fmla="*/ 3926172 h 3946084"/>
              <a:gd name="connsiteX1" fmla="*/ 2655531 w 11134668"/>
              <a:gd name="connsiteY1" fmla="*/ 1864107 h 3946084"/>
              <a:gd name="connsiteX2" fmla="*/ 7106233 w 11134668"/>
              <a:gd name="connsiteY2" fmla="*/ 3860858 h 3946084"/>
              <a:gd name="connsiteX3" fmla="*/ 10138682 w 11134668"/>
              <a:gd name="connsiteY3" fmla="*/ 1752139 h 3946084"/>
              <a:gd name="connsiteX4" fmla="*/ 10371948 w 11134668"/>
              <a:gd name="connsiteY4" fmla="*/ 333886 h 3946084"/>
              <a:gd name="connsiteX5" fmla="*/ 696103 w 11134668"/>
              <a:gd name="connsiteY5" fmla="*/ 324556 h 3946084"/>
              <a:gd name="connsiteX6" fmla="*/ 976021 w 11134668"/>
              <a:gd name="connsiteY6" fmla="*/ 3926172 h 394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4668" h="3946084">
                <a:moveTo>
                  <a:pt x="976021" y="3926172"/>
                </a:moveTo>
                <a:cubicBezTo>
                  <a:pt x="1302592" y="4182764"/>
                  <a:pt x="1633829" y="1874993"/>
                  <a:pt x="2655531" y="1864107"/>
                </a:cubicBezTo>
                <a:cubicBezTo>
                  <a:pt x="3677233" y="1853221"/>
                  <a:pt x="5859041" y="3879519"/>
                  <a:pt x="7106233" y="3860858"/>
                </a:cubicBezTo>
                <a:cubicBezTo>
                  <a:pt x="8353425" y="3842197"/>
                  <a:pt x="9594396" y="2339968"/>
                  <a:pt x="10138682" y="1752139"/>
                </a:cubicBezTo>
                <a:cubicBezTo>
                  <a:pt x="10682968" y="1164310"/>
                  <a:pt x="11945711" y="571816"/>
                  <a:pt x="10371948" y="333886"/>
                </a:cubicBezTo>
                <a:cubicBezTo>
                  <a:pt x="8798185" y="95956"/>
                  <a:pt x="2262091" y="-275714"/>
                  <a:pt x="696103" y="324556"/>
                </a:cubicBezTo>
                <a:cubicBezTo>
                  <a:pt x="-869885" y="924825"/>
                  <a:pt x="649450" y="3669580"/>
                  <a:pt x="976021" y="392617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качать кисть торт | Painting logo, Red wall paint, Wall paint brush">
            <a:extLst>
              <a:ext uri="{FF2B5EF4-FFF2-40B4-BE49-F238E27FC236}">
                <a16:creationId xmlns:a16="http://schemas.microsoft.com/office/drawing/2014/main" id="{81C1C7A0-0293-4CCC-ADE5-F576F467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42">
            <a:off x="2396286" y="1112332"/>
            <a:ext cx="3711633" cy="16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Tools Icon Png, Transparent Png , Transparent Png Image - PNGitem">
            <a:extLst>
              <a:ext uri="{FF2B5EF4-FFF2-40B4-BE49-F238E27FC236}">
                <a16:creationId xmlns:a16="http://schemas.microsoft.com/office/drawing/2014/main" id="{FBACC7C6-88D8-421B-A3DC-FDF25A5F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3" b="91750" l="5698" r="95000">
                        <a14:foregroundMark x1="36163" y1="43528" x2="28837" y2="49360"/>
                        <a14:foregroundMark x1="28837" y1="49360" x2="27558" y2="61735"/>
                        <a14:foregroundMark x1="27558" y1="61735" x2="35349" y2="69417"/>
                        <a14:foregroundMark x1="35349" y1="69417" x2="44070" y2="60028"/>
                        <a14:foregroundMark x1="40047" y1="51942" x2="35930" y2="43670"/>
                        <a14:foregroundMark x1="44070" y1="60028" x2="42873" y2="57622"/>
                        <a14:foregroundMark x1="22442" y1="23613" x2="12093" y2="24467"/>
                        <a14:foregroundMark x1="12093" y1="24467" x2="10349" y2="77240"/>
                        <a14:foregroundMark x1="10349" y1="77240" x2="38837" y2="80797"/>
                        <a14:foregroundMark x1="38837" y1="80797" x2="60581" y2="79943"/>
                        <a14:foregroundMark x1="60581" y1="79943" x2="68953" y2="80085"/>
                        <a14:foregroundMark x1="68953" y1="80085" x2="76860" y2="79516"/>
                        <a14:foregroundMark x1="76860" y1="79516" x2="86860" y2="79516"/>
                        <a14:foregroundMark x1="86860" y1="79516" x2="90349" y2="69275"/>
                        <a14:foregroundMark x1="90349" y1="69275" x2="89767" y2="27169"/>
                        <a14:foregroundMark x1="89767" y1="27169" x2="84651" y2="23329"/>
                        <a14:foregroundMark x1="34302" y1="9815" x2="34651" y2="10526"/>
                        <a14:foregroundMark x1="31047" y1="91750" x2="31047" y2="91750"/>
                        <a14:foregroundMark x1="5698" y1="89616" x2="5698" y2="89616"/>
                        <a14:foregroundMark x1="95000" y1="90612" x2="95000" y2="90612"/>
                        <a14:foregroundMark x1="50581" y1="39829" x2="50581" y2="39829"/>
                        <a14:backgroundMark x1="41047" y1="53058" x2="41047" y2="53058"/>
                        <a14:backgroundMark x1="41860" y1="54054" x2="41163" y2="52632"/>
                        <a14:backgroundMark x1="42558" y1="56615" x2="39419" y2="49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9" y="823907"/>
            <a:ext cx="2286000" cy="18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A398C-6C3E-41F7-8633-1E1005244587}"/>
              </a:ext>
            </a:extLst>
          </p:cNvPr>
          <p:cNvSpPr txBox="1"/>
          <p:nvPr/>
        </p:nvSpPr>
        <p:spPr>
          <a:xfrm>
            <a:off x="3048000" y="2820945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008080"/>
                </a:highlight>
              </a:rPr>
              <a:t>PAINT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9BF88-875E-4A9D-97A0-A82F261281F0}"/>
              </a:ext>
            </a:extLst>
          </p:cNvPr>
          <p:cNvSpPr txBox="1"/>
          <p:nvPr/>
        </p:nvSpPr>
        <p:spPr>
          <a:xfrm>
            <a:off x="4055995" y="3651942"/>
            <a:ext cx="414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C++ Final Semester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9053-B09D-483C-A326-90D3A4FA7F43}"/>
              </a:ext>
            </a:extLst>
          </p:cNvPr>
          <p:cNvSpPr txBox="1"/>
          <p:nvPr/>
        </p:nvSpPr>
        <p:spPr>
          <a:xfrm>
            <a:off x="381000" y="4939224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Swodesh Sharma (076bel048)</a:t>
            </a:r>
          </a:p>
          <a:p>
            <a:r>
              <a:rPr lang="en-US" sz="2400" b="1" dirty="0"/>
              <a:t>Roshan Niraula(076bel035)</a:t>
            </a:r>
          </a:p>
          <a:p>
            <a:r>
              <a:rPr lang="en-US" sz="2400" b="1" dirty="0"/>
              <a:t>Akriti Acharya(076bel005)</a:t>
            </a:r>
          </a:p>
          <a:p>
            <a:r>
              <a:rPr lang="en-US" sz="2400" b="1" dirty="0"/>
              <a:t>Subekshya Dani(076bel045)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DDBB9-D025-4858-A67F-1CC877E47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5" y="387562"/>
            <a:ext cx="8327430" cy="608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64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E4C2C-C694-4593-8DC7-8CF458F2C106}"/>
              </a:ext>
            </a:extLst>
          </p:cNvPr>
          <p:cNvSpPr/>
          <p:nvPr/>
        </p:nvSpPr>
        <p:spPr>
          <a:xfrm>
            <a:off x="1676400" y="2060176"/>
            <a:ext cx="4724400" cy="396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2C476-A884-4499-929F-2015FFA9D2CF}"/>
              </a:ext>
            </a:extLst>
          </p:cNvPr>
          <p:cNvSpPr/>
          <p:nvPr/>
        </p:nvSpPr>
        <p:spPr>
          <a:xfrm>
            <a:off x="2133600" y="2362200"/>
            <a:ext cx="4724400" cy="396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7F150-E350-4C27-826B-2D1D4D9543B4}"/>
              </a:ext>
            </a:extLst>
          </p:cNvPr>
          <p:cNvSpPr txBox="1"/>
          <p:nvPr/>
        </p:nvSpPr>
        <p:spPr>
          <a:xfrm>
            <a:off x="3200400" y="537158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Clears and updates every 1/60</a:t>
            </a:r>
            <a:r>
              <a:rPr lang="en-US" baseline="30000" dirty="0"/>
              <a:t>th</a:t>
            </a:r>
            <a:r>
              <a:rPr lang="en-US" dirty="0"/>
              <a:t>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8A188-998C-42D0-9423-43BD7D17056E}"/>
              </a:ext>
            </a:extLst>
          </p:cNvPr>
          <p:cNvSpPr txBox="1"/>
          <p:nvPr/>
        </p:nvSpPr>
        <p:spPr>
          <a:xfrm>
            <a:off x="3581400" y="3886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SCREEN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27D672-DDF0-43FD-9BD8-C57BC3927270}"/>
              </a:ext>
            </a:extLst>
          </p:cNvPr>
          <p:cNvCxnSpPr>
            <a:cxnSpLocks/>
          </p:cNvCxnSpPr>
          <p:nvPr/>
        </p:nvCxnSpPr>
        <p:spPr>
          <a:xfrm>
            <a:off x="6553200" y="1905000"/>
            <a:ext cx="533400" cy="304800"/>
          </a:xfrm>
          <a:prstGeom prst="curvedConnector3">
            <a:avLst>
              <a:gd name="adj1" fmla="val 140962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80C7992-F513-4C75-ACEF-48E024020AE0}"/>
              </a:ext>
            </a:extLst>
          </p:cNvPr>
          <p:cNvCxnSpPr>
            <a:cxnSpLocks/>
          </p:cNvCxnSpPr>
          <p:nvPr/>
        </p:nvCxnSpPr>
        <p:spPr>
          <a:xfrm>
            <a:off x="1371600" y="2209800"/>
            <a:ext cx="533400" cy="304800"/>
          </a:xfrm>
          <a:prstGeom prst="curvedConnector3">
            <a:avLst>
              <a:gd name="adj1" fmla="val -51458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A961C3-9100-4324-875F-2B8743CBD998}"/>
              </a:ext>
            </a:extLst>
          </p:cNvPr>
          <p:cNvSpPr txBox="1"/>
          <p:nvPr/>
        </p:nvSpPr>
        <p:spPr>
          <a:xfrm>
            <a:off x="1371600" y="381000"/>
            <a:ext cx="1676400" cy="36933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STORED DATA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6B37002-38CC-44C6-9E98-E333B3E3D42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48000" y="565666"/>
            <a:ext cx="1524000" cy="263473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B56FC5-AE91-4F92-B155-81C4CD9316BA}"/>
              </a:ext>
            </a:extLst>
          </p:cNvPr>
          <p:cNvSpPr txBox="1"/>
          <p:nvPr/>
        </p:nvSpPr>
        <p:spPr>
          <a:xfrm>
            <a:off x="4114800" y="758923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every 1/60</a:t>
            </a:r>
            <a:r>
              <a:rPr lang="en-US" baseline="30000" dirty="0"/>
              <a:t>th</a:t>
            </a:r>
            <a:r>
              <a:rPr lang="en-US" dirty="0"/>
              <a:t> second</a:t>
            </a:r>
          </a:p>
        </p:txBody>
      </p:sp>
    </p:spTree>
    <p:extLst>
      <p:ext uri="{BB962C8B-B14F-4D97-AF65-F5344CB8AC3E}">
        <p14:creationId xmlns:p14="http://schemas.microsoft.com/office/powerpoint/2010/main" val="111393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F6153-F88D-4700-B2AE-1C054757D48B}"/>
              </a:ext>
            </a:extLst>
          </p:cNvPr>
          <p:cNvSpPr txBox="1"/>
          <p:nvPr/>
        </p:nvSpPr>
        <p:spPr>
          <a:xfrm>
            <a:off x="1333500" y="2105561"/>
            <a:ext cx="6477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631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852CC-D019-4223-BB2A-8E6B9A2EEF5D}"/>
              </a:ext>
            </a:extLst>
          </p:cNvPr>
          <p:cNvSpPr txBox="1"/>
          <p:nvPr/>
        </p:nvSpPr>
        <p:spPr>
          <a:xfrm>
            <a:off x="228600" y="381000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highlight>
                  <a:srgbClr val="008080"/>
                </a:highlight>
              </a:rPr>
              <a:t>Problems occurred during coding</a:t>
            </a:r>
            <a:endParaRPr lang="en-US" sz="2800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B8298-A213-43EC-B5F3-79001693423B}"/>
              </a:ext>
            </a:extLst>
          </p:cNvPr>
          <p:cNvSpPr txBox="1"/>
          <p:nvPr/>
        </p:nvSpPr>
        <p:spPr>
          <a:xfrm>
            <a:off x="495300" y="990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Due to the compiler version difference there were minor problems that we faced during working as a team. The code written by one was not working on other.</a:t>
            </a:r>
          </a:p>
          <a:p>
            <a:pPr algn="just"/>
            <a:r>
              <a:rPr lang="en-US" dirty="0"/>
              <a:t>Later we all used the same version of compiler </a:t>
            </a:r>
            <a:r>
              <a:rPr lang="en-US" dirty="0" err="1"/>
              <a:t>c++</a:t>
            </a:r>
            <a:r>
              <a:rPr lang="en-US" dirty="0"/>
              <a:t>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94AF9-1EF8-4F1B-BAA7-02AA05927CCB}"/>
              </a:ext>
            </a:extLst>
          </p:cNvPr>
          <p:cNvSpPr txBox="1"/>
          <p:nvPr/>
        </p:nvSpPr>
        <p:spPr>
          <a:xfrm>
            <a:off x="495300" y="2209800"/>
            <a:ext cx="8382000" cy="275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was daunting developing proper logic at first due to lack of proper reference materials.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Our project required use of graphics which was completely new for us. We had to spend most of our time researching through numbers of e-books, websites and video tutorials in order to grasp the whole concept of GLUT.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Including all the features of Object-Oriented Programming into our project was one of our main challenges.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Due to lack of face-to-face interaction, we faced problems communicating.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5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3DEE7-47A8-46CE-96D0-2E4C7345ED54}"/>
              </a:ext>
            </a:extLst>
          </p:cNvPr>
          <p:cNvSpPr txBox="1"/>
          <p:nvPr/>
        </p:nvSpPr>
        <p:spPr>
          <a:xfrm>
            <a:off x="304800" y="381000"/>
            <a:ext cx="541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highlight>
                  <a:srgbClr val="008080"/>
                </a:highlight>
              </a:rPr>
              <a:t>Limitations and further Enhancement</a:t>
            </a:r>
            <a:endParaRPr lang="en-US" sz="24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3E266-2AF9-4AE3-8453-C526AA2D6C0A}"/>
              </a:ext>
            </a:extLst>
          </p:cNvPr>
          <p:cNvSpPr txBox="1"/>
          <p:nvPr/>
        </p:nvSpPr>
        <p:spPr>
          <a:xfrm>
            <a:off x="1143000" y="1143000"/>
            <a:ext cx="7239000" cy="388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e-NP" sz="2000" dirty="0">
                <a:ea typeface="+mn-lt"/>
                <a:cs typeface="+mn-lt"/>
              </a:rPr>
              <a:t>The graphics are not good as we aimed to be. 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e-NP" sz="2000" dirty="0">
                <a:ea typeface="+mn-lt"/>
                <a:cs typeface="+mn-lt"/>
              </a:rPr>
              <a:t>Several features of OOP like</a:t>
            </a:r>
            <a:r>
              <a:rPr lang="en-US" sz="2000" dirty="0">
                <a:ea typeface="+mn-lt"/>
                <a:cs typeface="+mn-lt"/>
              </a:rPr>
              <a:t> operator overloading, steam computation</a:t>
            </a:r>
            <a:r>
              <a:rPr lang="ne-NP" sz="2000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ne-NP" sz="2000" dirty="0">
                <a:ea typeface="+mn-lt"/>
                <a:cs typeface="+mn-lt"/>
              </a:rPr>
              <a:t>couldn’t be enforced. 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Crucial features for any art designing application like saving drawing, airbrush tool, adding text etc. aren’t available in our application, which will be available presently.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convenience of user features like undo, redo, copy and pasting feature shall be added in near future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visual of our application can be made more appealing.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7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EBED5-D34C-4D77-AB8A-C9D8B772ABD2}"/>
              </a:ext>
            </a:extLst>
          </p:cNvPr>
          <p:cNvSpPr txBox="1"/>
          <p:nvPr/>
        </p:nvSpPr>
        <p:spPr>
          <a:xfrm>
            <a:off x="457200" y="457200"/>
            <a:ext cx="541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Conclusion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D9308B3-2769-40EB-9AAF-5678084A5406}"/>
              </a:ext>
            </a:extLst>
          </p:cNvPr>
          <p:cNvSpPr txBox="1">
            <a:spLocks/>
          </p:cNvSpPr>
          <p:nvPr/>
        </p:nvSpPr>
        <p:spPr>
          <a:xfrm>
            <a:off x="685800" y="1066800"/>
            <a:ext cx="7886700" cy="3590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n-lt"/>
                <a:cs typeface="+mn-lt"/>
              </a:rPr>
              <a:t>Implementation of the academic knowledge of the OOP approach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Working with graphics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Expansion of concept and skills on Project Management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Development of the program that can be realized practically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Understanding of professionalism and advantage of working together as a team</a:t>
            </a:r>
          </a:p>
          <a:p>
            <a:endParaRPr lang="en-US" sz="1900" dirty="0">
              <a:cs typeface="Calibri"/>
            </a:endParaRP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8732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A515FD-50D4-4AE9-83A4-11D5D4FCF5A9}"/>
              </a:ext>
            </a:extLst>
          </p:cNvPr>
          <p:cNvSpPr txBox="1"/>
          <p:nvPr/>
        </p:nvSpPr>
        <p:spPr>
          <a:xfrm>
            <a:off x="408402" y="990600"/>
            <a:ext cx="83271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highlight>
                  <a:srgbClr val="008080"/>
                </a:highlight>
                <a:latin typeface="Times New Roman" panose="02020603050405020304" pitchFamily="18" charset="0"/>
              </a:rPr>
              <a:t>Objectives</a:t>
            </a:r>
            <a:endParaRPr lang="en-US" sz="2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objectives regarding our project are as follows: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To implement the concept of Object Oriented Programming in the application development.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To implement graphics on creating programs  on C++ and developing larger programs.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To make a base for the development of the larger and complex programs working in a team in the future.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3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9E9D52-0010-4495-BCE0-982A886C2ADD}"/>
              </a:ext>
            </a:extLst>
          </p:cNvPr>
          <p:cNvSpPr txBox="1"/>
          <p:nvPr/>
        </p:nvSpPr>
        <p:spPr>
          <a:xfrm>
            <a:off x="457200" y="6096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8080"/>
                </a:highlight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CFFE9-72CA-4859-884A-4B34A9903C84}"/>
              </a:ext>
            </a:extLst>
          </p:cNvPr>
          <p:cNvSpPr txBox="1"/>
          <p:nvPr/>
        </p:nvSpPr>
        <p:spPr>
          <a:xfrm>
            <a:off x="576469" y="1371600"/>
            <a:ext cx="7991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drawing application where we can create different artworks simply playing around with the tools like rectangle, triangle, square,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a few swooshes, drags and clicks, we can create weird arrangements of overlapping shapes filled with color.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erase sections, paint and draw freehand 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change different background colours.</a:t>
            </a:r>
          </a:p>
        </p:txBody>
      </p:sp>
    </p:spTree>
    <p:extLst>
      <p:ext uri="{BB962C8B-B14F-4D97-AF65-F5344CB8AC3E}">
        <p14:creationId xmlns:p14="http://schemas.microsoft.com/office/powerpoint/2010/main" val="13935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426E6-481D-48FC-B834-1093752ED466}"/>
              </a:ext>
            </a:extLst>
          </p:cNvPr>
          <p:cNvSpPr txBox="1"/>
          <p:nvPr/>
        </p:nvSpPr>
        <p:spPr>
          <a:xfrm>
            <a:off x="650631" y="13846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 this paint app is built using…..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3A845-8D7B-4F74-95C8-B4879E0F19AD}"/>
              </a:ext>
            </a:extLst>
          </p:cNvPr>
          <p:cNvSpPr txBox="1"/>
          <p:nvPr/>
        </p:nvSpPr>
        <p:spPr>
          <a:xfrm>
            <a:off x="620151" y="2005416"/>
            <a:ext cx="7737995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714500" algn="l"/>
              </a:tabLst>
            </a:pPr>
            <a:r>
              <a:rPr lang="en-US" sz="2100" dirty="0"/>
              <a:t>Compiler:	  GCC compiler</a:t>
            </a:r>
          </a:p>
          <a:p>
            <a:pPr>
              <a:tabLst>
                <a:tab pos="1714500" algn="l"/>
              </a:tabLst>
            </a:pPr>
            <a:r>
              <a:rPr lang="en-US" sz="2100" dirty="0"/>
              <a:t>IDE:	  CodeBlock</a:t>
            </a:r>
          </a:p>
          <a:p>
            <a:pPr>
              <a:tabLst>
                <a:tab pos="1714500" algn="l"/>
              </a:tabLst>
            </a:pPr>
            <a:r>
              <a:rPr lang="en-US" sz="2100" dirty="0"/>
              <a:t>GUI library: 	  OpenGL</a:t>
            </a:r>
          </a:p>
          <a:p>
            <a:pPr>
              <a:tabLst>
                <a:tab pos="1714500" algn="l"/>
              </a:tabLst>
            </a:pPr>
            <a:endParaRPr lang="en-US" sz="3300" dirty="0"/>
          </a:p>
          <a:p>
            <a:pPr>
              <a:tabLst>
                <a:tab pos="1714500" algn="l"/>
              </a:tabLst>
            </a:pPr>
            <a:endParaRPr 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6CDFB-6C6E-4D2B-94E4-153B0B042F6D}"/>
              </a:ext>
            </a:extLst>
          </p:cNvPr>
          <p:cNvSpPr txBox="1"/>
          <p:nvPr/>
        </p:nvSpPr>
        <p:spPr>
          <a:xfrm>
            <a:off x="457200" y="60960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8080"/>
                </a:highlight>
              </a:rPr>
              <a:t>Development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2909-9107-492F-AD56-A4C1E2D8CC02}"/>
              </a:ext>
            </a:extLst>
          </p:cNvPr>
          <p:cNvSpPr txBox="1"/>
          <p:nvPr/>
        </p:nvSpPr>
        <p:spPr>
          <a:xfrm>
            <a:off x="665871" y="3272562"/>
            <a:ext cx="7692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OpenGL (Open Graphics Library[3]) is a cross-language, cross-platform application programming interface (API) for rendering 2D and 3D vector graphics. The API is typically used to interact with a graphics processing unit (GPU), to achieve hardware-accelerated rendering.</a:t>
            </a:r>
          </a:p>
        </p:txBody>
      </p:sp>
      <p:pic>
        <p:nvPicPr>
          <p:cNvPr id="2050" name="Picture 2" descr="Codeblocks Rectangle">
            <a:extLst>
              <a:ext uri="{FF2B5EF4-FFF2-40B4-BE49-F238E27FC236}">
                <a16:creationId xmlns:a16="http://schemas.microsoft.com/office/drawing/2014/main" id="{72493CC7-748D-4ADE-8FA8-20F0ECB6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23" b="90000" l="10000" r="90000">
                        <a14:foregroundMark x1="37222" y1="55192" x2="44111" y2="66923"/>
                        <a14:foregroundMark x1="44111" y1="66923" x2="49889" y2="59808"/>
                        <a14:foregroundMark x1="49889" y1="59808" x2="34556" y2="53654"/>
                        <a14:foregroundMark x1="67556" y1="9423" x2="41667" y2="10769"/>
                        <a14:foregroundMark x1="41667" y1="10769" x2="42222" y2="9423"/>
                        <a14:foregroundMark x1="61889" y1="76538" x2="60222" y2="65962"/>
                        <a14:foregroundMark x1="60222" y1="65962" x2="61000" y2="5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648" y="5237372"/>
            <a:ext cx="2374981" cy="137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tting Up OpenGL in Windows - Sunway International for BCS MBA">
            <a:extLst>
              <a:ext uri="{FF2B5EF4-FFF2-40B4-BE49-F238E27FC236}">
                <a16:creationId xmlns:a16="http://schemas.microsoft.com/office/drawing/2014/main" id="{626C7392-DCED-43C7-8965-5266B932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98" y="5473399"/>
            <a:ext cx="272415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E69EC-FA23-4D07-AB4F-FB1555F0ECE6}"/>
              </a:ext>
            </a:extLst>
          </p:cNvPr>
          <p:cNvSpPr txBox="1"/>
          <p:nvPr/>
        </p:nvSpPr>
        <p:spPr>
          <a:xfrm>
            <a:off x="4378658" y="4873335"/>
            <a:ext cx="2269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5586A4"/>
                </a:solidFill>
              </a:rPr>
              <a:t>GLUT</a:t>
            </a:r>
          </a:p>
        </p:txBody>
      </p:sp>
    </p:spTree>
    <p:extLst>
      <p:ext uri="{BB962C8B-B14F-4D97-AF65-F5344CB8AC3E}">
        <p14:creationId xmlns:p14="http://schemas.microsoft.com/office/powerpoint/2010/main" val="20782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CCCE7-FFFE-4CAF-A87C-4DC0C7FD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2" y="1119673"/>
            <a:ext cx="5600700" cy="408748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D841FA-AEFA-44F0-9E2D-CCAA3725360B}"/>
              </a:ext>
            </a:extLst>
          </p:cNvPr>
          <p:cNvSpPr txBox="1"/>
          <p:nvPr/>
        </p:nvSpPr>
        <p:spPr>
          <a:xfrm>
            <a:off x="228600" y="228601"/>
            <a:ext cx="37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8080"/>
                </a:highlight>
              </a:rPr>
              <a:t>Paint App Demo</a:t>
            </a:r>
          </a:p>
          <a:p>
            <a:endParaRPr lang="en-US" sz="3600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4055EB-CD6D-4499-AB52-E23C8A757FBE}"/>
              </a:ext>
            </a:extLst>
          </p:cNvPr>
          <p:cNvCxnSpPr>
            <a:cxnSpLocks/>
          </p:cNvCxnSpPr>
          <p:nvPr/>
        </p:nvCxnSpPr>
        <p:spPr>
          <a:xfrm flipV="1">
            <a:off x="2895600" y="3962400"/>
            <a:ext cx="1468120" cy="17526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328EB2-8A98-447E-90F4-83E5058749A3}"/>
              </a:ext>
            </a:extLst>
          </p:cNvPr>
          <p:cNvSpPr txBox="1"/>
          <p:nvPr/>
        </p:nvSpPr>
        <p:spPr>
          <a:xfrm>
            <a:off x="2382520" y="5728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733804-A0A4-4699-9198-6D59D329CAA4}"/>
              </a:ext>
            </a:extLst>
          </p:cNvPr>
          <p:cNvCxnSpPr>
            <a:cxnSpLocks/>
          </p:cNvCxnSpPr>
          <p:nvPr/>
        </p:nvCxnSpPr>
        <p:spPr>
          <a:xfrm flipV="1">
            <a:off x="1324608" y="1443396"/>
            <a:ext cx="1570992" cy="90918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921CBA-DD83-4727-9409-45D40A00A6B5}"/>
              </a:ext>
            </a:extLst>
          </p:cNvPr>
          <p:cNvSpPr txBox="1"/>
          <p:nvPr/>
        </p:nvSpPr>
        <p:spPr>
          <a:xfrm>
            <a:off x="914400" y="234908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D8B8DB-35E6-40B9-A7FE-0E595B3FF980}"/>
              </a:ext>
            </a:extLst>
          </p:cNvPr>
          <p:cNvCxnSpPr>
            <a:cxnSpLocks/>
          </p:cNvCxnSpPr>
          <p:nvPr/>
        </p:nvCxnSpPr>
        <p:spPr>
          <a:xfrm flipH="1" flipV="1">
            <a:off x="7033870" y="1582495"/>
            <a:ext cx="1093524" cy="92015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753E5D-E6D6-4362-AE43-E4D4AE6BC748}"/>
              </a:ext>
            </a:extLst>
          </p:cNvPr>
          <p:cNvSpPr txBox="1"/>
          <p:nvPr/>
        </p:nvSpPr>
        <p:spPr>
          <a:xfrm>
            <a:off x="7772400" y="250265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Color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208ED-5A9B-47A2-9B86-5237E89A54CB}"/>
              </a:ext>
            </a:extLst>
          </p:cNvPr>
          <p:cNvCxnSpPr>
            <a:cxnSpLocks/>
          </p:cNvCxnSpPr>
          <p:nvPr/>
        </p:nvCxnSpPr>
        <p:spPr>
          <a:xfrm flipV="1">
            <a:off x="7083992" y="5104012"/>
            <a:ext cx="368906" cy="85261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6D7A32-EB74-48FC-9191-4D86925378CC}"/>
              </a:ext>
            </a:extLst>
          </p:cNvPr>
          <p:cNvSpPr txBox="1"/>
          <p:nvPr/>
        </p:nvSpPr>
        <p:spPr>
          <a:xfrm>
            <a:off x="6858000" y="59135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655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E5FA6-087E-43A5-9203-8F7537C53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33" b="85397"/>
          <a:stretch/>
        </p:blipFill>
        <p:spPr>
          <a:xfrm>
            <a:off x="1143000" y="742147"/>
            <a:ext cx="7010400" cy="74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FD01D-1AA0-490E-889C-645BC7D99599}"/>
              </a:ext>
            </a:extLst>
          </p:cNvPr>
          <p:cNvSpPr txBox="1"/>
          <p:nvPr/>
        </p:nvSpPr>
        <p:spPr>
          <a:xfrm>
            <a:off x="228600" y="304800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80"/>
                </a:highlight>
              </a:rPr>
              <a:t>Instructions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258BD-E35F-4828-8893-372040682B79}"/>
              </a:ext>
            </a:extLst>
          </p:cNvPr>
          <p:cNvCxnSpPr/>
          <p:nvPr/>
        </p:nvCxnSpPr>
        <p:spPr>
          <a:xfrm flipV="1">
            <a:off x="1952746" y="1242708"/>
            <a:ext cx="11430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BDF800-29FA-4364-A6DE-43ADE936EB5E}"/>
              </a:ext>
            </a:extLst>
          </p:cNvPr>
          <p:cNvSpPr txBox="1"/>
          <p:nvPr/>
        </p:nvSpPr>
        <p:spPr>
          <a:xfrm>
            <a:off x="736924" y="2372438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Left click any objects to select them and </a:t>
            </a:r>
          </a:p>
          <a:p>
            <a:r>
              <a:rPr lang="en-US" sz="2000" dirty="0"/>
              <a:t>Use right click to add them in the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FB92A5-B0F2-4BD1-B183-006B869885BC}"/>
              </a:ext>
            </a:extLst>
          </p:cNvPr>
          <p:cNvCxnSpPr/>
          <p:nvPr/>
        </p:nvCxnSpPr>
        <p:spPr>
          <a:xfrm flipV="1">
            <a:off x="5943600" y="1407379"/>
            <a:ext cx="11430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EBC15-F74C-47B8-88BB-AD9FAC2F77C3}"/>
              </a:ext>
            </a:extLst>
          </p:cNvPr>
          <p:cNvSpPr txBox="1"/>
          <p:nvPr/>
        </p:nvSpPr>
        <p:spPr>
          <a:xfrm>
            <a:off x="5257800" y="2566776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the background color using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65CBD-F90D-450A-A7FD-63DF73B5012E}"/>
              </a:ext>
            </a:extLst>
          </p:cNvPr>
          <p:cNvSpPr txBox="1"/>
          <p:nvPr/>
        </p:nvSpPr>
        <p:spPr>
          <a:xfrm>
            <a:off x="3657600" y="380385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if you want to change the property of this </a:t>
            </a:r>
            <a:br>
              <a:rPr lang="en-US" dirty="0"/>
            </a:br>
            <a:r>
              <a:rPr lang="en-US" dirty="0"/>
              <a:t>object which you just added to the workspace you can do it by selecting the object and looking the instructions that pops up in the screen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178380-2ABB-4600-AE42-20F173CD9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14213" r="41666" b="44813"/>
          <a:stretch/>
        </p:blipFill>
        <p:spPr>
          <a:xfrm>
            <a:off x="736924" y="3887677"/>
            <a:ext cx="2144221" cy="2456107"/>
          </a:xfrm>
          <a:prstGeom prst="rect">
            <a:avLst/>
          </a:prstGeom>
        </p:spPr>
      </p:pic>
      <p:pic>
        <p:nvPicPr>
          <p:cNvPr id="18" name="Graphic 17" descr="Cursor">
            <a:extLst>
              <a:ext uri="{FF2B5EF4-FFF2-40B4-BE49-F238E27FC236}">
                <a16:creationId xmlns:a16="http://schemas.microsoft.com/office/drawing/2014/main" id="{BF44F2C5-7225-4392-B1E2-AD8B054E95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7501" y="5115730"/>
            <a:ext cx="381000" cy="381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CC9DEC-9892-47AB-A739-680B780B4798}"/>
              </a:ext>
            </a:extLst>
          </p:cNvPr>
          <p:cNvCxnSpPr>
            <a:cxnSpLocks/>
          </p:cNvCxnSpPr>
          <p:nvPr/>
        </p:nvCxnSpPr>
        <p:spPr>
          <a:xfrm flipH="1" flipV="1">
            <a:off x="2158730" y="5306231"/>
            <a:ext cx="1422670" cy="484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BC12A5-B04C-46E8-9630-9A9DAA62BC72}"/>
              </a:ext>
            </a:extLst>
          </p:cNvPr>
          <p:cNvSpPr txBox="1"/>
          <p:nvPr/>
        </p:nvSpPr>
        <p:spPr>
          <a:xfrm>
            <a:off x="3657600" y="560258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blue cursor pops up then it means you can select it and change its values</a:t>
            </a:r>
          </a:p>
        </p:txBody>
      </p:sp>
    </p:spTree>
    <p:extLst>
      <p:ext uri="{BB962C8B-B14F-4D97-AF65-F5344CB8AC3E}">
        <p14:creationId xmlns:p14="http://schemas.microsoft.com/office/powerpoint/2010/main" val="35979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254DD-D08F-4A5D-8249-93DD78B18CF9}"/>
              </a:ext>
            </a:extLst>
          </p:cNvPr>
          <p:cNvSpPr txBox="1"/>
          <p:nvPr/>
        </p:nvSpPr>
        <p:spPr>
          <a:xfrm>
            <a:off x="4578222" y="379237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7343B5-E78E-4D01-A294-A3C53CD9B08E}"/>
              </a:ext>
            </a:extLst>
          </p:cNvPr>
          <p:cNvCxnSpPr>
            <a:cxnSpLocks/>
          </p:cNvCxnSpPr>
          <p:nvPr/>
        </p:nvCxnSpPr>
        <p:spPr>
          <a:xfrm>
            <a:off x="4986436" y="748569"/>
            <a:ext cx="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30AE97-9BF8-40E0-B9CC-013652432D7E}"/>
              </a:ext>
            </a:extLst>
          </p:cNvPr>
          <p:cNvSpPr txBox="1"/>
          <p:nvPr/>
        </p:nvSpPr>
        <p:spPr>
          <a:xfrm>
            <a:off x="3816222" y="1141237"/>
            <a:ext cx="2666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glutDisplayFunc(display);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EA4DA-512A-47D0-B946-5E2F2C33A937}"/>
              </a:ext>
            </a:extLst>
          </p:cNvPr>
          <p:cNvSpPr txBox="1"/>
          <p:nvPr/>
        </p:nvSpPr>
        <p:spPr>
          <a:xfrm>
            <a:off x="3816223" y="1945969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glutReshapeFunc(reshape);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1988D-7015-4E84-BDD4-D35EB7CBE1CF}"/>
              </a:ext>
            </a:extLst>
          </p:cNvPr>
          <p:cNvSpPr txBox="1"/>
          <p:nvPr/>
        </p:nvSpPr>
        <p:spPr>
          <a:xfrm>
            <a:off x="3817777" y="2750701"/>
            <a:ext cx="2666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glutTimerFunc(0,timer,0);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68E5A2-7A0F-4D0D-A90E-F9894C8415C9}"/>
              </a:ext>
            </a:extLst>
          </p:cNvPr>
          <p:cNvCxnSpPr>
            <a:cxnSpLocks/>
          </p:cNvCxnSpPr>
          <p:nvPr/>
        </p:nvCxnSpPr>
        <p:spPr>
          <a:xfrm>
            <a:off x="4986436" y="1553301"/>
            <a:ext cx="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AC8440-413D-475D-9D3E-73BFB22E399E}"/>
              </a:ext>
            </a:extLst>
          </p:cNvPr>
          <p:cNvCxnSpPr>
            <a:cxnSpLocks/>
          </p:cNvCxnSpPr>
          <p:nvPr/>
        </p:nvCxnSpPr>
        <p:spPr>
          <a:xfrm>
            <a:off x="4986436" y="2358033"/>
            <a:ext cx="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195389-A857-47C4-A26E-520556F73111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rot="16200000" flipH="1">
            <a:off x="4957722" y="3313588"/>
            <a:ext cx="1408033" cy="1020922"/>
          </a:xfrm>
          <a:prstGeom prst="bentConnector4">
            <a:avLst>
              <a:gd name="adj1" fmla="val 43442"/>
              <a:gd name="adj2" fmla="val 153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97876B-D0A9-4EF8-8BE7-D8338BE6E80E}"/>
              </a:ext>
            </a:extLst>
          </p:cNvPr>
          <p:cNvSpPr txBox="1"/>
          <p:nvPr/>
        </p:nvSpPr>
        <p:spPr>
          <a:xfrm>
            <a:off x="3505200" y="4343400"/>
            <a:ext cx="2666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glutDisplayFunc(display);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03FB32-AE2F-45B6-AB0C-2A9B4EEED1C0}"/>
              </a:ext>
            </a:extLst>
          </p:cNvPr>
          <p:cNvCxnSpPr>
            <a:cxnSpLocks/>
            <a:stCxn id="22" idx="1"/>
            <a:endCxn id="9" idx="1"/>
          </p:cNvCxnSpPr>
          <p:nvPr/>
        </p:nvCxnSpPr>
        <p:spPr>
          <a:xfrm rot="10800000" flipH="1">
            <a:off x="3505199" y="2935368"/>
            <a:ext cx="312577" cy="1592699"/>
          </a:xfrm>
          <a:prstGeom prst="bentConnector3">
            <a:avLst>
              <a:gd name="adj1" fmla="val -73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CB57C4-5885-413A-902C-4A91E68298C6}"/>
              </a:ext>
            </a:extLst>
          </p:cNvPr>
          <p:cNvSpPr txBox="1"/>
          <p:nvPr/>
        </p:nvSpPr>
        <p:spPr>
          <a:xfrm>
            <a:off x="5452189" y="3429000"/>
            <a:ext cx="175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1/60 sec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660785-4B2C-473E-882F-293F346A8C79}"/>
              </a:ext>
            </a:extLst>
          </p:cNvPr>
          <p:cNvCxnSpPr>
            <a:stCxn id="22" idx="2"/>
          </p:cNvCxnSpPr>
          <p:nvPr/>
        </p:nvCxnSpPr>
        <p:spPr>
          <a:xfrm flipH="1">
            <a:off x="4838699" y="4712732"/>
            <a:ext cx="1" cy="83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757A0D-45DF-4DCF-AA4A-94B02FE24BA3}"/>
              </a:ext>
            </a:extLst>
          </p:cNvPr>
          <p:cNvSpPr txBox="1"/>
          <p:nvPr/>
        </p:nvSpPr>
        <p:spPr>
          <a:xfrm>
            <a:off x="6896100" y="5550931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83DEE-542D-484E-A8A1-6FB318FEEBA1}"/>
              </a:ext>
            </a:extLst>
          </p:cNvPr>
          <p:cNvSpPr txBox="1"/>
          <p:nvPr/>
        </p:nvSpPr>
        <p:spPr>
          <a:xfrm>
            <a:off x="4419599" y="5550931"/>
            <a:ext cx="1143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Paint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57F7AB-710C-424D-BB91-343799672755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5562601" y="5735597"/>
            <a:ext cx="1333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C75C93-B50C-4D5E-B0D2-A542E12E79FC}"/>
              </a:ext>
            </a:extLst>
          </p:cNvPr>
          <p:cNvSpPr txBox="1"/>
          <p:nvPr/>
        </p:nvSpPr>
        <p:spPr>
          <a:xfrm>
            <a:off x="228600" y="304800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80"/>
                </a:highlight>
              </a:rPr>
              <a:t>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70C37-D40D-4C6A-A63B-07CEB0A91391}"/>
              </a:ext>
            </a:extLst>
          </p:cNvPr>
          <p:cNvSpPr txBox="1"/>
          <p:nvPr/>
        </p:nvSpPr>
        <p:spPr>
          <a:xfrm>
            <a:off x="405107" y="5151312"/>
            <a:ext cx="32765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Components addition, deletion, components data change every paint function takes place inside this section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DE7DA1-305F-463D-BA33-3C4C368BA2B2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>
            <a:off x="3681702" y="5735597"/>
            <a:ext cx="737897" cy="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D2A51-4C5E-457A-AE57-6D1F9D3ED8DE}"/>
              </a:ext>
            </a:extLst>
          </p:cNvPr>
          <p:cNvSpPr txBox="1"/>
          <p:nvPr/>
        </p:nvSpPr>
        <p:spPr>
          <a:xfrm>
            <a:off x="228600" y="304800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80"/>
                </a:highlight>
              </a:rPr>
              <a:t>Some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A0F6C-EA5D-4BEE-8806-5BBD802B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45" y="1143000"/>
            <a:ext cx="6880909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387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30579-4505-4FFE-8E98-7D3EEA95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8600"/>
            <a:ext cx="8458200" cy="6203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16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640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suvekhya</dc:creator>
  <cp:lastModifiedBy>Swodesh</cp:lastModifiedBy>
  <cp:revision>49</cp:revision>
  <dcterms:created xsi:type="dcterms:W3CDTF">2021-08-20T05:29:25Z</dcterms:created>
  <dcterms:modified xsi:type="dcterms:W3CDTF">2021-08-24T10:07:00Z</dcterms:modified>
</cp:coreProperties>
</file>