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70" r:id="rId15"/>
    <p:sldId id="269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693"/>
    <p:restoredTop sz="94573"/>
  </p:normalViewPr>
  <p:slideViewPr>
    <p:cSldViewPr snapToGrid="0" snapToObjects="1">
      <p:cViewPr varScale="1">
        <p:scale>
          <a:sx n="144" d="100"/>
          <a:sy n="144" d="100"/>
        </p:scale>
        <p:origin x="256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heme" Target="theme/theme1.xml"/><Relationship Id="rId21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E300739-DA3F-624E-BF11-F9C8C7EA5B9A}" type="datetimeFigureOut">
              <a:rPr kumimoji="1" lang="ko-KR" altLang="en-US" smtClean="0"/>
              <a:t>2017. 7. 14.</a:t>
            </a:fld>
            <a:endParaRPr kumimoji="1"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ko-KR" altLang="en-US" smtClean="0"/>
              <a:t>마스터 텍스트 스타일을 편집하려면 클릭</a:t>
            </a:r>
          </a:p>
          <a:p>
            <a:pPr lvl="1"/>
            <a:r>
              <a:rPr kumimoji="1" lang="ko-KR" altLang="en-US" smtClean="0"/>
              <a:t>두 번째 수준</a:t>
            </a:r>
          </a:p>
          <a:p>
            <a:pPr lvl="2"/>
            <a:r>
              <a:rPr kumimoji="1" lang="ko-KR" altLang="en-US" smtClean="0"/>
              <a:t>세 번째 수준</a:t>
            </a:r>
          </a:p>
          <a:p>
            <a:pPr lvl="3"/>
            <a:r>
              <a:rPr kumimoji="1" lang="ko-KR" altLang="en-US" smtClean="0"/>
              <a:t>네 번째 수준</a:t>
            </a:r>
          </a:p>
          <a:p>
            <a:pPr lvl="4"/>
            <a:r>
              <a:rPr kumimoji="1" lang="ko-KR" altLang="en-US" smtClean="0"/>
              <a:t>다섯 번째 수준</a:t>
            </a:r>
            <a:endParaRPr kumimoji="1"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C6379D4-B784-D446-BEFB-FB29BA67C509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863098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파노라마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제목 및 캡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캡션 있는 인용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명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그림 열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백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 smtClean="0"/>
              <a:t>그림을 개체 틀로 끌거나 아이콘을 클릭하여 추가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7/14/17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theme" Target="../theme/theme1.xml"/><Relationship Id="rId19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편집하려면 클릭</a:t>
            </a:r>
          </a:p>
          <a:p>
            <a:pPr lvl="1"/>
            <a:r>
              <a:rPr lang="ko-KR" altLang="en-US" smtClean="0"/>
              <a:t>두 번째 수준</a:t>
            </a:r>
          </a:p>
          <a:p>
            <a:pPr lvl="2"/>
            <a:r>
              <a:rPr lang="ko-KR" altLang="en-US" smtClean="0"/>
              <a:t>세 번째 수준</a:t>
            </a:r>
          </a:p>
          <a:p>
            <a:pPr lvl="3"/>
            <a:r>
              <a:rPr lang="ko-KR" altLang="en-US" smtClean="0"/>
              <a:t>네 번째 수준</a:t>
            </a:r>
          </a:p>
          <a:p>
            <a:pPr lvl="4"/>
            <a:r>
              <a:rPr lang="ko-KR" altLang="en-US" smtClean="0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7/14/17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ctr" defTabSz="914400" rtl="0" eaLnBrk="1" latinLnBrk="1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Relationship Id="rId3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4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ko-KR" dirty="0" err="1" smtClean="0">
                <a:latin typeface="Nanum Gothic" charset="-127"/>
                <a:ea typeface="Nanum Gothic" charset="-127"/>
                <a:cs typeface="Nanum Gothic" charset="-127"/>
              </a:rPr>
              <a:t>Vue.js</a:t>
            </a:r>
            <a:endParaRPr kumimoji="1" lang="ko-KR" altLang="en-US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" name="부제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209766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37"/>
          <p:cNvGrpSpPr>
            <a:grpSpLocks/>
          </p:cNvGrpSpPr>
          <p:nvPr/>
        </p:nvGrpSpPr>
        <p:grpSpPr bwMode="auto">
          <a:xfrm>
            <a:off x="1763481" y="1086221"/>
            <a:ext cx="8433691" cy="276999"/>
            <a:chOff x="887413" y="1679575"/>
            <a:chExt cx="8433691" cy="276999"/>
          </a:xfrm>
        </p:grpSpPr>
        <p:sp>
          <p:nvSpPr>
            <p:cNvPr id="16" name="TextBox 65"/>
            <p:cNvSpPr txBox="1"/>
            <p:nvPr/>
          </p:nvSpPr>
          <p:spPr bwMode="auto">
            <a:xfrm>
              <a:off x="938527" y="1679575"/>
              <a:ext cx="8382577" cy="276999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>
              <a:defPPr>
                <a:defRPr lang="ko-KR"/>
              </a:defPPr>
              <a:lvl1pPr algn="l" defTabSz="1001908" fontAlgn="auto">
                <a:spcBef>
                  <a:spcPts val="0"/>
                </a:spcBef>
                <a:spcAft>
                  <a:spcPts val="0"/>
                </a:spcAft>
                <a:defRPr kumimoji="0" sz="1200" b="1" spc="-1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lvl="0" latinLnBrk="0">
                <a:defRPr/>
              </a:pPr>
              <a:r>
                <a:rPr lang="en-US" altLang="ko-KR" kern="0" spc="0" dirty="0" err="1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Vue</a:t>
              </a:r>
              <a:r>
                <a:rPr lang="ko-KR" altLang="en-US" kern="0" spc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에서 컴포넌트는 대단히 중요한 개념</a:t>
              </a:r>
              <a:endParaRPr lang="en-US" altLang="ko-KR" kern="0" spc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  <p:sp>
          <p:nvSpPr>
            <p:cNvPr id="17" name="타원 16"/>
            <p:cNvSpPr/>
            <p:nvPr/>
          </p:nvSpPr>
          <p:spPr bwMode="auto">
            <a:xfrm>
              <a:off x="887413" y="1779587"/>
              <a:ext cx="71437" cy="71438"/>
            </a:xfrm>
            <a:prstGeom prst="ellipse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5E8BC2"/>
              </a:solidFill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marR="0" lvl="0" indent="0" algn="l" defTabSz="100190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327759" y="488516"/>
            <a:ext cx="9319364" cy="513738"/>
            <a:chOff x="1748261" y="1421162"/>
            <a:chExt cx="8377181" cy="242853"/>
          </a:xfrm>
        </p:grpSpPr>
        <p:sp>
          <p:nvSpPr>
            <p:cNvPr id="25" name="모서리가 둥근 직사각형 24"/>
            <p:cNvSpPr/>
            <p:nvPr/>
          </p:nvSpPr>
          <p:spPr bwMode="auto">
            <a:xfrm>
              <a:off x="1748261" y="1421162"/>
              <a:ext cx="8372524" cy="241122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rgbClr val="CFCFC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955675">
                <a:defRPr/>
              </a:pPr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26" name="모서리가 둥근 직사각형 25"/>
            <p:cNvSpPr/>
            <p:nvPr/>
          </p:nvSpPr>
          <p:spPr bwMode="auto">
            <a:xfrm>
              <a:off x="1752918" y="1421516"/>
              <a:ext cx="8372524" cy="24112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 cap="flat" cmpd="sng" algn="ctr">
              <a:solidFill>
                <a:srgbClr val="CFCFC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100" dir="5400000" algn="t" rotWithShape="0">
                <a:schemeClr val="bg1">
                  <a:lumMod val="85000"/>
                  <a:alpha val="60000"/>
                </a:schemeClr>
              </a:outerShdw>
            </a:effectLst>
          </p:spPr>
          <p:txBody>
            <a:bodyPr wrap="none" anchor="ctr"/>
            <a:lstStyle/>
            <a:p>
              <a:pPr defTabSz="955675">
                <a:defRPr/>
              </a:pPr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27" name="타원 26"/>
            <p:cNvSpPr/>
            <p:nvPr/>
          </p:nvSpPr>
          <p:spPr bwMode="auto">
            <a:xfrm rot="10800000">
              <a:off x="9889528" y="1423529"/>
              <a:ext cx="235914" cy="2404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955675"/>
              <a:endParaRPr lang="ko-KR" altLang="en-US"/>
            </a:p>
          </p:txBody>
        </p:sp>
        <p:sp>
          <p:nvSpPr>
            <p:cNvPr id="28" name="이등변 삼각형 73"/>
            <p:cNvSpPr/>
            <p:nvPr/>
          </p:nvSpPr>
          <p:spPr bwMode="auto">
            <a:xfrm>
              <a:off x="9720981" y="1423529"/>
              <a:ext cx="259256" cy="24048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955675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 bwMode="auto">
            <a:xfrm rot="10800000">
              <a:off x="9848454" y="1423529"/>
              <a:ext cx="154342" cy="240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955675">
                <a:defRPr/>
              </a:pPr>
              <a:endParaRPr lang="ko-KR" altLang="en-US"/>
            </a:p>
          </p:txBody>
        </p:sp>
        <p:sp>
          <p:nvSpPr>
            <p:cNvPr id="30" name="TextBox 76"/>
            <p:cNvSpPr txBox="1"/>
            <p:nvPr/>
          </p:nvSpPr>
          <p:spPr bwMode="auto">
            <a:xfrm>
              <a:off x="2178023" y="1475706"/>
              <a:ext cx="5257334" cy="130942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>
                <a:defRPr/>
              </a:pPr>
              <a:r>
                <a:rPr lang="ko-KR" altLang="en-US" b="1" spc="-1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컴포넌트</a:t>
              </a:r>
              <a:endParaRPr lang="ko-KR" altLang="en-US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1" name="자유형 30"/>
            <p:cNvSpPr/>
            <p:nvPr/>
          </p:nvSpPr>
          <p:spPr bwMode="auto">
            <a:xfrm>
              <a:off x="1752918" y="1423529"/>
              <a:ext cx="404461" cy="240486"/>
            </a:xfrm>
            <a:custGeom>
              <a:avLst/>
              <a:gdLst>
                <a:gd name="connsiteX0" fmla="*/ 117957 w 404461"/>
                <a:gd name="connsiteY0" fmla="*/ 0 h 240486"/>
                <a:gd name="connsiteX1" fmla="*/ 122646 w 404461"/>
                <a:gd name="connsiteY1" fmla="*/ 965 h 240486"/>
                <a:gd name="connsiteX2" fmla="*/ 122646 w 404461"/>
                <a:gd name="connsiteY2" fmla="*/ 0 h 240486"/>
                <a:gd name="connsiteX3" fmla="*/ 145205 w 404461"/>
                <a:gd name="connsiteY3" fmla="*/ 0 h 240486"/>
                <a:gd name="connsiteX4" fmla="*/ 276988 w 404461"/>
                <a:gd name="connsiteY4" fmla="*/ 0 h 240486"/>
                <a:gd name="connsiteX5" fmla="*/ 404461 w 404461"/>
                <a:gd name="connsiteY5" fmla="*/ 0 h 240486"/>
                <a:gd name="connsiteX6" fmla="*/ 276988 w 404461"/>
                <a:gd name="connsiteY6" fmla="*/ 236488 h 240486"/>
                <a:gd name="connsiteX7" fmla="*/ 276988 w 404461"/>
                <a:gd name="connsiteY7" fmla="*/ 240486 h 240486"/>
                <a:gd name="connsiteX8" fmla="*/ 274833 w 404461"/>
                <a:gd name="connsiteY8" fmla="*/ 240486 h 240486"/>
                <a:gd name="connsiteX9" fmla="*/ 122646 w 404461"/>
                <a:gd name="connsiteY9" fmla="*/ 240486 h 240486"/>
                <a:gd name="connsiteX10" fmla="*/ 122646 w 404461"/>
                <a:gd name="connsiteY10" fmla="*/ 239763 h 240486"/>
                <a:gd name="connsiteX11" fmla="*/ 117957 w 404461"/>
                <a:gd name="connsiteY11" fmla="*/ 240486 h 240486"/>
                <a:gd name="connsiteX12" fmla="*/ 0 w 404461"/>
                <a:gd name="connsiteY12" fmla="*/ 120243 h 240486"/>
                <a:gd name="connsiteX13" fmla="*/ 117957 w 404461"/>
                <a:gd name="connsiteY13" fmla="*/ 0 h 24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4461" h="240486">
                  <a:moveTo>
                    <a:pt x="117957" y="0"/>
                  </a:moveTo>
                  <a:lnTo>
                    <a:pt x="122646" y="965"/>
                  </a:lnTo>
                  <a:lnTo>
                    <a:pt x="122646" y="0"/>
                  </a:lnTo>
                  <a:lnTo>
                    <a:pt x="145205" y="0"/>
                  </a:lnTo>
                  <a:lnTo>
                    <a:pt x="276988" y="0"/>
                  </a:lnTo>
                  <a:lnTo>
                    <a:pt x="404461" y="0"/>
                  </a:lnTo>
                  <a:lnTo>
                    <a:pt x="276988" y="236488"/>
                  </a:lnTo>
                  <a:lnTo>
                    <a:pt x="276988" y="240486"/>
                  </a:lnTo>
                  <a:lnTo>
                    <a:pt x="274833" y="240486"/>
                  </a:lnTo>
                  <a:lnTo>
                    <a:pt x="122646" y="240486"/>
                  </a:lnTo>
                  <a:lnTo>
                    <a:pt x="122646" y="239763"/>
                  </a:lnTo>
                  <a:lnTo>
                    <a:pt x="117957" y="240486"/>
                  </a:lnTo>
                  <a:cubicBezTo>
                    <a:pt x="52811" y="240486"/>
                    <a:pt x="0" y="186651"/>
                    <a:pt x="0" y="120243"/>
                  </a:cubicBezTo>
                  <a:cubicBezTo>
                    <a:pt x="0" y="53835"/>
                    <a:pt x="52811" y="0"/>
                    <a:pt x="117957" y="0"/>
                  </a:cubicBezTo>
                  <a:close/>
                </a:path>
              </a:pathLst>
            </a:custGeom>
            <a:solidFill>
              <a:srgbClr val="FAA26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anchor="ctr">
              <a:noAutofit/>
            </a:bodyPr>
            <a:lstStyle/>
            <a:p>
              <a:pPr defTabSz="955675"/>
              <a:endParaRPr lang="ko-KR" altLang="en-US"/>
            </a:p>
          </p:txBody>
        </p:sp>
      </p:grpSp>
      <p:sp>
        <p:nvSpPr>
          <p:cNvPr id="6" name="텍스트 상자 5"/>
          <p:cNvSpPr txBox="1"/>
          <p:nvPr/>
        </p:nvSpPr>
        <p:spPr>
          <a:xfrm>
            <a:off x="1904997" y="1523998"/>
            <a:ext cx="90140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>
                <a:latin typeface="Nanum Gothic" charset="-127"/>
                <a:ea typeface="Nanum Gothic" charset="-127"/>
                <a:cs typeface="Nanum Gothic" charset="-127"/>
              </a:rPr>
              <a:t>자체적으로 제기능을 수행할 수 있고 재사용할 수 있는 작은 프로그램</a:t>
            </a:r>
            <a:r>
              <a:rPr kumimoji="1" lang="en-US" altLang="ko-KR" sz="1400" dirty="0" smtClean="0">
                <a:latin typeface="Nanum Gothic" charset="-127"/>
                <a:ea typeface="Nanum Gothic" charset="-127"/>
                <a:cs typeface="Nanum Gothic" charset="-127"/>
              </a:rPr>
              <a:t>.</a:t>
            </a:r>
            <a:r>
              <a:rPr kumimoji="1" lang="ko-KR" altLang="en-US" sz="1400" dirty="0" smtClean="0">
                <a:latin typeface="Nanum Gothic" charset="-127"/>
                <a:ea typeface="Nanum Gothic" charset="-127"/>
                <a:cs typeface="Nanum Gothic" charset="-127"/>
              </a:rPr>
              <a:t> 컴포넌트들이 모여 대규모 응용프로그램을 구축</a:t>
            </a:r>
            <a:endParaRPr kumimoji="1" lang="ko-KR" altLang="en-US" sz="14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6982" y="1880457"/>
            <a:ext cx="5743084" cy="2218266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480" y="4615960"/>
            <a:ext cx="5712586" cy="1761381"/>
          </a:xfrm>
          <a:prstGeom prst="rect">
            <a:avLst/>
          </a:prstGeom>
        </p:spPr>
      </p:pic>
      <p:sp>
        <p:nvSpPr>
          <p:cNvPr id="19" name="텍스트 상자 18"/>
          <p:cNvSpPr txBox="1"/>
          <p:nvPr/>
        </p:nvSpPr>
        <p:spPr>
          <a:xfrm>
            <a:off x="1986982" y="4308183"/>
            <a:ext cx="55915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>
                <a:latin typeface="Nanum Gothic" charset="-127"/>
                <a:ea typeface="Nanum Gothic" charset="-127"/>
                <a:cs typeface="Nanum Gothic" charset="-127"/>
              </a:rPr>
              <a:t>컴포넌트 기본 구성 </a:t>
            </a:r>
            <a:r>
              <a:rPr kumimoji="1" lang="en-US" altLang="ko-KR" sz="1400" dirty="0" smtClean="0">
                <a:latin typeface="Nanum Gothic" charset="-127"/>
                <a:ea typeface="Nanum Gothic" charset="-127"/>
                <a:cs typeface="Nanum Gothic" charset="-127"/>
              </a:rPr>
              <a:t>:</a:t>
            </a:r>
            <a:r>
              <a:rPr kumimoji="1" lang="ko-KR" altLang="en-US" sz="1400" dirty="0" smtClean="0">
                <a:latin typeface="Nanum Gothic" charset="-127"/>
                <a:ea typeface="Nanum Gothic" charset="-127"/>
                <a:cs typeface="Nanum Gothic" charset="-127"/>
              </a:rPr>
              <a:t> 컴포넌트별로 독립적인 </a:t>
            </a:r>
            <a:r>
              <a:rPr kumimoji="1" lang="en-US" altLang="ko-KR" sz="1400" dirty="0" smtClean="0">
                <a:latin typeface="Nanum Gothic" charset="-127"/>
                <a:ea typeface="Nanum Gothic" charset="-127"/>
                <a:cs typeface="Nanum Gothic" charset="-127"/>
              </a:rPr>
              <a:t>JS</a:t>
            </a:r>
            <a:r>
              <a:rPr kumimoji="1" lang="ko-KR" altLang="en-US" sz="1400" dirty="0" smtClean="0">
                <a:latin typeface="Nanum Gothic" charset="-127"/>
                <a:ea typeface="Nanum Gothic" charset="-127"/>
                <a:cs typeface="Nanum Gothic" charset="-127"/>
              </a:rPr>
              <a:t>와 </a:t>
            </a:r>
            <a:r>
              <a:rPr kumimoji="1" lang="en-US" altLang="ko-KR" sz="1400" dirty="0" smtClean="0">
                <a:latin typeface="Nanum Gothic" charset="-127"/>
                <a:ea typeface="Nanum Gothic" charset="-127"/>
                <a:cs typeface="Nanum Gothic" charset="-127"/>
              </a:rPr>
              <a:t>CSS</a:t>
            </a:r>
            <a:r>
              <a:rPr kumimoji="1" lang="ko-KR" altLang="en-US" sz="1400" dirty="0" smtClean="0">
                <a:latin typeface="Nanum Gothic" charset="-127"/>
                <a:ea typeface="Nanum Gothic" charset="-127"/>
                <a:cs typeface="Nanum Gothic" charset="-127"/>
              </a:rPr>
              <a:t>를 구현할 수 있다</a:t>
            </a:r>
            <a:r>
              <a:rPr kumimoji="1" lang="en-US" altLang="ko-KR" sz="1400" dirty="0" smtClean="0">
                <a:latin typeface="Nanum Gothic" charset="-127"/>
                <a:ea typeface="Nanum Gothic" charset="-127"/>
                <a:cs typeface="Nanum Gothic" charset="-127"/>
              </a:rPr>
              <a:t>.</a:t>
            </a:r>
            <a:endParaRPr kumimoji="1" lang="ko-KR" altLang="en-US" sz="14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0" name="텍스트 상자 19"/>
          <p:cNvSpPr txBox="1"/>
          <p:nvPr/>
        </p:nvSpPr>
        <p:spPr>
          <a:xfrm>
            <a:off x="7967132" y="3661852"/>
            <a:ext cx="3691467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 err="1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Vue</a:t>
            </a:r>
            <a:r>
              <a:rPr kumimoji="1" lang="ko-KR" altLang="en-US" sz="1400" dirty="0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는 가급적으로 모듈방식으로 개발 작업을 하는 것을 추천한다</a:t>
            </a:r>
            <a:r>
              <a:rPr kumimoji="1" lang="en-US" altLang="ko-KR" sz="1400" dirty="0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.</a:t>
            </a:r>
          </a:p>
          <a:p>
            <a:endParaRPr kumimoji="1" lang="en-US" altLang="ko-KR" sz="1400" dirty="0">
              <a:solidFill>
                <a:srgbClr val="FF0000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1400" dirty="0" err="1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Javascript</a:t>
            </a:r>
            <a:r>
              <a:rPr kumimoji="1" lang="en-US" altLang="ko-KR" sz="1400" dirty="0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400" dirty="0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개발방식이 </a:t>
            </a:r>
            <a:r>
              <a:rPr kumimoji="1" lang="en-US" altLang="ko-KR" sz="1400" dirty="0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ECMA5 </a:t>
            </a:r>
            <a:r>
              <a:rPr kumimoji="1" lang="ko-KR" altLang="en-US" sz="1400" dirty="0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방식으로 개발되는 추세를 따를것을 권장</a:t>
            </a:r>
            <a:endParaRPr kumimoji="1" lang="en-US" altLang="ko-KR" sz="1400" dirty="0" smtClean="0">
              <a:solidFill>
                <a:srgbClr val="FF0000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endParaRPr kumimoji="1" lang="en-US" altLang="ko-KR" sz="1400" dirty="0">
              <a:solidFill>
                <a:srgbClr val="FF0000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ko-KR" altLang="en-US" sz="1400" dirty="0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확장자 </a:t>
            </a:r>
            <a:r>
              <a:rPr kumimoji="1" lang="en-US" altLang="ko-KR" sz="1400" dirty="0" err="1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vue</a:t>
            </a:r>
            <a:r>
              <a:rPr kumimoji="1" lang="ko-KR" altLang="en-US" sz="1400" dirty="0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는 모듈방식</a:t>
            </a:r>
            <a:r>
              <a:rPr kumimoji="1" lang="en-US" altLang="ko-KR" sz="1400" dirty="0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(compile)</a:t>
            </a:r>
            <a:r>
              <a:rPr kumimoji="1" lang="ko-KR" altLang="en-US" sz="1400" dirty="0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에서 지원함</a:t>
            </a:r>
            <a:endParaRPr kumimoji="1" lang="ko-KR" altLang="en-US" sz="1400" dirty="0">
              <a:solidFill>
                <a:srgbClr val="FF0000"/>
              </a:solidFill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317114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37"/>
          <p:cNvGrpSpPr>
            <a:grpSpLocks/>
          </p:cNvGrpSpPr>
          <p:nvPr/>
        </p:nvGrpSpPr>
        <p:grpSpPr bwMode="auto">
          <a:xfrm>
            <a:off x="1763481" y="1086221"/>
            <a:ext cx="8433691" cy="276999"/>
            <a:chOff x="887413" y="1679575"/>
            <a:chExt cx="8433691" cy="276999"/>
          </a:xfrm>
        </p:grpSpPr>
        <p:sp>
          <p:nvSpPr>
            <p:cNvPr id="16" name="TextBox 65"/>
            <p:cNvSpPr txBox="1"/>
            <p:nvPr/>
          </p:nvSpPr>
          <p:spPr bwMode="auto">
            <a:xfrm>
              <a:off x="938527" y="1679575"/>
              <a:ext cx="8382577" cy="276999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>
              <a:defPPr>
                <a:defRPr lang="ko-KR"/>
              </a:defPPr>
              <a:lvl1pPr algn="l" defTabSz="1001908" fontAlgn="auto">
                <a:spcBef>
                  <a:spcPts val="0"/>
                </a:spcBef>
                <a:spcAft>
                  <a:spcPts val="0"/>
                </a:spcAft>
                <a:defRPr kumimoji="0" sz="1200" b="1" spc="-1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lvl="0" latinLnBrk="0">
                <a:defRPr/>
              </a:pPr>
              <a:r>
                <a:rPr lang="ko-KR" altLang="en-US" kern="0" spc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컴포넌트 작성법</a:t>
              </a:r>
              <a:endParaRPr lang="en-US" altLang="ko-KR" kern="0" spc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  <p:sp>
          <p:nvSpPr>
            <p:cNvPr id="17" name="타원 16"/>
            <p:cNvSpPr/>
            <p:nvPr/>
          </p:nvSpPr>
          <p:spPr bwMode="auto">
            <a:xfrm>
              <a:off x="887413" y="1779587"/>
              <a:ext cx="71437" cy="71438"/>
            </a:xfrm>
            <a:prstGeom prst="ellipse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5E8BC2"/>
              </a:solidFill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marR="0" lvl="0" indent="0" algn="l" defTabSz="100190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327759" y="488516"/>
            <a:ext cx="9319364" cy="513738"/>
            <a:chOff x="1748261" y="1421162"/>
            <a:chExt cx="8377181" cy="242853"/>
          </a:xfrm>
        </p:grpSpPr>
        <p:sp>
          <p:nvSpPr>
            <p:cNvPr id="25" name="모서리가 둥근 직사각형 24"/>
            <p:cNvSpPr/>
            <p:nvPr/>
          </p:nvSpPr>
          <p:spPr bwMode="auto">
            <a:xfrm>
              <a:off x="1748261" y="1421162"/>
              <a:ext cx="8372524" cy="241122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rgbClr val="CFCFC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955675">
                <a:defRPr/>
              </a:pPr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26" name="모서리가 둥근 직사각형 25"/>
            <p:cNvSpPr/>
            <p:nvPr/>
          </p:nvSpPr>
          <p:spPr bwMode="auto">
            <a:xfrm>
              <a:off x="1752918" y="1421516"/>
              <a:ext cx="8372524" cy="24112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 cap="flat" cmpd="sng" algn="ctr">
              <a:solidFill>
                <a:srgbClr val="CFCFC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100" dir="5400000" algn="t" rotWithShape="0">
                <a:schemeClr val="bg1">
                  <a:lumMod val="85000"/>
                  <a:alpha val="60000"/>
                </a:schemeClr>
              </a:outerShdw>
            </a:effectLst>
          </p:spPr>
          <p:txBody>
            <a:bodyPr wrap="none" anchor="ctr"/>
            <a:lstStyle/>
            <a:p>
              <a:pPr defTabSz="955675">
                <a:defRPr/>
              </a:pPr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27" name="타원 26"/>
            <p:cNvSpPr/>
            <p:nvPr/>
          </p:nvSpPr>
          <p:spPr bwMode="auto">
            <a:xfrm rot="10800000">
              <a:off x="9889528" y="1423529"/>
              <a:ext cx="235914" cy="2404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955675"/>
              <a:endParaRPr lang="ko-KR" altLang="en-US"/>
            </a:p>
          </p:txBody>
        </p:sp>
        <p:sp>
          <p:nvSpPr>
            <p:cNvPr id="28" name="이등변 삼각형 73"/>
            <p:cNvSpPr/>
            <p:nvPr/>
          </p:nvSpPr>
          <p:spPr bwMode="auto">
            <a:xfrm>
              <a:off x="9720981" y="1423529"/>
              <a:ext cx="259256" cy="24048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955675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 bwMode="auto">
            <a:xfrm rot="10800000">
              <a:off x="9848454" y="1423529"/>
              <a:ext cx="154342" cy="240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955675">
                <a:defRPr/>
              </a:pPr>
              <a:endParaRPr lang="ko-KR" altLang="en-US"/>
            </a:p>
          </p:txBody>
        </p:sp>
        <p:sp>
          <p:nvSpPr>
            <p:cNvPr id="30" name="TextBox 76"/>
            <p:cNvSpPr txBox="1"/>
            <p:nvPr/>
          </p:nvSpPr>
          <p:spPr bwMode="auto">
            <a:xfrm>
              <a:off x="2178023" y="1475706"/>
              <a:ext cx="5257334" cy="130942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>
                <a:defRPr/>
              </a:pPr>
              <a:r>
                <a:rPr lang="ko-KR" altLang="en-US" b="1" spc="-1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컴포넌트</a:t>
              </a:r>
              <a:endParaRPr lang="ko-KR" altLang="en-US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1" name="자유형 30"/>
            <p:cNvSpPr/>
            <p:nvPr/>
          </p:nvSpPr>
          <p:spPr bwMode="auto">
            <a:xfrm>
              <a:off x="1752918" y="1423529"/>
              <a:ext cx="404461" cy="240486"/>
            </a:xfrm>
            <a:custGeom>
              <a:avLst/>
              <a:gdLst>
                <a:gd name="connsiteX0" fmla="*/ 117957 w 404461"/>
                <a:gd name="connsiteY0" fmla="*/ 0 h 240486"/>
                <a:gd name="connsiteX1" fmla="*/ 122646 w 404461"/>
                <a:gd name="connsiteY1" fmla="*/ 965 h 240486"/>
                <a:gd name="connsiteX2" fmla="*/ 122646 w 404461"/>
                <a:gd name="connsiteY2" fmla="*/ 0 h 240486"/>
                <a:gd name="connsiteX3" fmla="*/ 145205 w 404461"/>
                <a:gd name="connsiteY3" fmla="*/ 0 h 240486"/>
                <a:gd name="connsiteX4" fmla="*/ 276988 w 404461"/>
                <a:gd name="connsiteY4" fmla="*/ 0 h 240486"/>
                <a:gd name="connsiteX5" fmla="*/ 404461 w 404461"/>
                <a:gd name="connsiteY5" fmla="*/ 0 h 240486"/>
                <a:gd name="connsiteX6" fmla="*/ 276988 w 404461"/>
                <a:gd name="connsiteY6" fmla="*/ 236488 h 240486"/>
                <a:gd name="connsiteX7" fmla="*/ 276988 w 404461"/>
                <a:gd name="connsiteY7" fmla="*/ 240486 h 240486"/>
                <a:gd name="connsiteX8" fmla="*/ 274833 w 404461"/>
                <a:gd name="connsiteY8" fmla="*/ 240486 h 240486"/>
                <a:gd name="connsiteX9" fmla="*/ 122646 w 404461"/>
                <a:gd name="connsiteY9" fmla="*/ 240486 h 240486"/>
                <a:gd name="connsiteX10" fmla="*/ 122646 w 404461"/>
                <a:gd name="connsiteY10" fmla="*/ 239763 h 240486"/>
                <a:gd name="connsiteX11" fmla="*/ 117957 w 404461"/>
                <a:gd name="connsiteY11" fmla="*/ 240486 h 240486"/>
                <a:gd name="connsiteX12" fmla="*/ 0 w 404461"/>
                <a:gd name="connsiteY12" fmla="*/ 120243 h 240486"/>
                <a:gd name="connsiteX13" fmla="*/ 117957 w 404461"/>
                <a:gd name="connsiteY13" fmla="*/ 0 h 24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4461" h="240486">
                  <a:moveTo>
                    <a:pt x="117957" y="0"/>
                  </a:moveTo>
                  <a:lnTo>
                    <a:pt x="122646" y="965"/>
                  </a:lnTo>
                  <a:lnTo>
                    <a:pt x="122646" y="0"/>
                  </a:lnTo>
                  <a:lnTo>
                    <a:pt x="145205" y="0"/>
                  </a:lnTo>
                  <a:lnTo>
                    <a:pt x="276988" y="0"/>
                  </a:lnTo>
                  <a:lnTo>
                    <a:pt x="404461" y="0"/>
                  </a:lnTo>
                  <a:lnTo>
                    <a:pt x="276988" y="236488"/>
                  </a:lnTo>
                  <a:lnTo>
                    <a:pt x="276988" y="240486"/>
                  </a:lnTo>
                  <a:lnTo>
                    <a:pt x="274833" y="240486"/>
                  </a:lnTo>
                  <a:lnTo>
                    <a:pt x="122646" y="240486"/>
                  </a:lnTo>
                  <a:lnTo>
                    <a:pt x="122646" y="239763"/>
                  </a:lnTo>
                  <a:lnTo>
                    <a:pt x="117957" y="240486"/>
                  </a:lnTo>
                  <a:cubicBezTo>
                    <a:pt x="52811" y="240486"/>
                    <a:pt x="0" y="186651"/>
                    <a:pt x="0" y="120243"/>
                  </a:cubicBezTo>
                  <a:cubicBezTo>
                    <a:pt x="0" y="53835"/>
                    <a:pt x="52811" y="0"/>
                    <a:pt x="117957" y="0"/>
                  </a:cubicBezTo>
                  <a:close/>
                </a:path>
              </a:pathLst>
            </a:custGeom>
            <a:solidFill>
              <a:srgbClr val="FAA26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anchor="ctr">
              <a:noAutofit/>
            </a:bodyPr>
            <a:lstStyle/>
            <a:p>
              <a:pPr defTabSz="955675"/>
              <a:endParaRPr lang="ko-KR" altLang="en-US"/>
            </a:p>
          </p:txBody>
        </p:sp>
      </p:grpSp>
      <p:sp>
        <p:nvSpPr>
          <p:cNvPr id="20" name="텍스트 상자 19"/>
          <p:cNvSpPr txBox="1"/>
          <p:nvPr/>
        </p:nvSpPr>
        <p:spPr>
          <a:xfrm>
            <a:off x="2065864" y="1491528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smtClean="0">
                <a:latin typeface="Nanum Gothic" charset="-127"/>
                <a:ea typeface="Nanum Gothic" charset="-127"/>
                <a:cs typeface="Nanum Gothic" charset="-127"/>
              </a:rPr>
              <a:t>html</a:t>
            </a:r>
            <a:endParaRPr kumimoji="1" lang="ko-KR" altLang="en-US" sz="14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2" name="텍스트 상자 21"/>
          <p:cNvSpPr txBox="1"/>
          <p:nvPr/>
        </p:nvSpPr>
        <p:spPr>
          <a:xfrm>
            <a:off x="2069551" y="3585054"/>
            <a:ext cx="34817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latin typeface="Nanum Gothic" charset="-127"/>
                <a:ea typeface="Nanum Gothic" charset="-127"/>
                <a:cs typeface="Nanum Gothic" charset="-127"/>
              </a:rPr>
              <a:t>JS</a:t>
            </a:r>
            <a:endParaRPr kumimoji="1" lang="ko-KR" altLang="en-US" sz="14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632045" y="1566424"/>
            <a:ext cx="7417888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ko-KR" sz="1400" dirty="0">
                <a:solidFill>
                  <a:srgbClr val="2973B7"/>
                </a:solidFill>
              </a:rPr>
              <a:t>&lt;</a:t>
            </a:r>
            <a:r>
              <a:rPr lang="mr-IN" altLang="ko-KR" sz="1400" dirty="0" err="1">
                <a:solidFill>
                  <a:srgbClr val="2973B7"/>
                </a:solidFill>
              </a:rPr>
              <a:t>div</a:t>
            </a:r>
            <a:r>
              <a:rPr lang="mr-IN" altLang="ko-KR" sz="1400" dirty="0">
                <a:solidFill>
                  <a:srgbClr val="2973B7"/>
                </a:solidFill>
              </a:rPr>
              <a:t> </a:t>
            </a:r>
            <a:r>
              <a:rPr lang="mr-IN" altLang="ko-KR" sz="1400" dirty="0" err="1">
                <a:solidFill>
                  <a:srgbClr val="2973B7"/>
                </a:solidFill>
              </a:rPr>
              <a:t>id</a:t>
            </a:r>
            <a:r>
              <a:rPr lang="mr-IN" altLang="ko-KR" sz="1400" dirty="0">
                <a:solidFill>
                  <a:srgbClr val="2973B7"/>
                </a:solidFill>
              </a:rPr>
              <a:t>=</a:t>
            </a:r>
            <a:r>
              <a:rPr lang="mr-IN" altLang="ko-KR" sz="1400" dirty="0">
                <a:solidFill>
                  <a:srgbClr val="42B983"/>
                </a:solidFill>
              </a:rPr>
              <a:t>"app-7"</a:t>
            </a:r>
            <a:r>
              <a:rPr lang="mr-IN" altLang="ko-KR" sz="1400" dirty="0">
                <a:solidFill>
                  <a:srgbClr val="2973B7"/>
                </a:solidFill>
              </a:rPr>
              <a:t>&gt;</a:t>
            </a:r>
            <a:endParaRPr lang="mr-IN" altLang="ko-KR" sz="1400" dirty="0"/>
          </a:p>
          <a:p>
            <a:pPr lvl="1"/>
            <a:r>
              <a:rPr lang="mr-IN" altLang="ko-KR" sz="1400" dirty="0">
                <a:solidFill>
                  <a:srgbClr val="2973B7"/>
                </a:solidFill>
              </a:rPr>
              <a:t>&lt;</a:t>
            </a:r>
            <a:r>
              <a:rPr lang="mr-IN" altLang="ko-KR" sz="1400" dirty="0" err="1">
                <a:solidFill>
                  <a:srgbClr val="2973B7"/>
                </a:solidFill>
              </a:rPr>
              <a:t>ol</a:t>
            </a:r>
            <a:r>
              <a:rPr lang="mr-IN" altLang="ko-KR" sz="1400" dirty="0">
                <a:solidFill>
                  <a:srgbClr val="2973B7"/>
                </a:solidFill>
              </a:rPr>
              <a:t>&gt;</a:t>
            </a:r>
            <a:endParaRPr lang="mr-IN" altLang="ko-KR" sz="1400" dirty="0"/>
          </a:p>
          <a:p>
            <a:pPr lvl="2"/>
            <a:r>
              <a:rPr lang="mr-IN" altLang="ko-KR" sz="1400" dirty="0">
                <a:solidFill>
                  <a:srgbClr val="B3B3B3"/>
                </a:solidFill>
              </a:rPr>
              <a:t>&lt;!-- </a:t>
            </a:r>
            <a:r>
              <a:rPr lang="ko-KR" altLang="mr-IN" sz="1400" dirty="0">
                <a:solidFill>
                  <a:srgbClr val="B3B3B3"/>
                </a:solidFill>
              </a:rPr>
              <a:t>이제 각 </a:t>
            </a:r>
            <a:r>
              <a:rPr lang="mr-IN" altLang="ko-KR" sz="1400" dirty="0" err="1">
                <a:solidFill>
                  <a:srgbClr val="B3B3B3"/>
                </a:solidFill>
              </a:rPr>
              <a:t>todo-item</a:t>
            </a:r>
            <a:r>
              <a:rPr lang="mr-IN" altLang="ko-KR" sz="1400" dirty="0">
                <a:solidFill>
                  <a:srgbClr val="B3B3B3"/>
                </a:solidFill>
              </a:rPr>
              <a:t> </a:t>
            </a:r>
            <a:r>
              <a:rPr lang="ko-KR" altLang="mr-IN" sz="1400" dirty="0">
                <a:solidFill>
                  <a:srgbClr val="B3B3B3"/>
                </a:solidFill>
              </a:rPr>
              <a:t>에 </a:t>
            </a:r>
            <a:r>
              <a:rPr lang="mr-IN" altLang="ko-KR" sz="1400" dirty="0" err="1">
                <a:solidFill>
                  <a:srgbClr val="B3B3B3"/>
                </a:solidFill>
              </a:rPr>
              <a:t>todo</a:t>
            </a:r>
            <a:r>
              <a:rPr lang="mr-IN" altLang="ko-KR" sz="1400" dirty="0">
                <a:solidFill>
                  <a:srgbClr val="B3B3B3"/>
                </a:solidFill>
              </a:rPr>
              <a:t> </a:t>
            </a:r>
            <a:r>
              <a:rPr lang="ko-KR" altLang="mr-IN" sz="1400" dirty="0">
                <a:solidFill>
                  <a:srgbClr val="B3B3B3"/>
                </a:solidFill>
              </a:rPr>
              <a:t>객체를 제공합니다</a:t>
            </a:r>
            <a:r>
              <a:rPr lang="mr-IN" altLang="ko-KR" sz="1400" dirty="0">
                <a:solidFill>
                  <a:srgbClr val="B3B3B3"/>
                </a:solidFill>
              </a:rPr>
              <a:t>. --&gt;</a:t>
            </a:r>
            <a:endParaRPr lang="mr-IN" altLang="ko-KR" sz="1400" dirty="0"/>
          </a:p>
          <a:p>
            <a:pPr lvl="2"/>
            <a:r>
              <a:rPr lang="mr-IN" altLang="ko-KR" sz="1400" dirty="0">
                <a:solidFill>
                  <a:srgbClr val="B3B3B3"/>
                </a:solidFill>
              </a:rPr>
              <a:t>&lt;!-- </a:t>
            </a:r>
            <a:r>
              <a:rPr lang="ko-KR" altLang="mr-IN" sz="1400" dirty="0">
                <a:solidFill>
                  <a:srgbClr val="B3B3B3"/>
                </a:solidFill>
              </a:rPr>
              <a:t>화면에 나오므로</a:t>
            </a:r>
            <a:r>
              <a:rPr lang="mr-IN" altLang="ko-KR" sz="1400" dirty="0">
                <a:solidFill>
                  <a:srgbClr val="B3B3B3"/>
                </a:solidFill>
              </a:rPr>
              <a:t>, </a:t>
            </a:r>
            <a:r>
              <a:rPr lang="ko-KR" altLang="mr-IN" sz="1400" dirty="0">
                <a:solidFill>
                  <a:srgbClr val="B3B3B3"/>
                </a:solidFill>
              </a:rPr>
              <a:t>각 항목의 컨텐츠는 동적으로 바뀔 수 있습니다</a:t>
            </a:r>
            <a:r>
              <a:rPr lang="mr-IN" altLang="ko-KR" sz="1400" dirty="0">
                <a:solidFill>
                  <a:srgbClr val="B3B3B3"/>
                </a:solidFill>
              </a:rPr>
              <a:t>. --&gt;</a:t>
            </a:r>
            <a:endParaRPr lang="mr-IN" altLang="ko-KR" sz="1400" dirty="0"/>
          </a:p>
          <a:p>
            <a:pPr lvl="1"/>
            <a:r>
              <a:rPr lang="en-US" altLang="ko-KR" sz="1400" dirty="0">
                <a:solidFill>
                  <a:srgbClr val="2973B7"/>
                </a:solidFill>
              </a:rPr>
              <a:t>	</a:t>
            </a:r>
            <a:r>
              <a:rPr lang="mr-IN" altLang="ko-KR" sz="1400" dirty="0" smtClean="0">
                <a:solidFill>
                  <a:srgbClr val="2973B7"/>
                </a:solidFill>
              </a:rPr>
              <a:t>&lt;</a:t>
            </a:r>
            <a:r>
              <a:rPr lang="mr-IN" altLang="ko-KR" sz="1400" dirty="0" err="1">
                <a:solidFill>
                  <a:srgbClr val="2973B7"/>
                </a:solidFill>
              </a:rPr>
              <a:t>todo-item</a:t>
            </a:r>
            <a:r>
              <a:rPr lang="mr-IN" altLang="ko-KR" sz="1400" dirty="0">
                <a:solidFill>
                  <a:srgbClr val="2973B7"/>
                </a:solidFill>
              </a:rPr>
              <a:t> </a:t>
            </a:r>
            <a:r>
              <a:rPr lang="mr-IN" altLang="ko-KR" sz="1400" dirty="0" err="1">
                <a:solidFill>
                  <a:srgbClr val="2973B7"/>
                </a:solidFill>
              </a:rPr>
              <a:t>v-for</a:t>
            </a:r>
            <a:r>
              <a:rPr lang="mr-IN" altLang="ko-KR" sz="1400" dirty="0">
                <a:solidFill>
                  <a:srgbClr val="2973B7"/>
                </a:solidFill>
              </a:rPr>
              <a:t>=</a:t>
            </a:r>
            <a:r>
              <a:rPr lang="mr-IN" altLang="ko-KR" sz="1400" dirty="0">
                <a:solidFill>
                  <a:srgbClr val="42B983"/>
                </a:solidFill>
              </a:rPr>
              <a:t>"</a:t>
            </a:r>
            <a:r>
              <a:rPr lang="mr-IN" altLang="ko-KR" sz="1400" dirty="0" err="1">
                <a:solidFill>
                  <a:srgbClr val="42B983"/>
                </a:solidFill>
              </a:rPr>
              <a:t>item</a:t>
            </a:r>
            <a:r>
              <a:rPr lang="mr-IN" altLang="ko-KR" sz="1400" dirty="0">
                <a:solidFill>
                  <a:srgbClr val="42B983"/>
                </a:solidFill>
              </a:rPr>
              <a:t> </a:t>
            </a:r>
            <a:r>
              <a:rPr lang="mr-IN" altLang="ko-KR" sz="1400" dirty="0" err="1">
                <a:solidFill>
                  <a:srgbClr val="42B983"/>
                </a:solidFill>
              </a:rPr>
              <a:t>in</a:t>
            </a:r>
            <a:r>
              <a:rPr lang="mr-IN" altLang="ko-KR" sz="1400" dirty="0">
                <a:solidFill>
                  <a:srgbClr val="42B983"/>
                </a:solidFill>
              </a:rPr>
              <a:t> </a:t>
            </a:r>
            <a:r>
              <a:rPr lang="mr-IN" altLang="ko-KR" sz="1400" dirty="0" err="1">
                <a:solidFill>
                  <a:srgbClr val="42B983"/>
                </a:solidFill>
              </a:rPr>
              <a:t>groceryList</a:t>
            </a:r>
            <a:r>
              <a:rPr lang="mr-IN" altLang="ko-KR" sz="1400" dirty="0">
                <a:solidFill>
                  <a:srgbClr val="42B983"/>
                </a:solidFill>
              </a:rPr>
              <a:t>"</a:t>
            </a:r>
            <a:r>
              <a:rPr lang="mr-IN" altLang="ko-KR" sz="1400" dirty="0">
                <a:solidFill>
                  <a:srgbClr val="2973B7"/>
                </a:solidFill>
              </a:rPr>
              <a:t> </a:t>
            </a:r>
            <a:r>
              <a:rPr lang="mr-IN" altLang="ko-KR" sz="1400" dirty="0" err="1">
                <a:solidFill>
                  <a:srgbClr val="2973B7"/>
                </a:solidFill>
              </a:rPr>
              <a:t>v-bind:todo</a:t>
            </a:r>
            <a:r>
              <a:rPr lang="mr-IN" altLang="ko-KR" sz="1400" dirty="0">
                <a:solidFill>
                  <a:srgbClr val="2973B7"/>
                </a:solidFill>
              </a:rPr>
              <a:t>=</a:t>
            </a:r>
            <a:r>
              <a:rPr lang="mr-IN" altLang="ko-KR" sz="1400" dirty="0">
                <a:solidFill>
                  <a:srgbClr val="42B983"/>
                </a:solidFill>
              </a:rPr>
              <a:t>"</a:t>
            </a:r>
            <a:r>
              <a:rPr lang="mr-IN" altLang="ko-KR" sz="1400" dirty="0" err="1">
                <a:solidFill>
                  <a:srgbClr val="42B983"/>
                </a:solidFill>
              </a:rPr>
              <a:t>item</a:t>
            </a:r>
            <a:r>
              <a:rPr lang="mr-IN" altLang="ko-KR" sz="1400" dirty="0">
                <a:solidFill>
                  <a:srgbClr val="42B983"/>
                </a:solidFill>
              </a:rPr>
              <a:t>"</a:t>
            </a:r>
            <a:r>
              <a:rPr lang="mr-IN" altLang="ko-KR" sz="1400" dirty="0">
                <a:solidFill>
                  <a:srgbClr val="2973B7"/>
                </a:solidFill>
              </a:rPr>
              <a:t>&gt;&lt;/</a:t>
            </a:r>
            <a:r>
              <a:rPr lang="mr-IN" altLang="ko-KR" sz="1400" dirty="0" err="1">
                <a:solidFill>
                  <a:srgbClr val="2973B7"/>
                </a:solidFill>
              </a:rPr>
              <a:t>todo-item</a:t>
            </a:r>
            <a:r>
              <a:rPr lang="mr-IN" altLang="ko-KR" sz="1400" dirty="0">
                <a:solidFill>
                  <a:srgbClr val="2973B7"/>
                </a:solidFill>
              </a:rPr>
              <a:t>&gt;</a:t>
            </a:r>
            <a:endParaRPr lang="mr-IN" altLang="ko-KR" sz="1400" dirty="0"/>
          </a:p>
          <a:p>
            <a:pPr lvl="1"/>
            <a:r>
              <a:rPr lang="mr-IN" altLang="ko-KR" sz="1400" dirty="0">
                <a:solidFill>
                  <a:srgbClr val="2973B7"/>
                </a:solidFill>
              </a:rPr>
              <a:t>&lt;/</a:t>
            </a:r>
            <a:r>
              <a:rPr lang="mr-IN" altLang="ko-KR" sz="1400" dirty="0" err="1">
                <a:solidFill>
                  <a:srgbClr val="2973B7"/>
                </a:solidFill>
              </a:rPr>
              <a:t>ol</a:t>
            </a:r>
            <a:r>
              <a:rPr lang="mr-IN" altLang="ko-KR" sz="1400" dirty="0">
                <a:solidFill>
                  <a:srgbClr val="2973B7"/>
                </a:solidFill>
              </a:rPr>
              <a:t>&gt;</a:t>
            </a:r>
            <a:endParaRPr lang="mr-IN" altLang="ko-KR" sz="1400" dirty="0"/>
          </a:p>
          <a:p>
            <a:r>
              <a:rPr lang="mr-IN" altLang="ko-KR" sz="1400" dirty="0">
                <a:solidFill>
                  <a:srgbClr val="2973B7"/>
                </a:solidFill>
              </a:rPr>
              <a:t>&lt;/</a:t>
            </a:r>
            <a:r>
              <a:rPr lang="mr-IN" altLang="ko-KR" sz="1400" dirty="0" err="1">
                <a:solidFill>
                  <a:srgbClr val="2973B7"/>
                </a:solidFill>
              </a:rPr>
              <a:t>div</a:t>
            </a:r>
            <a:r>
              <a:rPr lang="mr-IN" altLang="ko-KR" sz="1400" dirty="0">
                <a:solidFill>
                  <a:srgbClr val="2973B7"/>
                </a:solidFill>
              </a:rPr>
              <a:t>&gt;</a:t>
            </a:r>
            <a:endParaRPr lang="mr-IN" altLang="ko-KR" sz="1400" dirty="0">
              <a:effectLst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2495717" y="3595783"/>
            <a:ext cx="6096000" cy="3108543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 err="1">
                <a:latin typeface="Nanum Gothic" charset="-127"/>
                <a:ea typeface="Nanum Gothic" charset="-127"/>
                <a:cs typeface="Nanum Gothic" charset="-127"/>
              </a:rPr>
              <a:t>Vue.component</a:t>
            </a:r>
            <a:r>
              <a:rPr lang="en-US" altLang="ko-KR" sz="1400" dirty="0"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lang="en-US" altLang="ko-KR" sz="1400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'</a:t>
            </a:r>
            <a:r>
              <a:rPr lang="en-US" altLang="ko-KR" sz="1400" dirty="0" err="1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todo</a:t>
            </a:r>
            <a:r>
              <a:rPr lang="en-US" altLang="ko-KR" sz="1400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-item'</a:t>
            </a:r>
            <a:r>
              <a:rPr lang="en-US" altLang="ko-KR" sz="1400" dirty="0">
                <a:latin typeface="Nanum Gothic" charset="-127"/>
                <a:ea typeface="Nanum Gothic" charset="-127"/>
                <a:cs typeface="Nanum Gothic" charset="-127"/>
              </a:rPr>
              <a:t>, {</a:t>
            </a:r>
          </a:p>
          <a:p>
            <a:pPr lvl="1"/>
            <a:r>
              <a:rPr lang="en-US" altLang="ko-KR" sz="1400" dirty="0">
                <a:latin typeface="Nanum Gothic" charset="-127"/>
                <a:ea typeface="Nanum Gothic" charset="-127"/>
                <a:cs typeface="Nanum Gothic" charset="-127"/>
              </a:rPr>
              <a:t>props: [</a:t>
            </a:r>
            <a:r>
              <a:rPr lang="en-US" altLang="ko-KR" sz="1400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'</a:t>
            </a:r>
            <a:r>
              <a:rPr lang="en-US" altLang="ko-KR" sz="1400" dirty="0" err="1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todo</a:t>
            </a:r>
            <a:r>
              <a:rPr lang="en-US" altLang="ko-KR" sz="1400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'</a:t>
            </a:r>
            <a:r>
              <a:rPr lang="en-US" altLang="ko-KR" sz="1400" dirty="0">
                <a:latin typeface="Nanum Gothic" charset="-127"/>
                <a:ea typeface="Nanum Gothic" charset="-127"/>
                <a:cs typeface="Nanum Gothic" charset="-127"/>
              </a:rPr>
              <a:t>],</a:t>
            </a:r>
          </a:p>
          <a:p>
            <a:pPr lvl="1"/>
            <a:r>
              <a:rPr lang="en-US" altLang="ko-KR" sz="1400" dirty="0">
                <a:latin typeface="Nanum Gothic" charset="-127"/>
                <a:ea typeface="Nanum Gothic" charset="-127"/>
                <a:cs typeface="Nanum Gothic" charset="-127"/>
              </a:rPr>
              <a:t>template: </a:t>
            </a:r>
            <a:r>
              <a:rPr lang="en-US" altLang="ko-KR" sz="1400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'&lt;li&gt;{{ </a:t>
            </a:r>
            <a:r>
              <a:rPr lang="en-US" altLang="ko-KR" sz="1400" dirty="0" err="1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todo.text</a:t>
            </a:r>
            <a:r>
              <a:rPr lang="en-US" altLang="ko-KR" sz="1400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 }}&lt;/li&gt;'</a:t>
            </a:r>
            <a:endParaRPr lang="en-US" altLang="ko-KR" sz="1400" dirty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altLang="ko-KR" sz="1400" dirty="0">
                <a:latin typeface="Nanum Gothic" charset="-127"/>
                <a:ea typeface="Nanum Gothic" charset="-127"/>
                <a:cs typeface="Nanum Gothic" charset="-127"/>
              </a:rPr>
              <a:t>})</a:t>
            </a:r>
          </a:p>
          <a:p>
            <a:r>
              <a:rPr lang="en-US" altLang="ko-KR" sz="1400" dirty="0" err="1">
                <a:solidFill>
                  <a:srgbClr val="E96900"/>
                </a:solidFill>
                <a:latin typeface="Nanum Gothic" charset="-127"/>
                <a:ea typeface="Nanum Gothic" charset="-127"/>
                <a:cs typeface="Nanum Gothic" charset="-127"/>
              </a:rPr>
              <a:t>var</a:t>
            </a:r>
            <a:r>
              <a:rPr lang="en-US" altLang="ko-KR" sz="1400" dirty="0">
                <a:latin typeface="Nanum Gothic" charset="-127"/>
                <a:ea typeface="Nanum Gothic" charset="-127"/>
                <a:cs typeface="Nanum Gothic" charset="-127"/>
              </a:rPr>
              <a:t> app7 = </a:t>
            </a:r>
            <a:r>
              <a:rPr lang="en-US" altLang="ko-KR" sz="1400" dirty="0">
                <a:solidFill>
                  <a:srgbClr val="E96900"/>
                </a:solidFill>
                <a:latin typeface="Nanum Gothic" charset="-127"/>
                <a:ea typeface="Nanum Gothic" charset="-127"/>
                <a:cs typeface="Nanum Gothic" charset="-127"/>
              </a:rPr>
              <a:t>new</a:t>
            </a:r>
            <a:r>
              <a:rPr lang="en-US" altLang="ko-KR" sz="14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1400" dirty="0" err="1">
                <a:latin typeface="Nanum Gothic" charset="-127"/>
                <a:ea typeface="Nanum Gothic" charset="-127"/>
                <a:cs typeface="Nanum Gothic" charset="-127"/>
              </a:rPr>
              <a:t>Vue</a:t>
            </a:r>
            <a:r>
              <a:rPr lang="en-US" altLang="ko-KR" sz="1400" dirty="0">
                <a:latin typeface="Nanum Gothic" charset="-127"/>
                <a:ea typeface="Nanum Gothic" charset="-127"/>
                <a:cs typeface="Nanum Gothic" charset="-127"/>
              </a:rPr>
              <a:t>({</a:t>
            </a:r>
          </a:p>
          <a:p>
            <a:pPr lvl="1"/>
            <a:r>
              <a:rPr lang="en-US" altLang="ko-KR" sz="1400" dirty="0">
                <a:latin typeface="Nanum Gothic" charset="-127"/>
                <a:ea typeface="Nanum Gothic" charset="-127"/>
                <a:cs typeface="Nanum Gothic" charset="-127"/>
              </a:rPr>
              <a:t>el: </a:t>
            </a:r>
            <a:r>
              <a:rPr lang="en-US" altLang="ko-KR" sz="1400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'#app-7'</a:t>
            </a:r>
            <a:r>
              <a:rPr lang="en-US" altLang="ko-KR" sz="1400" dirty="0">
                <a:latin typeface="Nanum Gothic" charset="-127"/>
                <a:ea typeface="Nanum Gothic" charset="-127"/>
                <a:cs typeface="Nanum Gothic" charset="-127"/>
              </a:rPr>
              <a:t>,</a:t>
            </a:r>
          </a:p>
          <a:p>
            <a:pPr lvl="1"/>
            <a:r>
              <a:rPr lang="en-US" altLang="ko-KR" sz="1400" dirty="0">
                <a:latin typeface="Nanum Gothic" charset="-127"/>
                <a:ea typeface="Nanum Gothic" charset="-127"/>
                <a:cs typeface="Nanum Gothic" charset="-127"/>
              </a:rPr>
              <a:t>data: {</a:t>
            </a:r>
          </a:p>
          <a:p>
            <a:pPr lvl="2"/>
            <a:r>
              <a:rPr lang="en-US" altLang="ko-KR" sz="1400" dirty="0" err="1">
                <a:latin typeface="Nanum Gothic" charset="-127"/>
                <a:ea typeface="Nanum Gothic" charset="-127"/>
                <a:cs typeface="Nanum Gothic" charset="-127"/>
              </a:rPr>
              <a:t>groceryList</a:t>
            </a:r>
            <a:r>
              <a:rPr lang="en-US" altLang="ko-KR" sz="1400" dirty="0">
                <a:latin typeface="Nanum Gothic" charset="-127"/>
                <a:ea typeface="Nanum Gothic" charset="-127"/>
                <a:cs typeface="Nanum Gothic" charset="-127"/>
              </a:rPr>
              <a:t>: [</a:t>
            </a:r>
          </a:p>
          <a:p>
            <a:pPr lvl="3"/>
            <a:r>
              <a:rPr lang="en-US" altLang="ko-KR" sz="1400" dirty="0">
                <a:latin typeface="Nanum Gothic" charset="-127"/>
                <a:ea typeface="Nanum Gothic" charset="-127"/>
                <a:cs typeface="Nanum Gothic" charset="-127"/>
              </a:rPr>
              <a:t>{ text: </a:t>
            </a:r>
            <a:r>
              <a:rPr lang="en-US" altLang="ko-KR" sz="1400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'</a:t>
            </a:r>
            <a:r>
              <a:rPr lang="ko-KR" altLang="en-US" sz="1400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채소</a:t>
            </a:r>
            <a:r>
              <a:rPr lang="en-US" altLang="ko-KR" sz="1400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'</a:t>
            </a:r>
            <a:r>
              <a:rPr lang="en-US" altLang="ko-KR" sz="1400" dirty="0">
                <a:latin typeface="Nanum Gothic" charset="-127"/>
                <a:ea typeface="Nanum Gothic" charset="-127"/>
                <a:cs typeface="Nanum Gothic" charset="-127"/>
              </a:rPr>
              <a:t> },</a:t>
            </a:r>
          </a:p>
          <a:p>
            <a:pPr lvl="3"/>
            <a:r>
              <a:rPr lang="en-US" altLang="ko-KR" sz="1400" dirty="0">
                <a:latin typeface="Nanum Gothic" charset="-127"/>
                <a:ea typeface="Nanum Gothic" charset="-127"/>
                <a:cs typeface="Nanum Gothic" charset="-127"/>
              </a:rPr>
              <a:t>{ text: </a:t>
            </a:r>
            <a:r>
              <a:rPr lang="en-US" altLang="ko-KR" sz="1400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'</a:t>
            </a:r>
            <a:r>
              <a:rPr lang="ko-KR" altLang="en-US" sz="1400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치즈</a:t>
            </a:r>
            <a:r>
              <a:rPr lang="en-US" altLang="ko-KR" sz="1400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'</a:t>
            </a:r>
            <a:r>
              <a:rPr lang="en-US" altLang="ko-KR" sz="1400" dirty="0">
                <a:latin typeface="Nanum Gothic" charset="-127"/>
                <a:ea typeface="Nanum Gothic" charset="-127"/>
                <a:cs typeface="Nanum Gothic" charset="-127"/>
              </a:rPr>
              <a:t> },</a:t>
            </a:r>
          </a:p>
          <a:p>
            <a:pPr lvl="3"/>
            <a:r>
              <a:rPr lang="en-US" altLang="ko-KR" sz="1400" dirty="0">
                <a:latin typeface="Nanum Gothic" charset="-127"/>
                <a:ea typeface="Nanum Gothic" charset="-127"/>
                <a:cs typeface="Nanum Gothic" charset="-127"/>
              </a:rPr>
              <a:t>{ text: </a:t>
            </a:r>
            <a:r>
              <a:rPr lang="en-US" altLang="ko-KR" sz="1400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'</a:t>
            </a:r>
            <a:r>
              <a:rPr lang="ko-KR" altLang="en-US" sz="1400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사람이 먹을 수 있는 다른 무언가</a:t>
            </a:r>
            <a:r>
              <a:rPr lang="en-US" altLang="ko-KR" sz="1400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'</a:t>
            </a:r>
            <a:r>
              <a:rPr lang="en-US" altLang="ko-KR" sz="1400" dirty="0">
                <a:latin typeface="Nanum Gothic" charset="-127"/>
                <a:ea typeface="Nanum Gothic" charset="-127"/>
                <a:cs typeface="Nanum Gothic" charset="-127"/>
              </a:rPr>
              <a:t> }</a:t>
            </a:r>
          </a:p>
          <a:p>
            <a:pPr lvl="2"/>
            <a:r>
              <a:rPr lang="en-US" altLang="ko-KR" sz="1400" dirty="0">
                <a:latin typeface="Nanum Gothic" charset="-127"/>
                <a:ea typeface="Nanum Gothic" charset="-127"/>
                <a:cs typeface="Nanum Gothic" charset="-127"/>
              </a:rPr>
              <a:t>]</a:t>
            </a:r>
          </a:p>
          <a:p>
            <a:pPr lvl="1"/>
            <a:r>
              <a:rPr lang="en-US" altLang="ko-KR" sz="1400" dirty="0">
                <a:latin typeface="Nanum Gothic" charset="-127"/>
                <a:ea typeface="Nanum Gothic" charset="-127"/>
                <a:cs typeface="Nanum Gothic" charset="-127"/>
              </a:rPr>
              <a:t>}</a:t>
            </a:r>
          </a:p>
          <a:p>
            <a:r>
              <a:rPr lang="en-US" altLang="ko-KR" sz="1400" dirty="0">
                <a:latin typeface="Nanum Gothic" charset="-127"/>
                <a:ea typeface="Nanum Gothic" charset="-127"/>
                <a:cs typeface="Nanum Gothic" charset="-127"/>
              </a:rPr>
              <a:t>})</a:t>
            </a:r>
            <a:endParaRPr lang="en-US" altLang="ko-KR" sz="1400" dirty="0">
              <a:effectLst/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5124"/>
          <a:stretch/>
        </p:blipFill>
        <p:spPr>
          <a:xfrm>
            <a:off x="7285411" y="3738942"/>
            <a:ext cx="4136122" cy="1524000"/>
          </a:xfrm>
          <a:prstGeom prst="rect">
            <a:avLst/>
          </a:prstGeom>
        </p:spPr>
      </p:pic>
      <p:sp>
        <p:nvSpPr>
          <p:cNvPr id="32" name="오른쪽 화살표[R] 31"/>
          <p:cNvSpPr/>
          <p:nvPr/>
        </p:nvSpPr>
        <p:spPr>
          <a:xfrm>
            <a:off x="6146800" y="4191908"/>
            <a:ext cx="990600" cy="618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961856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37"/>
          <p:cNvGrpSpPr>
            <a:grpSpLocks/>
          </p:cNvGrpSpPr>
          <p:nvPr/>
        </p:nvGrpSpPr>
        <p:grpSpPr bwMode="auto">
          <a:xfrm>
            <a:off x="1763481" y="1086221"/>
            <a:ext cx="8433691" cy="276999"/>
            <a:chOff x="887413" y="1679575"/>
            <a:chExt cx="8433691" cy="276999"/>
          </a:xfrm>
        </p:grpSpPr>
        <p:sp>
          <p:nvSpPr>
            <p:cNvPr id="16" name="TextBox 65"/>
            <p:cNvSpPr txBox="1"/>
            <p:nvPr/>
          </p:nvSpPr>
          <p:spPr bwMode="auto">
            <a:xfrm>
              <a:off x="938527" y="1679575"/>
              <a:ext cx="8382577" cy="276999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>
              <a:defPPr>
                <a:defRPr lang="ko-KR"/>
              </a:defPPr>
              <a:lvl1pPr algn="l" defTabSz="1001908" fontAlgn="auto">
                <a:spcBef>
                  <a:spcPts val="0"/>
                </a:spcBef>
                <a:spcAft>
                  <a:spcPts val="0"/>
                </a:spcAft>
                <a:defRPr kumimoji="0" sz="1200" b="1" spc="-1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lvl="0" latinLnBrk="0">
                <a:defRPr/>
              </a:pPr>
              <a:r>
                <a:rPr lang="en-US" altLang="ko-KR" kern="0" spc="0" dirty="0" err="1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Vue</a:t>
              </a:r>
              <a:r>
                <a:rPr lang="en-US" altLang="ko-KR" kern="0" spc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 </a:t>
              </a:r>
              <a:r>
                <a:rPr lang="ko-KR" altLang="en-US" kern="0" spc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구조</a:t>
              </a:r>
              <a:endParaRPr lang="en-US" altLang="ko-KR" kern="0" spc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  <p:sp>
          <p:nvSpPr>
            <p:cNvPr id="17" name="타원 16"/>
            <p:cNvSpPr/>
            <p:nvPr/>
          </p:nvSpPr>
          <p:spPr bwMode="auto">
            <a:xfrm>
              <a:off x="887413" y="1779587"/>
              <a:ext cx="71437" cy="71438"/>
            </a:xfrm>
            <a:prstGeom prst="ellipse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5E8BC2"/>
              </a:solidFill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marR="0" lvl="0" indent="0" algn="l" defTabSz="100190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327759" y="488516"/>
            <a:ext cx="9319364" cy="513738"/>
            <a:chOff x="1748261" y="1421162"/>
            <a:chExt cx="8377181" cy="242853"/>
          </a:xfrm>
        </p:grpSpPr>
        <p:sp>
          <p:nvSpPr>
            <p:cNvPr id="25" name="모서리가 둥근 직사각형 24"/>
            <p:cNvSpPr/>
            <p:nvPr/>
          </p:nvSpPr>
          <p:spPr bwMode="auto">
            <a:xfrm>
              <a:off x="1748261" y="1421162"/>
              <a:ext cx="8372524" cy="241122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rgbClr val="CFCFC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955675">
                <a:defRPr/>
              </a:pPr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26" name="모서리가 둥근 직사각형 25"/>
            <p:cNvSpPr/>
            <p:nvPr/>
          </p:nvSpPr>
          <p:spPr bwMode="auto">
            <a:xfrm>
              <a:off x="1752918" y="1421516"/>
              <a:ext cx="8372524" cy="24112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 cap="flat" cmpd="sng" algn="ctr">
              <a:solidFill>
                <a:srgbClr val="CFCFC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100" dir="5400000" algn="t" rotWithShape="0">
                <a:schemeClr val="bg1">
                  <a:lumMod val="85000"/>
                  <a:alpha val="60000"/>
                </a:schemeClr>
              </a:outerShdw>
            </a:effectLst>
          </p:spPr>
          <p:txBody>
            <a:bodyPr wrap="none" anchor="ctr"/>
            <a:lstStyle/>
            <a:p>
              <a:pPr defTabSz="955675">
                <a:defRPr/>
              </a:pPr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27" name="타원 26"/>
            <p:cNvSpPr/>
            <p:nvPr/>
          </p:nvSpPr>
          <p:spPr bwMode="auto">
            <a:xfrm rot="10800000">
              <a:off x="9889528" y="1423529"/>
              <a:ext cx="235914" cy="2404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955675"/>
              <a:endParaRPr lang="ko-KR" altLang="en-US"/>
            </a:p>
          </p:txBody>
        </p:sp>
        <p:sp>
          <p:nvSpPr>
            <p:cNvPr id="28" name="이등변 삼각형 73"/>
            <p:cNvSpPr/>
            <p:nvPr/>
          </p:nvSpPr>
          <p:spPr bwMode="auto">
            <a:xfrm>
              <a:off x="9720981" y="1423529"/>
              <a:ext cx="259256" cy="24048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955675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 bwMode="auto">
            <a:xfrm rot="10800000">
              <a:off x="9848454" y="1423529"/>
              <a:ext cx="154342" cy="240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955675">
                <a:defRPr/>
              </a:pPr>
              <a:endParaRPr lang="ko-KR" altLang="en-US"/>
            </a:p>
          </p:txBody>
        </p:sp>
        <p:sp>
          <p:nvSpPr>
            <p:cNvPr id="30" name="TextBox 76"/>
            <p:cNvSpPr txBox="1"/>
            <p:nvPr/>
          </p:nvSpPr>
          <p:spPr bwMode="auto">
            <a:xfrm>
              <a:off x="2178023" y="1475706"/>
              <a:ext cx="5257334" cy="130942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>
                <a:defRPr/>
              </a:pPr>
              <a:r>
                <a:rPr lang="ko-KR" altLang="en-US" b="1" spc="-1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라이프사이클</a:t>
              </a:r>
              <a:endParaRPr lang="ko-KR" altLang="en-US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1" name="자유형 30"/>
            <p:cNvSpPr/>
            <p:nvPr/>
          </p:nvSpPr>
          <p:spPr bwMode="auto">
            <a:xfrm>
              <a:off x="1752918" y="1423529"/>
              <a:ext cx="404461" cy="240486"/>
            </a:xfrm>
            <a:custGeom>
              <a:avLst/>
              <a:gdLst>
                <a:gd name="connsiteX0" fmla="*/ 117957 w 404461"/>
                <a:gd name="connsiteY0" fmla="*/ 0 h 240486"/>
                <a:gd name="connsiteX1" fmla="*/ 122646 w 404461"/>
                <a:gd name="connsiteY1" fmla="*/ 965 h 240486"/>
                <a:gd name="connsiteX2" fmla="*/ 122646 w 404461"/>
                <a:gd name="connsiteY2" fmla="*/ 0 h 240486"/>
                <a:gd name="connsiteX3" fmla="*/ 145205 w 404461"/>
                <a:gd name="connsiteY3" fmla="*/ 0 h 240486"/>
                <a:gd name="connsiteX4" fmla="*/ 276988 w 404461"/>
                <a:gd name="connsiteY4" fmla="*/ 0 h 240486"/>
                <a:gd name="connsiteX5" fmla="*/ 404461 w 404461"/>
                <a:gd name="connsiteY5" fmla="*/ 0 h 240486"/>
                <a:gd name="connsiteX6" fmla="*/ 276988 w 404461"/>
                <a:gd name="connsiteY6" fmla="*/ 236488 h 240486"/>
                <a:gd name="connsiteX7" fmla="*/ 276988 w 404461"/>
                <a:gd name="connsiteY7" fmla="*/ 240486 h 240486"/>
                <a:gd name="connsiteX8" fmla="*/ 274833 w 404461"/>
                <a:gd name="connsiteY8" fmla="*/ 240486 h 240486"/>
                <a:gd name="connsiteX9" fmla="*/ 122646 w 404461"/>
                <a:gd name="connsiteY9" fmla="*/ 240486 h 240486"/>
                <a:gd name="connsiteX10" fmla="*/ 122646 w 404461"/>
                <a:gd name="connsiteY10" fmla="*/ 239763 h 240486"/>
                <a:gd name="connsiteX11" fmla="*/ 117957 w 404461"/>
                <a:gd name="connsiteY11" fmla="*/ 240486 h 240486"/>
                <a:gd name="connsiteX12" fmla="*/ 0 w 404461"/>
                <a:gd name="connsiteY12" fmla="*/ 120243 h 240486"/>
                <a:gd name="connsiteX13" fmla="*/ 117957 w 404461"/>
                <a:gd name="connsiteY13" fmla="*/ 0 h 24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4461" h="240486">
                  <a:moveTo>
                    <a:pt x="117957" y="0"/>
                  </a:moveTo>
                  <a:lnTo>
                    <a:pt x="122646" y="965"/>
                  </a:lnTo>
                  <a:lnTo>
                    <a:pt x="122646" y="0"/>
                  </a:lnTo>
                  <a:lnTo>
                    <a:pt x="145205" y="0"/>
                  </a:lnTo>
                  <a:lnTo>
                    <a:pt x="276988" y="0"/>
                  </a:lnTo>
                  <a:lnTo>
                    <a:pt x="404461" y="0"/>
                  </a:lnTo>
                  <a:lnTo>
                    <a:pt x="276988" y="236488"/>
                  </a:lnTo>
                  <a:lnTo>
                    <a:pt x="276988" y="240486"/>
                  </a:lnTo>
                  <a:lnTo>
                    <a:pt x="274833" y="240486"/>
                  </a:lnTo>
                  <a:lnTo>
                    <a:pt x="122646" y="240486"/>
                  </a:lnTo>
                  <a:lnTo>
                    <a:pt x="122646" y="239763"/>
                  </a:lnTo>
                  <a:lnTo>
                    <a:pt x="117957" y="240486"/>
                  </a:lnTo>
                  <a:cubicBezTo>
                    <a:pt x="52811" y="240486"/>
                    <a:pt x="0" y="186651"/>
                    <a:pt x="0" y="120243"/>
                  </a:cubicBezTo>
                  <a:cubicBezTo>
                    <a:pt x="0" y="53835"/>
                    <a:pt x="52811" y="0"/>
                    <a:pt x="117957" y="0"/>
                  </a:cubicBezTo>
                  <a:close/>
                </a:path>
              </a:pathLst>
            </a:custGeom>
            <a:solidFill>
              <a:srgbClr val="FAA26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anchor="ctr">
              <a:noAutofit/>
            </a:bodyPr>
            <a:lstStyle/>
            <a:p>
              <a:pPr defTabSz="955675"/>
              <a:endParaRPr lang="ko-KR" altLang="en-US"/>
            </a:p>
          </p:txBody>
        </p:sp>
      </p:grpSp>
      <p:sp>
        <p:nvSpPr>
          <p:cNvPr id="20" name="텍스트 상자 19"/>
          <p:cNvSpPr txBox="1"/>
          <p:nvPr/>
        </p:nvSpPr>
        <p:spPr>
          <a:xfrm>
            <a:off x="2065864" y="1432259"/>
            <a:ext cx="3958135" cy="224676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latin typeface="Nanum Gothic" charset="-127"/>
                <a:ea typeface="Nanum Gothic" charset="-127"/>
                <a:cs typeface="Nanum Gothic" charset="-127"/>
              </a:rPr>
              <a:t>n</a:t>
            </a:r>
            <a:r>
              <a:rPr kumimoji="1" lang="en-US" altLang="ko-KR" sz="1400" dirty="0" smtClean="0">
                <a:latin typeface="Nanum Gothic" charset="-127"/>
                <a:ea typeface="Nanum Gothic" charset="-127"/>
                <a:cs typeface="Nanum Gothic" charset="-127"/>
              </a:rPr>
              <a:t>ew </a:t>
            </a:r>
            <a:r>
              <a:rPr kumimoji="1" lang="en-US" altLang="ko-KR" sz="1400" dirty="0" err="1" smtClean="0">
                <a:latin typeface="Nanum Gothic" charset="-127"/>
                <a:ea typeface="Nanum Gothic" charset="-127"/>
                <a:cs typeface="Nanum Gothic" charset="-127"/>
              </a:rPr>
              <a:t>Vue</a:t>
            </a:r>
            <a:r>
              <a:rPr kumimoji="1" lang="en-US" altLang="ko-KR" sz="1400" dirty="0" smtClean="0">
                <a:latin typeface="Nanum Gothic" charset="-127"/>
                <a:ea typeface="Nanum Gothic" charset="-127"/>
                <a:cs typeface="Nanum Gothic" charset="-127"/>
              </a:rPr>
              <a:t>({</a:t>
            </a:r>
          </a:p>
          <a:p>
            <a:r>
              <a:rPr kumimoji="1" lang="en-US" altLang="ko-KR" sz="1400" dirty="0">
                <a:latin typeface="Nanum Gothic" charset="-127"/>
                <a:ea typeface="Nanum Gothic" charset="-127"/>
                <a:cs typeface="Nanum Gothic" charset="-127"/>
              </a:rPr>
              <a:t>	</a:t>
            </a:r>
            <a:r>
              <a:rPr kumimoji="1" lang="en-US" altLang="ko-KR" sz="1400" dirty="0" smtClean="0">
                <a:latin typeface="Nanum Gothic" charset="-127"/>
                <a:ea typeface="Nanum Gothic" charset="-127"/>
                <a:cs typeface="Nanum Gothic" charset="-127"/>
              </a:rPr>
              <a:t>el: “</a:t>
            </a:r>
            <a:r>
              <a:rPr kumimoji="1" lang="ko-KR" altLang="en-US" sz="1400" dirty="0" smtClean="0">
                <a:latin typeface="Nanum Gothic" charset="-127"/>
                <a:ea typeface="Nanum Gothic" charset="-127"/>
                <a:cs typeface="Nanum Gothic" charset="-127"/>
              </a:rPr>
              <a:t>랜더링될 엘리먼트명</a:t>
            </a:r>
            <a:r>
              <a:rPr kumimoji="1" lang="en-US" altLang="ko-KR" sz="1400" dirty="0" smtClean="0">
                <a:latin typeface="Nanum Gothic" charset="-127"/>
                <a:ea typeface="Nanum Gothic" charset="-127"/>
                <a:cs typeface="Nanum Gothic" charset="-127"/>
              </a:rPr>
              <a:t>”,</a:t>
            </a:r>
          </a:p>
          <a:p>
            <a:r>
              <a:rPr kumimoji="1" lang="en-US" altLang="ko-KR" sz="1400" dirty="0">
                <a:latin typeface="Nanum Gothic" charset="-127"/>
                <a:ea typeface="Nanum Gothic" charset="-127"/>
                <a:cs typeface="Nanum Gothic" charset="-127"/>
              </a:rPr>
              <a:t>	</a:t>
            </a:r>
            <a:r>
              <a:rPr kumimoji="1" lang="en-US" altLang="ko-KR" sz="1400" dirty="0" smtClean="0">
                <a:latin typeface="Nanum Gothic" charset="-127"/>
                <a:ea typeface="Nanum Gothic" charset="-127"/>
                <a:cs typeface="Nanum Gothic" charset="-127"/>
              </a:rPr>
              <a:t>data:</a:t>
            </a:r>
            <a:r>
              <a:rPr kumimoji="1" lang="ko-KR" altLang="en-US" sz="1400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dirty="0" smtClean="0">
                <a:latin typeface="Nanum Gothic" charset="-127"/>
                <a:ea typeface="Nanum Gothic" charset="-127"/>
                <a:cs typeface="Nanum Gothic" charset="-127"/>
              </a:rPr>
              <a:t>{</a:t>
            </a:r>
          </a:p>
          <a:p>
            <a:r>
              <a:rPr kumimoji="1" lang="en-US" altLang="ko-KR" sz="1400" dirty="0">
                <a:latin typeface="Nanum Gothic" charset="-127"/>
                <a:ea typeface="Nanum Gothic" charset="-127"/>
                <a:cs typeface="Nanum Gothic" charset="-127"/>
              </a:rPr>
              <a:t>	</a:t>
            </a:r>
            <a:r>
              <a:rPr kumimoji="1" lang="en-US" altLang="ko-KR" sz="1400" dirty="0" smtClean="0">
                <a:latin typeface="Nanum Gothic" charset="-127"/>
                <a:ea typeface="Nanum Gothic" charset="-127"/>
                <a:cs typeface="Nanum Gothic" charset="-127"/>
              </a:rPr>
              <a:t>	</a:t>
            </a:r>
            <a:r>
              <a:rPr kumimoji="1" lang="ko-KR" altLang="en-US" sz="1400" dirty="0" smtClean="0">
                <a:latin typeface="Nanum Gothic" charset="-127"/>
                <a:ea typeface="Nanum Gothic" charset="-127"/>
                <a:cs typeface="Nanum Gothic" charset="-127"/>
              </a:rPr>
              <a:t>바인딩될 데이터</a:t>
            </a:r>
            <a:endParaRPr kumimoji="1" lang="en-US" altLang="ko-KR" sz="14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1400" dirty="0">
                <a:latin typeface="Nanum Gothic" charset="-127"/>
                <a:ea typeface="Nanum Gothic" charset="-127"/>
                <a:cs typeface="Nanum Gothic" charset="-127"/>
              </a:rPr>
              <a:t>	</a:t>
            </a:r>
            <a:r>
              <a:rPr kumimoji="1" lang="en-US" altLang="ko-KR" sz="1400" dirty="0" smtClean="0">
                <a:latin typeface="Nanum Gothic" charset="-127"/>
                <a:ea typeface="Nanum Gothic" charset="-127"/>
                <a:cs typeface="Nanum Gothic" charset="-127"/>
              </a:rPr>
              <a:t>},</a:t>
            </a:r>
          </a:p>
          <a:p>
            <a:r>
              <a:rPr kumimoji="1" lang="en-US" altLang="ko-KR" sz="1400" dirty="0">
                <a:latin typeface="Nanum Gothic" charset="-127"/>
                <a:ea typeface="Nanum Gothic" charset="-127"/>
                <a:cs typeface="Nanum Gothic" charset="-127"/>
              </a:rPr>
              <a:t>	</a:t>
            </a:r>
            <a:r>
              <a:rPr kumimoji="1" lang="en-US" altLang="ko-KR" sz="1400" dirty="0" smtClean="0">
                <a:latin typeface="Nanum Gothic" charset="-127"/>
                <a:ea typeface="Nanum Gothic" charset="-127"/>
                <a:cs typeface="Nanum Gothic" charset="-127"/>
              </a:rPr>
              <a:t>template: “</a:t>
            </a:r>
            <a:r>
              <a:rPr kumimoji="1" lang="ko-KR" altLang="en-US" sz="1400" dirty="0" smtClean="0">
                <a:latin typeface="Nanum Gothic" charset="-127"/>
                <a:ea typeface="Nanum Gothic" charset="-127"/>
                <a:cs typeface="Nanum Gothic" charset="-127"/>
              </a:rPr>
              <a:t>템플릿으로 사용될 엘리먼트명</a:t>
            </a:r>
            <a:r>
              <a:rPr kumimoji="1" lang="en-US" altLang="ko-KR" sz="1400" dirty="0" smtClean="0">
                <a:latin typeface="Nanum Gothic" charset="-127"/>
                <a:ea typeface="Nanum Gothic" charset="-127"/>
                <a:cs typeface="Nanum Gothic" charset="-127"/>
              </a:rPr>
              <a:t>”,</a:t>
            </a:r>
          </a:p>
          <a:p>
            <a:r>
              <a:rPr kumimoji="1" lang="en-US" altLang="ko-KR" sz="1400" dirty="0">
                <a:latin typeface="Nanum Gothic" charset="-127"/>
                <a:ea typeface="Nanum Gothic" charset="-127"/>
                <a:cs typeface="Nanum Gothic" charset="-127"/>
              </a:rPr>
              <a:t>	</a:t>
            </a:r>
            <a:r>
              <a:rPr kumimoji="1" lang="en-US" altLang="ko-KR" sz="1400" dirty="0" smtClean="0">
                <a:latin typeface="Nanum Gothic" charset="-127"/>
                <a:ea typeface="Nanum Gothic" charset="-127"/>
                <a:cs typeface="Nanum Gothic" charset="-127"/>
              </a:rPr>
              <a:t>methods: {</a:t>
            </a:r>
          </a:p>
          <a:p>
            <a:r>
              <a:rPr kumimoji="1" lang="en-US" altLang="ko-KR" sz="1400" dirty="0">
                <a:latin typeface="Nanum Gothic" charset="-127"/>
                <a:ea typeface="Nanum Gothic" charset="-127"/>
                <a:cs typeface="Nanum Gothic" charset="-127"/>
              </a:rPr>
              <a:t>	</a:t>
            </a:r>
            <a:r>
              <a:rPr kumimoji="1" lang="en-US" altLang="ko-KR" sz="1400" dirty="0" smtClean="0">
                <a:latin typeface="Nanum Gothic" charset="-127"/>
                <a:ea typeface="Nanum Gothic" charset="-127"/>
                <a:cs typeface="Nanum Gothic" charset="-127"/>
              </a:rPr>
              <a:t>	</a:t>
            </a:r>
            <a:r>
              <a:rPr kumimoji="1" lang="ko-KR" altLang="en-US" sz="1400" dirty="0" smtClean="0">
                <a:latin typeface="Nanum Gothic" charset="-127"/>
                <a:ea typeface="Nanum Gothic" charset="-127"/>
                <a:cs typeface="Nanum Gothic" charset="-127"/>
              </a:rPr>
              <a:t>이벤트 정의</a:t>
            </a:r>
            <a:endParaRPr kumimoji="1" lang="en-US" altLang="ko-KR" sz="14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1400" dirty="0">
                <a:latin typeface="Nanum Gothic" charset="-127"/>
                <a:ea typeface="Nanum Gothic" charset="-127"/>
                <a:cs typeface="Nanum Gothic" charset="-127"/>
              </a:rPr>
              <a:t>	</a:t>
            </a:r>
            <a:r>
              <a:rPr kumimoji="1" lang="en-US" altLang="ko-KR" sz="1400" dirty="0" smtClean="0">
                <a:latin typeface="Nanum Gothic" charset="-127"/>
                <a:ea typeface="Nanum Gothic" charset="-127"/>
                <a:cs typeface="Nanum Gothic" charset="-127"/>
              </a:rPr>
              <a:t>}</a:t>
            </a:r>
          </a:p>
          <a:p>
            <a:r>
              <a:rPr kumimoji="1" lang="en-US" altLang="ko-KR" sz="1400" dirty="0" smtClean="0">
                <a:latin typeface="Nanum Gothic" charset="-127"/>
                <a:ea typeface="Nanum Gothic" charset="-127"/>
                <a:cs typeface="Nanum Gothic" charset="-127"/>
              </a:rPr>
              <a:t>})</a:t>
            </a:r>
            <a:endParaRPr kumimoji="1" lang="ko-KR" altLang="en-US" sz="14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27188" y="1186233"/>
            <a:ext cx="2383495" cy="5554044"/>
          </a:xfrm>
          <a:prstGeom prst="rect">
            <a:avLst/>
          </a:prstGeom>
        </p:spPr>
      </p:pic>
      <p:grpSp>
        <p:nvGrpSpPr>
          <p:cNvPr id="21" name="그룹 37"/>
          <p:cNvGrpSpPr>
            <a:grpSpLocks/>
          </p:cNvGrpSpPr>
          <p:nvPr/>
        </p:nvGrpSpPr>
        <p:grpSpPr bwMode="auto">
          <a:xfrm>
            <a:off x="1834918" y="3793211"/>
            <a:ext cx="8433691" cy="276999"/>
            <a:chOff x="887413" y="1679575"/>
            <a:chExt cx="8433691" cy="276999"/>
          </a:xfrm>
        </p:grpSpPr>
        <p:sp>
          <p:nvSpPr>
            <p:cNvPr id="23" name="TextBox 65"/>
            <p:cNvSpPr txBox="1"/>
            <p:nvPr/>
          </p:nvSpPr>
          <p:spPr bwMode="auto">
            <a:xfrm>
              <a:off x="938527" y="1679575"/>
              <a:ext cx="8382577" cy="276999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>
              <a:defPPr>
                <a:defRPr lang="ko-KR"/>
              </a:defPPr>
              <a:lvl1pPr algn="l" defTabSz="1001908" fontAlgn="auto">
                <a:spcBef>
                  <a:spcPts val="0"/>
                </a:spcBef>
                <a:spcAft>
                  <a:spcPts val="0"/>
                </a:spcAft>
                <a:defRPr kumimoji="0" sz="1200" b="1" spc="-1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lvl="0" latinLnBrk="0">
                <a:defRPr/>
              </a:pPr>
              <a:r>
                <a:rPr lang="ko-KR" altLang="en-US" kern="0" spc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라이플사이클 훅</a:t>
              </a:r>
              <a:endParaRPr lang="en-US" altLang="ko-KR" kern="0" spc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  <p:sp>
          <p:nvSpPr>
            <p:cNvPr id="33" name="타원 32"/>
            <p:cNvSpPr/>
            <p:nvPr/>
          </p:nvSpPr>
          <p:spPr bwMode="auto">
            <a:xfrm>
              <a:off x="887413" y="1779587"/>
              <a:ext cx="71437" cy="71438"/>
            </a:xfrm>
            <a:prstGeom prst="ellipse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5E8BC2"/>
              </a:solidFill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marR="0" lvl="0" indent="0" algn="l" defTabSz="100190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</p:grpSp>
      <p:sp>
        <p:nvSpPr>
          <p:cNvPr id="34" name="텍스트 상자 33"/>
          <p:cNvSpPr txBox="1"/>
          <p:nvPr/>
        </p:nvSpPr>
        <p:spPr>
          <a:xfrm>
            <a:off x="3242730" y="3748067"/>
            <a:ext cx="5398081" cy="289310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>
                <a:latin typeface="Nanum Gothic" charset="-127"/>
                <a:ea typeface="Nanum Gothic" charset="-127"/>
                <a:cs typeface="Nanum Gothic" charset="-127"/>
              </a:rPr>
              <a:t>n</a:t>
            </a:r>
            <a:r>
              <a:rPr kumimoji="1" lang="en-US" altLang="ko-KR" sz="1400" dirty="0" smtClean="0">
                <a:latin typeface="Nanum Gothic" charset="-127"/>
                <a:ea typeface="Nanum Gothic" charset="-127"/>
                <a:cs typeface="Nanum Gothic" charset="-127"/>
              </a:rPr>
              <a:t>ew </a:t>
            </a:r>
            <a:r>
              <a:rPr kumimoji="1" lang="en-US" altLang="ko-KR" sz="1400" dirty="0" err="1" smtClean="0">
                <a:latin typeface="Nanum Gothic" charset="-127"/>
                <a:ea typeface="Nanum Gothic" charset="-127"/>
                <a:cs typeface="Nanum Gothic" charset="-127"/>
              </a:rPr>
              <a:t>Vue</a:t>
            </a:r>
            <a:r>
              <a:rPr kumimoji="1" lang="en-US" altLang="ko-KR" sz="1400" dirty="0" smtClean="0">
                <a:latin typeface="Nanum Gothic" charset="-127"/>
                <a:ea typeface="Nanum Gothic" charset="-127"/>
                <a:cs typeface="Nanum Gothic" charset="-127"/>
              </a:rPr>
              <a:t>({</a:t>
            </a:r>
          </a:p>
          <a:p>
            <a:r>
              <a:rPr kumimoji="1" lang="en-US" altLang="ko-KR" sz="1400" dirty="0">
                <a:latin typeface="Nanum Gothic" charset="-127"/>
                <a:ea typeface="Nanum Gothic" charset="-127"/>
                <a:cs typeface="Nanum Gothic" charset="-127"/>
              </a:rPr>
              <a:t>	</a:t>
            </a:r>
            <a:r>
              <a:rPr kumimoji="1" lang="en-US" altLang="ko-KR" sz="1400" dirty="0" smtClean="0">
                <a:latin typeface="Nanum Gothic" charset="-127"/>
                <a:ea typeface="Nanum Gothic" charset="-127"/>
                <a:cs typeface="Nanum Gothic" charset="-127"/>
              </a:rPr>
              <a:t>el: “</a:t>
            </a:r>
            <a:r>
              <a:rPr kumimoji="1" lang="ko-KR" altLang="en-US" sz="1400" dirty="0" smtClean="0">
                <a:latin typeface="Nanum Gothic" charset="-127"/>
                <a:ea typeface="Nanum Gothic" charset="-127"/>
                <a:cs typeface="Nanum Gothic" charset="-127"/>
              </a:rPr>
              <a:t>랜더링될 엘리먼트명</a:t>
            </a:r>
            <a:r>
              <a:rPr kumimoji="1" lang="en-US" altLang="ko-KR" sz="1400" dirty="0" smtClean="0">
                <a:latin typeface="Nanum Gothic" charset="-127"/>
                <a:ea typeface="Nanum Gothic" charset="-127"/>
                <a:cs typeface="Nanum Gothic" charset="-127"/>
              </a:rPr>
              <a:t>”,</a:t>
            </a:r>
          </a:p>
          <a:p>
            <a:r>
              <a:rPr kumimoji="1" lang="en-US" altLang="ko-KR" sz="1400" dirty="0">
                <a:latin typeface="Nanum Gothic" charset="-127"/>
                <a:ea typeface="Nanum Gothic" charset="-127"/>
                <a:cs typeface="Nanum Gothic" charset="-127"/>
              </a:rPr>
              <a:t>	</a:t>
            </a:r>
            <a:r>
              <a:rPr kumimoji="1" lang="en-US" altLang="ko-KR" sz="1400" dirty="0" smtClean="0">
                <a:latin typeface="Nanum Gothic" charset="-127"/>
                <a:ea typeface="Nanum Gothic" charset="-127"/>
                <a:cs typeface="Nanum Gothic" charset="-127"/>
              </a:rPr>
              <a:t>data:</a:t>
            </a:r>
            <a:r>
              <a:rPr kumimoji="1" lang="ko-KR" altLang="en-US" sz="1400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dirty="0" smtClean="0">
                <a:latin typeface="Nanum Gothic" charset="-127"/>
                <a:ea typeface="Nanum Gothic" charset="-127"/>
                <a:cs typeface="Nanum Gothic" charset="-127"/>
              </a:rPr>
              <a:t>{</a:t>
            </a:r>
          </a:p>
          <a:p>
            <a:r>
              <a:rPr kumimoji="1" lang="en-US" altLang="ko-KR" sz="1400" dirty="0">
                <a:latin typeface="Nanum Gothic" charset="-127"/>
                <a:ea typeface="Nanum Gothic" charset="-127"/>
                <a:cs typeface="Nanum Gothic" charset="-127"/>
              </a:rPr>
              <a:t>	</a:t>
            </a:r>
            <a:r>
              <a:rPr kumimoji="1" lang="en-US" altLang="ko-KR" sz="1400" dirty="0" smtClean="0">
                <a:latin typeface="Nanum Gothic" charset="-127"/>
                <a:ea typeface="Nanum Gothic" charset="-127"/>
                <a:cs typeface="Nanum Gothic" charset="-127"/>
              </a:rPr>
              <a:t>	</a:t>
            </a:r>
            <a:r>
              <a:rPr kumimoji="1" lang="ko-KR" altLang="en-US" sz="1400" dirty="0" smtClean="0">
                <a:latin typeface="Nanum Gothic" charset="-127"/>
                <a:ea typeface="Nanum Gothic" charset="-127"/>
                <a:cs typeface="Nanum Gothic" charset="-127"/>
              </a:rPr>
              <a:t>바인딩될 데이터</a:t>
            </a:r>
            <a:endParaRPr kumimoji="1" lang="en-US" altLang="ko-KR" sz="14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1400" dirty="0">
                <a:latin typeface="Nanum Gothic" charset="-127"/>
                <a:ea typeface="Nanum Gothic" charset="-127"/>
                <a:cs typeface="Nanum Gothic" charset="-127"/>
              </a:rPr>
              <a:t>	</a:t>
            </a:r>
            <a:r>
              <a:rPr kumimoji="1" lang="en-US" altLang="ko-KR" sz="1400" dirty="0" smtClean="0">
                <a:latin typeface="Nanum Gothic" charset="-127"/>
                <a:ea typeface="Nanum Gothic" charset="-127"/>
                <a:cs typeface="Nanum Gothic" charset="-127"/>
              </a:rPr>
              <a:t>},</a:t>
            </a:r>
          </a:p>
          <a:p>
            <a:r>
              <a:rPr kumimoji="1" lang="en-US" altLang="ko-KR" sz="1400" dirty="0">
                <a:latin typeface="Nanum Gothic" charset="-127"/>
                <a:ea typeface="Nanum Gothic" charset="-127"/>
                <a:cs typeface="Nanum Gothic" charset="-127"/>
              </a:rPr>
              <a:t>	</a:t>
            </a:r>
            <a:r>
              <a:rPr kumimoji="1" lang="en-US" altLang="ko-KR" sz="1400" dirty="0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created: function(){</a:t>
            </a:r>
          </a:p>
          <a:p>
            <a:r>
              <a:rPr kumimoji="1" lang="en-US" altLang="ko-KR" sz="1400" dirty="0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		</a:t>
            </a:r>
            <a:r>
              <a:rPr kumimoji="1" lang="en-US" altLang="ko-KR" sz="1400" dirty="0" err="1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Vue</a:t>
            </a:r>
            <a:r>
              <a:rPr kumimoji="1" lang="en-US" altLang="ko-KR" sz="1400" dirty="0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400" dirty="0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인스턴스가 생성되었을 때 실행 </a:t>
            </a:r>
            <a:r>
              <a:rPr kumimoji="1" lang="en-US" altLang="ko-KR" sz="1400" dirty="0" err="1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init</a:t>
            </a:r>
            <a:r>
              <a:rPr kumimoji="1" lang="en-US" altLang="ko-KR" sz="1400" dirty="0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400" dirty="0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용으로 사용 가능</a:t>
            </a:r>
            <a:endParaRPr kumimoji="1" lang="en-US" altLang="ko-KR" sz="1400" dirty="0" smtClean="0">
              <a:solidFill>
                <a:srgbClr val="FF0000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1400" dirty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	</a:t>
            </a:r>
            <a:r>
              <a:rPr kumimoji="1" lang="en-US" altLang="ko-KR" sz="1400" dirty="0" smtClean="0">
                <a:solidFill>
                  <a:srgbClr val="FF0000"/>
                </a:solidFill>
                <a:latin typeface="Nanum Gothic" charset="-127"/>
                <a:ea typeface="Nanum Gothic" charset="-127"/>
                <a:cs typeface="Nanum Gothic" charset="-127"/>
              </a:rPr>
              <a:t>},</a:t>
            </a:r>
          </a:p>
          <a:p>
            <a:r>
              <a:rPr kumimoji="1" lang="en-US" altLang="ko-KR" sz="1400" dirty="0">
                <a:latin typeface="Nanum Gothic" charset="-127"/>
                <a:ea typeface="Nanum Gothic" charset="-127"/>
                <a:cs typeface="Nanum Gothic" charset="-127"/>
              </a:rPr>
              <a:t>	</a:t>
            </a:r>
            <a:r>
              <a:rPr kumimoji="1" lang="en-US" altLang="ko-KR" sz="1400" dirty="0" smtClean="0">
                <a:latin typeface="Nanum Gothic" charset="-127"/>
                <a:ea typeface="Nanum Gothic" charset="-127"/>
                <a:cs typeface="Nanum Gothic" charset="-127"/>
              </a:rPr>
              <a:t>template: “</a:t>
            </a:r>
            <a:r>
              <a:rPr kumimoji="1" lang="ko-KR" altLang="en-US" sz="1400" dirty="0" smtClean="0">
                <a:latin typeface="Nanum Gothic" charset="-127"/>
                <a:ea typeface="Nanum Gothic" charset="-127"/>
                <a:cs typeface="Nanum Gothic" charset="-127"/>
              </a:rPr>
              <a:t>템플릿으로 사용될 엘리먼트명</a:t>
            </a:r>
            <a:r>
              <a:rPr kumimoji="1" lang="en-US" altLang="ko-KR" sz="1400" dirty="0" smtClean="0">
                <a:latin typeface="Nanum Gothic" charset="-127"/>
                <a:ea typeface="Nanum Gothic" charset="-127"/>
                <a:cs typeface="Nanum Gothic" charset="-127"/>
              </a:rPr>
              <a:t>”,</a:t>
            </a:r>
          </a:p>
          <a:p>
            <a:r>
              <a:rPr kumimoji="1" lang="en-US" altLang="ko-KR" sz="1400" dirty="0">
                <a:latin typeface="Nanum Gothic" charset="-127"/>
                <a:ea typeface="Nanum Gothic" charset="-127"/>
                <a:cs typeface="Nanum Gothic" charset="-127"/>
              </a:rPr>
              <a:t>	</a:t>
            </a:r>
            <a:r>
              <a:rPr kumimoji="1" lang="en-US" altLang="ko-KR" sz="1400" dirty="0" smtClean="0">
                <a:latin typeface="Nanum Gothic" charset="-127"/>
                <a:ea typeface="Nanum Gothic" charset="-127"/>
                <a:cs typeface="Nanum Gothic" charset="-127"/>
              </a:rPr>
              <a:t>methods: {</a:t>
            </a:r>
          </a:p>
          <a:p>
            <a:r>
              <a:rPr kumimoji="1" lang="en-US" altLang="ko-KR" sz="1400" dirty="0">
                <a:latin typeface="Nanum Gothic" charset="-127"/>
                <a:ea typeface="Nanum Gothic" charset="-127"/>
                <a:cs typeface="Nanum Gothic" charset="-127"/>
              </a:rPr>
              <a:t>	</a:t>
            </a:r>
            <a:r>
              <a:rPr kumimoji="1" lang="en-US" altLang="ko-KR" sz="1400" dirty="0" smtClean="0">
                <a:latin typeface="Nanum Gothic" charset="-127"/>
                <a:ea typeface="Nanum Gothic" charset="-127"/>
                <a:cs typeface="Nanum Gothic" charset="-127"/>
              </a:rPr>
              <a:t>	</a:t>
            </a:r>
            <a:r>
              <a:rPr kumimoji="1" lang="ko-KR" altLang="en-US" sz="1400" dirty="0" smtClean="0">
                <a:latin typeface="Nanum Gothic" charset="-127"/>
                <a:ea typeface="Nanum Gothic" charset="-127"/>
                <a:cs typeface="Nanum Gothic" charset="-127"/>
              </a:rPr>
              <a:t>이벤트 정의</a:t>
            </a:r>
            <a:endParaRPr kumimoji="1" lang="en-US" altLang="ko-KR" sz="14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1400" dirty="0">
                <a:latin typeface="Nanum Gothic" charset="-127"/>
                <a:ea typeface="Nanum Gothic" charset="-127"/>
                <a:cs typeface="Nanum Gothic" charset="-127"/>
              </a:rPr>
              <a:t>	</a:t>
            </a:r>
            <a:r>
              <a:rPr kumimoji="1" lang="en-US" altLang="ko-KR" sz="1400" dirty="0" smtClean="0">
                <a:latin typeface="Nanum Gothic" charset="-127"/>
                <a:ea typeface="Nanum Gothic" charset="-127"/>
                <a:cs typeface="Nanum Gothic" charset="-127"/>
              </a:rPr>
              <a:t>}</a:t>
            </a:r>
          </a:p>
          <a:p>
            <a:r>
              <a:rPr kumimoji="1" lang="en-US" altLang="ko-KR" sz="1400" dirty="0" smtClean="0">
                <a:latin typeface="Nanum Gothic" charset="-127"/>
                <a:ea typeface="Nanum Gothic" charset="-127"/>
                <a:cs typeface="Nanum Gothic" charset="-127"/>
              </a:rPr>
              <a:t>})</a:t>
            </a:r>
            <a:endParaRPr kumimoji="1" lang="ko-KR" altLang="en-US" sz="14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352506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37"/>
          <p:cNvGrpSpPr>
            <a:grpSpLocks/>
          </p:cNvGrpSpPr>
          <p:nvPr/>
        </p:nvGrpSpPr>
        <p:grpSpPr bwMode="auto">
          <a:xfrm>
            <a:off x="1763481" y="1086221"/>
            <a:ext cx="8433691" cy="276999"/>
            <a:chOff x="887413" y="1679575"/>
            <a:chExt cx="8433691" cy="276999"/>
          </a:xfrm>
        </p:grpSpPr>
        <p:sp>
          <p:nvSpPr>
            <p:cNvPr id="16" name="TextBox 65"/>
            <p:cNvSpPr txBox="1"/>
            <p:nvPr/>
          </p:nvSpPr>
          <p:spPr bwMode="auto">
            <a:xfrm>
              <a:off x="938527" y="1679575"/>
              <a:ext cx="8382577" cy="276999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>
              <a:defPPr>
                <a:defRPr lang="ko-KR"/>
              </a:defPPr>
              <a:lvl1pPr algn="l" defTabSz="1001908" fontAlgn="auto">
                <a:spcBef>
                  <a:spcPts val="0"/>
                </a:spcBef>
                <a:spcAft>
                  <a:spcPts val="0"/>
                </a:spcAft>
                <a:defRPr kumimoji="0" sz="1200" b="1" spc="-1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lvl="0" latinLnBrk="0">
                <a:defRPr/>
              </a:pPr>
              <a:r>
                <a:rPr lang="ko-KR" altLang="en-US" kern="0" spc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라우팅 설치</a:t>
              </a:r>
              <a:endParaRPr lang="en-US" altLang="ko-KR" kern="0" spc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  <p:sp>
          <p:nvSpPr>
            <p:cNvPr id="17" name="타원 16"/>
            <p:cNvSpPr/>
            <p:nvPr/>
          </p:nvSpPr>
          <p:spPr bwMode="auto">
            <a:xfrm>
              <a:off x="887413" y="1779587"/>
              <a:ext cx="71437" cy="71438"/>
            </a:xfrm>
            <a:prstGeom prst="ellipse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5E8BC2"/>
              </a:solidFill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marR="0" lvl="0" indent="0" algn="l" defTabSz="100190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327759" y="488516"/>
            <a:ext cx="9319364" cy="513738"/>
            <a:chOff x="1748261" y="1421162"/>
            <a:chExt cx="8377181" cy="242853"/>
          </a:xfrm>
        </p:grpSpPr>
        <p:sp>
          <p:nvSpPr>
            <p:cNvPr id="25" name="모서리가 둥근 직사각형 24"/>
            <p:cNvSpPr/>
            <p:nvPr/>
          </p:nvSpPr>
          <p:spPr bwMode="auto">
            <a:xfrm>
              <a:off x="1748261" y="1421162"/>
              <a:ext cx="8372524" cy="241122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rgbClr val="CFCFC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955675">
                <a:defRPr/>
              </a:pPr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26" name="모서리가 둥근 직사각형 25"/>
            <p:cNvSpPr/>
            <p:nvPr/>
          </p:nvSpPr>
          <p:spPr bwMode="auto">
            <a:xfrm>
              <a:off x="1752918" y="1421516"/>
              <a:ext cx="8372524" cy="24112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 cap="flat" cmpd="sng" algn="ctr">
              <a:solidFill>
                <a:srgbClr val="CFCFC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100" dir="5400000" algn="t" rotWithShape="0">
                <a:schemeClr val="bg1">
                  <a:lumMod val="85000"/>
                  <a:alpha val="60000"/>
                </a:schemeClr>
              </a:outerShdw>
            </a:effectLst>
          </p:spPr>
          <p:txBody>
            <a:bodyPr wrap="none" anchor="ctr"/>
            <a:lstStyle/>
            <a:p>
              <a:pPr defTabSz="955675">
                <a:defRPr/>
              </a:pPr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27" name="타원 26"/>
            <p:cNvSpPr/>
            <p:nvPr/>
          </p:nvSpPr>
          <p:spPr bwMode="auto">
            <a:xfrm rot="10800000">
              <a:off x="9889528" y="1423529"/>
              <a:ext cx="235914" cy="2404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955675"/>
              <a:endParaRPr lang="ko-KR" altLang="en-US"/>
            </a:p>
          </p:txBody>
        </p:sp>
        <p:sp>
          <p:nvSpPr>
            <p:cNvPr id="28" name="이등변 삼각형 73"/>
            <p:cNvSpPr/>
            <p:nvPr/>
          </p:nvSpPr>
          <p:spPr bwMode="auto">
            <a:xfrm>
              <a:off x="9720981" y="1423529"/>
              <a:ext cx="259256" cy="24048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955675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 bwMode="auto">
            <a:xfrm rot="10800000">
              <a:off x="9848454" y="1423529"/>
              <a:ext cx="154342" cy="240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955675">
                <a:defRPr/>
              </a:pPr>
              <a:endParaRPr lang="ko-KR" altLang="en-US"/>
            </a:p>
          </p:txBody>
        </p:sp>
        <p:sp>
          <p:nvSpPr>
            <p:cNvPr id="30" name="TextBox 76"/>
            <p:cNvSpPr txBox="1"/>
            <p:nvPr/>
          </p:nvSpPr>
          <p:spPr bwMode="auto">
            <a:xfrm>
              <a:off x="2178023" y="1475706"/>
              <a:ext cx="5257334" cy="130942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>
                <a:defRPr/>
              </a:pPr>
              <a:r>
                <a:rPr lang="ko-KR" altLang="en-US" b="1" spc="-1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라우팅</a:t>
              </a:r>
              <a:endParaRPr lang="ko-KR" altLang="en-US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1" name="자유형 30"/>
            <p:cNvSpPr/>
            <p:nvPr/>
          </p:nvSpPr>
          <p:spPr bwMode="auto">
            <a:xfrm>
              <a:off x="1752918" y="1423529"/>
              <a:ext cx="404461" cy="240486"/>
            </a:xfrm>
            <a:custGeom>
              <a:avLst/>
              <a:gdLst>
                <a:gd name="connsiteX0" fmla="*/ 117957 w 404461"/>
                <a:gd name="connsiteY0" fmla="*/ 0 h 240486"/>
                <a:gd name="connsiteX1" fmla="*/ 122646 w 404461"/>
                <a:gd name="connsiteY1" fmla="*/ 965 h 240486"/>
                <a:gd name="connsiteX2" fmla="*/ 122646 w 404461"/>
                <a:gd name="connsiteY2" fmla="*/ 0 h 240486"/>
                <a:gd name="connsiteX3" fmla="*/ 145205 w 404461"/>
                <a:gd name="connsiteY3" fmla="*/ 0 h 240486"/>
                <a:gd name="connsiteX4" fmla="*/ 276988 w 404461"/>
                <a:gd name="connsiteY4" fmla="*/ 0 h 240486"/>
                <a:gd name="connsiteX5" fmla="*/ 404461 w 404461"/>
                <a:gd name="connsiteY5" fmla="*/ 0 h 240486"/>
                <a:gd name="connsiteX6" fmla="*/ 276988 w 404461"/>
                <a:gd name="connsiteY6" fmla="*/ 236488 h 240486"/>
                <a:gd name="connsiteX7" fmla="*/ 276988 w 404461"/>
                <a:gd name="connsiteY7" fmla="*/ 240486 h 240486"/>
                <a:gd name="connsiteX8" fmla="*/ 274833 w 404461"/>
                <a:gd name="connsiteY8" fmla="*/ 240486 h 240486"/>
                <a:gd name="connsiteX9" fmla="*/ 122646 w 404461"/>
                <a:gd name="connsiteY9" fmla="*/ 240486 h 240486"/>
                <a:gd name="connsiteX10" fmla="*/ 122646 w 404461"/>
                <a:gd name="connsiteY10" fmla="*/ 239763 h 240486"/>
                <a:gd name="connsiteX11" fmla="*/ 117957 w 404461"/>
                <a:gd name="connsiteY11" fmla="*/ 240486 h 240486"/>
                <a:gd name="connsiteX12" fmla="*/ 0 w 404461"/>
                <a:gd name="connsiteY12" fmla="*/ 120243 h 240486"/>
                <a:gd name="connsiteX13" fmla="*/ 117957 w 404461"/>
                <a:gd name="connsiteY13" fmla="*/ 0 h 24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4461" h="240486">
                  <a:moveTo>
                    <a:pt x="117957" y="0"/>
                  </a:moveTo>
                  <a:lnTo>
                    <a:pt x="122646" y="965"/>
                  </a:lnTo>
                  <a:lnTo>
                    <a:pt x="122646" y="0"/>
                  </a:lnTo>
                  <a:lnTo>
                    <a:pt x="145205" y="0"/>
                  </a:lnTo>
                  <a:lnTo>
                    <a:pt x="276988" y="0"/>
                  </a:lnTo>
                  <a:lnTo>
                    <a:pt x="404461" y="0"/>
                  </a:lnTo>
                  <a:lnTo>
                    <a:pt x="276988" y="236488"/>
                  </a:lnTo>
                  <a:lnTo>
                    <a:pt x="276988" y="240486"/>
                  </a:lnTo>
                  <a:lnTo>
                    <a:pt x="274833" y="240486"/>
                  </a:lnTo>
                  <a:lnTo>
                    <a:pt x="122646" y="240486"/>
                  </a:lnTo>
                  <a:lnTo>
                    <a:pt x="122646" y="239763"/>
                  </a:lnTo>
                  <a:lnTo>
                    <a:pt x="117957" y="240486"/>
                  </a:lnTo>
                  <a:cubicBezTo>
                    <a:pt x="52811" y="240486"/>
                    <a:pt x="0" y="186651"/>
                    <a:pt x="0" y="120243"/>
                  </a:cubicBezTo>
                  <a:cubicBezTo>
                    <a:pt x="0" y="53835"/>
                    <a:pt x="52811" y="0"/>
                    <a:pt x="117957" y="0"/>
                  </a:cubicBezTo>
                  <a:close/>
                </a:path>
              </a:pathLst>
            </a:custGeom>
            <a:solidFill>
              <a:srgbClr val="FAA26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anchor="ctr">
              <a:noAutofit/>
            </a:bodyPr>
            <a:lstStyle/>
            <a:p>
              <a:pPr defTabSz="955675"/>
              <a:endParaRPr lang="ko-KR" altLang="en-US"/>
            </a:p>
          </p:txBody>
        </p:sp>
      </p:grpSp>
      <p:sp>
        <p:nvSpPr>
          <p:cNvPr id="3" name="직사각형 2"/>
          <p:cNvSpPr/>
          <p:nvPr/>
        </p:nvSpPr>
        <p:spPr>
          <a:xfrm>
            <a:off x="2099734" y="1571936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400" dirty="0">
                <a:solidFill>
                  <a:srgbClr val="C82829"/>
                </a:solidFill>
                <a:latin typeface="Nanum Gothic" charset="-127"/>
                <a:ea typeface="Nanum Gothic" charset="-127"/>
                <a:cs typeface="Nanum Gothic" charset="-127"/>
              </a:rPr>
              <a:t>&lt;script </a:t>
            </a:r>
            <a:r>
              <a:rPr lang="en-US" altLang="ko-KR" sz="1400" dirty="0" err="1">
                <a:solidFill>
                  <a:srgbClr val="C82829"/>
                </a:solidFill>
                <a:latin typeface="Nanum Gothic" charset="-127"/>
                <a:ea typeface="Nanum Gothic" charset="-127"/>
                <a:cs typeface="Nanum Gothic" charset="-127"/>
              </a:rPr>
              <a:t>src</a:t>
            </a:r>
            <a:r>
              <a:rPr lang="en-US" altLang="ko-KR" sz="1400" dirty="0" smtClean="0">
                <a:solidFill>
                  <a:srgbClr val="C82829"/>
                </a:solidFill>
                <a:latin typeface="Nanum Gothic" charset="-127"/>
                <a:ea typeface="Nanum Gothic" charset="-127"/>
                <a:cs typeface="Nanum Gothic" charset="-127"/>
              </a:rPr>
              <a:t>=</a:t>
            </a:r>
            <a:r>
              <a:rPr lang="en-US" altLang="ko-KR" sz="1400" dirty="0">
                <a:solidFill>
                  <a:srgbClr val="718C00"/>
                </a:solidFill>
                <a:latin typeface="Nanum Gothic" charset="-127"/>
                <a:ea typeface="Nanum Gothic" charset="-127"/>
                <a:cs typeface="Nanum Gothic" charset="-127"/>
              </a:rPr>
              <a:t>"https://</a:t>
            </a:r>
            <a:r>
              <a:rPr lang="en-US" altLang="ko-KR" sz="1400" dirty="0" err="1" smtClean="0">
                <a:solidFill>
                  <a:srgbClr val="718C00"/>
                </a:solidFill>
                <a:latin typeface="Nanum Gothic" charset="-127"/>
                <a:ea typeface="Nanum Gothic" charset="-127"/>
                <a:cs typeface="Nanum Gothic" charset="-127"/>
              </a:rPr>
              <a:t>unpkg.com</a:t>
            </a:r>
            <a:r>
              <a:rPr lang="en-US" altLang="ko-KR" sz="1400" dirty="0" smtClean="0">
                <a:solidFill>
                  <a:srgbClr val="718C00"/>
                </a:solidFill>
                <a:latin typeface="Nanum Gothic" charset="-127"/>
                <a:ea typeface="Nanum Gothic" charset="-127"/>
                <a:cs typeface="Nanum Gothic" charset="-127"/>
              </a:rPr>
              <a:t>/</a:t>
            </a:r>
            <a:r>
              <a:rPr lang="en-US" altLang="ko-KR" sz="1400" dirty="0" err="1" smtClean="0">
                <a:solidFill>
                  <a:srgbClr val="718C00"/>
                </a:solidFill>
                <a:latin typeface="Nanum Gothic" charset="-127"/>
                <a:ea typeface="Nanum Gothic" charset="-127"/>
                <a:cs typeface="Nanum Gothic" charset="-127"/>
              </a:rPr>
              <a:t>vue.js</a:t>
            </a:r>
            <a:r>
              <a:rPr lang="en-US" altLang="ko-KR" sz="1400" dirty="0">
                <a:solidFill>
                  <a:srgbClr val="718C00"/>
                </a:solidFill>
                <a:latin typeface="Nanum Gothic" charset="-127"/>
                <a:ea typeface="Nanum Gothic" charset="-127"/>
                <a:cs typeface="Nanum Gothic" charset="-127"/>
              </a:rPr>
              <a:t>"</a:t>
            </a:r>
            <a:r>
              <a:rPr lang="en-US" altLang="ko-KR" sz="1400" dirty="0">
                <a:solidFill>
                  <a:srgbClr val="C82829"/>
                </a:solidFill>
                <a:latin typeface="Nanum Gothic" charset="-127"/>
                <a:ea typeface="Nanum Gothic" charset="-127"/>
                <a:cs typeface="Nanum Gothic" charset="-127"/>
              </a:rPr>
              <a:t>&gt;&lt;/script&gt;</a:t>
            </a:r>
            <a:r>
              <a:rPr lang="en-US" altLang="ko-KR" sz="1400" dirty="0">
                <a:solidFill>
                  <a:srgbClr val="333333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endParaRPr lang="en-US" altLang="ko-KR" sz="1400" dirty="0" smtClean="0">
              <a:solidFill>
                <a:srgbClr val="333333"/>
              </a:solidFill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altLang="ko-KR" sz="1400" dirty="0" smtClean="0">
                <a:solidFill>
                  <a:srgbClr val="C82829"/>
                </a:solidFill>
                <a:latin typeface="Nanum Gothic" charset="-127"/>
                <a:ea typeface="Nanum Gothic" charset="-127"/>
                <a:cs typeface="Nanum Gothic" charset="-127"/>
              </a:rPr>
              <a:t>&lt;</a:t>
            </a:r>
            <a:r>
              <a:rPr lang="en-US" altLang="ko-KR" sz="1400" dirty="0">
                <a:solidFill>
                  <a:srgbClr val="C82829"/>
                </a:solidFill>
                <a:latin typeface="Nanum Gothic" charset="-127"/>
                <a:ea typeface="Nanum Gothic" charset="-127"/>
                <a:cs typeface="Nanum Gothic" charset="-127"/>
              </a:rPr>
              <a:t>script </a:t>
            </a:r>
            <a:r>
              <a:rPr lang="en-US" altLang="ko-KR" sz="1400" dirty="0" err="1">
                <a:solidFill>
                  <a:srgbClr val="C82829"/>
                </a:solidFill>
                <a:latin typeface="Nanum Gothic" charset="-127"/>
                <a:ea typeface="Nanum Gothic" charset="-127"/>
                <a:cs typeface="Nanum Gothic" charset="-127"/>
              </a:rPr>
              <a:t>src</a:t>
            </a:r>
            <a:r>
              <a:rPr lang="en-US" altLang="ko-KR" sz="1400" dirty="0" smtClean="0">
                <a:solidFill>
                  <a:srgbClr val="C82829"/>
                </a:solidFill>
                <a:latin typeface="Nanum Gothic" charset="-127"/>
                <a:ea typeface="Nanum Gothic" charset="-127"/>
                <a:cs typeface="Nanum Gothic" charset="-127"/>
              </a:rPr>
              <a:t>=</a:t>
            </a:r>
            <a:r>
              <a:rPr lang="en-US" altLang="ko-KR" sz="1400" dirty="0" smtClean="0">
                <a:solidFill>
                  <a:srgbClr val="718C00"/>
                </a:solidFill>
                <a:latin typeface="Nanum Gothic" charset="-127"/>
                <a:ea typeface="Nanum Gothic" charset="-127"/>
                <a:cs typeface="Nanum Gothic" charset="-127"/>
              </a:rPr>
              <a:t>"</a:t>
            </a:r>
            <a:r>
              <a:rPr lang="en-US" altLang="ko-KR" sz="1400" dirty="0">
                <a:solidFill>
                  <a:srgbClr val="718C00"/>
                </a:solidFill>
                <a:latin typeface="Nanum Gothic" charset="-127"/>
                <a:ea typeface="Nanum Gothic" charset="-127"/>
                <a:cs typeface="Nanum Gothic" charset="-127"/>
              </a:rPr>
              <a:t>https://</a:t>
            </a:r>
            <a:r>
              <a:rPr lang="en-US" altLang="ko-KR" sz="1400" dirty="0" err="1" smtClean="0">
                <a:solidFill>
                  <a:srgbClr val="718C00"/>
                </a:solidFill>
                <a:latin typeface="Nanum Gothic" charset="-127"/>
                <a:ea typeface="Nanum Gothic" charset="-127"/>
                <a:cs typeface="Nanum Gothic" charset="-127"/>
              </a:rPr>
              <a:t>unpkg.com</a:t>
            </a:r>
            <a:r>
              <a:rPr lang="en-US" altLang="ko-KR" sz="1400" dirty="0" smtClean="0">
                <a:solidFill>
                  <a:srgbClr val="718C00"/>
                </a:solidFill>
                <a:latin typeface="Nanum Gothic" charset="-127"/>
                <a:ea typeface="Nanum Gothic" charset="-127"/>
                <a:cs typeface="Nanum Gothic" charset="-127"/>
              </a:rPr>
              <a:t>/</a:t>
            </a:r>
            <a:r>
              <a:rPr lang="en-US" altLang="ko-KR" sz="1400" dirty="0" err="1" smtClean="0">
                <a:solidFill>
                  <a:srgbClr val="718C00"/>
                </a:solidFill>
                <a:latin typeface="Nanum Gothic" charset="-127"/>
                <a:ea typeface="Nanum Gothic" charset="-127"/>
                <a:cs typeface="Nanum Gothic" charset="-127"/>
              </a:rPr>
              <a:t>vue-router.js</a:t>
            </a:r>
            <a:r>
              <a:rPr lang="en-US" altLang="ko-KR" sz="1400" dirty="0">
                <a:solidFill>
                  <a:srgbClr val="718C00"/>
                </a:solidFill>
                <a:latin typeface="Nanum Gothic" charset="-127"/>
                <a:ea typeface="Nanum Gothic" charset="-127"/>
                <a:cs typeface="Nanum Gothic" charset="-127"/>
              </a:rPr>
              <a:t>"</a:t>
            </a:r>
            <a:r>
              <a:rPr lang="en-US" altLang="ko-KR" sz="1400" dirty="0">
                <a:solidFill>
                  <a:srgbClr val="C82829"/>
                </a:solidFill>
                <a:latin typeface="Nanum Gothic" charset="-127"/>
                <a:ea typeface="Nanum Gothic" charset="-127"/>
                <a:cs typeface="Nanum Gothic" charset="-127"/>
              </a:rPr>
              <a:t>&gt;&lt;/script&gt;</a:t>
            </a:r>
            <a:endParaRPr lang="ko-KR" altLang="en-US" sz="14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2" name="텍스트 상자 21"/>
          <p:cNvSpPr txBox="1"/>
          <p:nvPr/>
        </p:nvSpPr>
        <p:spPr>
          <a:xfrm>
            <a:off x="2159001" y="2303872"/>
            <a:ext cx="539442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400" dirty="0" smtClean="0">
                <a:latin typeface="Nanum Gothic" charset="-127"/>
                <a:ea typeface="Nanum Gothic" charset="-127"/>
                <a:cs typeface="Nanum Gothic" charset="-127"/>
              </a:rPr>
              <a:t>스크립트 링크 삽입을 사용할 수 있으나 설정 및 구조를 잡는데 불편함</a:t>
            </a:r>
            <a:endParaRPr kumimoji="1" lang="en-US" altLang="ko-KR" sz="14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1400" dirty="0" smtClean="0">
                <a:latin typeface="Nanum Gothic" charset="-127"/>
                <a:ea typeface="Nanum Gothic" charset="-127"/>
                <a:cs typeface="Nanum Gothic" charset="-127"/>
              </a:rPr>
              <a:t>SPA</a:t>
            </a:r>
            <a:r>
              <a:rPr kumimoji="1" lang="ko-KR" altLang="en-US" sz="1400" dirty="0" smtClean="0">
                <a:latin typeface="Nanum Gothic" charset="-127"/>
                <a:ea typeface="Nanum Gothic" charset="-127"/>
                <a:cs typeface="Nanum Gothic" charset="-127"/>
              </a:rPr>
              <a:t>로 사용되므로 </a:t>
            </a:r>
            <a:r>
              <a:rPr kumimoji="1" lang="en-US" altLang="ko-KR" sz="1400" dirty="0" smtClean="0">
                <a:latin typeface="Nanum Gothic" charset="-127"/>
                <a:ea typeface="Nanum Gothic" charset="-127"/>
                <a:cs typeface="Nanum Gothic" charset="-127"/>
              </a:rPr>
              <a:t>index</a:t>
            </a:r>
            <a:r>
              <a:rPr kumimoji="1" lang="ko-KR" altLang="en-US" sz="1400" dirty="0" smtClean="0">
                <a:latin typeface="Nanum Gothic" charset="-127"/>
                <a:ea typeface="Nanum Gothic" charset="-127"/>
                <a:cs typeface="Nanum Gothic" charset="-127"/>
              </a:rPr>
              <a:t> 페이지에 컴포넌트 구성을 참조해야 함</a:t>
            </a:r>
            <a:endParaRPr kumimoji="1" lang="en-US" altLang="ko-KR" sz="14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endParaRPr kumimoji="1" lang="en-US" altLang="ko-KR" sz="1400" dirty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en-US" altLang="ko-KR" sz="1400" dirty="0" err="1" smtClean="0">
                <a:latin typeface="Nanum Gothic" charset="-127"/>
                <a:ea typeface="Nanum Gothic" charset="-127"/>
                <a:cs typeface="Nanum Gothic" charset="-127"/>
              </a:rPr>
              <a:t>Npm</a:t>
            </a:r>
            <a:r>
              <a:rPr kumimoji="1" lang="en-US" altLang="ko-KR" sz="1400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ko-KR" altLang="en-US" sz="1400" dirty="0" smtClean="0">
                <a:latin typeface="Nanum Gothic" charset="-127"/>
                <a:ea typeface="Nanum Gothic" charset="-127"/>
                <a:cs typeface="Nanum Gothic" charset="-127"/>
              </a:rPr>
              <a:t>방식으로 구성하길 권장</a:t>
            </a:r>
            <a:endParaRPr kumimoji="1" lang="en-US" altLang="ko-KR" sz="1400" dirty="0" smtClean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kumimoji="1" lang="ko-KR" altLang="en-US" sz="1400" dirty="0" smtClean="0">
                <a:latin typeface="Nanum Gothic" charset="-127"/>
                <a:ea typeface="Nanum Gothic" charset="-127"/>
                <a:cs typeface="Nanum Gothic" charset="-127"/>
              </a:rPr>
              <a:t>가급적 템플릿을 이용하여 프로젝트를 구성하는게 좋음</a:t>
            </a:r>
            <a:endParaRPr kumimoji="1" lang="en-US" altLang="ko-KR" sz="1400" dirty="0">
              <a:latin typeface="Nanum Gothic" charset="-127"/>
              <a:ea typeface="Nanum Gothic" charset="-127"/>
              <a:cs typeface="Nanum Gothic" charset="-127"/>
            </a:endParaRPr>
          </a:p>
          <a:p>
            <a:endParaRPr kumimoji="1" lang="ko-KR" altLang="en-US" sz="14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2" name="텍스트 상자 31"/>
          <p:cNvSpPr txBox="1"/>
          <p:nvPr/>
        </p:nvSpPr>
        <p:spPr>
          <a:xfrm>
            <a:off x="2159000" y="3531536"/>
            <a:ext cx="473398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smtClean="0">
                <a:latin typeface="Nanum Gothic" charset="-127"/>
                <a:ea typeface="Nanum Gothic" charset="-127"/>
                <a:cs typeface="Nanum Gothic" charset="-127"/>
              </a:rPr>
              <a:t>$</a:t>
            </a:r>
            <a:r>
              <a:rPr kumimoji="1" lang="en-US" altLang="ko-KR" sz="1400" dirty="0" err="1" smtClean="0">
                <a:latin typeface="Nanum Gothic" charset="-127"/>
                <a:ea typeface="Nanum Gothic" charset="-127"/>
                <a:cs typeface="Nanum Gothic" charset="-127"/>
              </a:rPr>
              <a:t>vue</a:t>
            </a:r>
            <a:r>
              <a:rPr kumimoji="1" lang="en-US" altLang="ko-KR" sz="1400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dirty="0" err="1" smtClean="0">
                <a:latin typeface="Nanum Gothic" charset="-127"/>
                <a:ea typeface="Nanum Gothic" charset="-127"/>
                <a:cs typeface="Nanum Gothic" charset="-127"/>
              </a:rPr>
              <a:t>init</a:t>
            </a:r>
            <a:r>
              <a:rPr kumimoji="1" lang="en-US" altLang="ko-KR" sz="1400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kumimoji="1" lang="en-US" altLang="ko-KR" sz="1400" dirty="0" err="1" smtClean="0">
                <a:latin typeface="Nanum Gothic" charset="-127"/>
                <a:ea typeface="Nanum Gothic" charset="-127"/>
                <a:cs typeface="Nanum Gothic" charset="-127"/>
              </a:rPr>
              <a:t>webpack</a:t>
            </a:r>
            <a:r>
              <a:rPr kumimoji="1" lang="en-US" altLang="ko-KR" sz="1400" dirty="0" smtClean="0">
                <a:latin typeface="Nanum Gothic" charset="-127"/>
                <a:ea typeface="Nanum Gothic" charset="-127"/>
                <a:cs typeface="Nanum Gothic" charset="-127"/>
              </a:rPr>
              <a:t> [</a:t>
            </a:r>
            <a:r>
              <a:rPr kumimoji="1" lang="ko-KR" altLang="en-US" sz="1400" dirty="0" smtClean="0">
                <a:latin typeface="Nanum Gothic" charset="-127"/>
                <a:ea typeface="Nanum Gothic" charset="-127"/>
                <a:cs typeface="Nanum Gothic" charset="-127"/>
              </a:rPr>
              <a:t>템플릿 프로젝트 설치경로</a:t>
            </a:r>
            <a:r>
              <a:rPr kumimoji="1" lang="en-US" altLang="ko-KR" sz="1400" dirty="0" smtClean="0">
                <a:latin typeface="Nanum Gothic" charset="-127"/>
                <a:ea typeface="Nanum Gothic" charset="-127"/>
                <a:cs typeface="Nanum Gothic" charset="-127"/>
              </a:rPr>
              <a:t>/</a:t>
            </a:r>
            <a:r>
              <a:rPr kumimoji="1" lang="ko-KR" altLang="en-US" sz="1400" dirty="0" smtClean="0">
                <a:latin typeface="Nanum Gothic" charset="-127"/>
                <a:ea typeface="Nanum Gothic" charset="-127"/>
                <a:cs typeface="Nanum Gothic" charset="-127"/>
              </a:rPr>
              <a:t>프로젝트명</a:t>
            </a:r>
            <a:r>
              <a:rPr kumimoji="1" lang="en-US" altLang="ko-KR" sz="1400" dirty="0" smtClean="0">
                <a:latin typeface="Nanum Gothic" charset="-127"/>
                <a:ea typeface="Nanum Gothic" charset="-127"/>
                <a:cs typeface="Nanum Gothic" charset="-127"/>
              </a:rPr>
              <a:t>]</a:t>
            </a:r>
          </a:p>
          <a:p>
            <a:endParaRPr kumimoji="1" lang="en-US" altLang="ko-KR" sz="1400" dirty="0" smtClean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30033" y="3897583"/>
            <a:ext cx="5160433" cy="2719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34101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37"/>
          <p:cNvGrpSpPr>
            <a:grpSpLocks/>
          </p:cNvGrpSpPr>
          <p:nvPr/>
        </p:nvGrpSpPr>
        <p:grpSpPr bwMode="auto">
          <a:xfrm>
            <a:off x="1763481" y="1086221"/>
            <a:ext cx="8433691" cy="276999"/>
            <a:chOff x="887413" y="1679575"/>
            <a:chExt cx="8433691" cy="276999"/>
          </a:xfrm>
        </p:grpSpPr>
        <p:sp>
          <p:nvSpPr>
            <p:cNvPr id="16" name="TextBox 65"/>
            <p:cNvSpPr txBox="1"/>
            <p:nvPr/>
          </p:nvSpPr>
          <p:spPr bwMode="auto">
            <a:xfrm>
              <a:off x="938527" y="1679575"/>
              <a:ext cx="8382577" cy="276999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>
              <a:defPPr>
                <a:defRPr lang="ko-KR"/>
              </a:defPPr>
              <a:lvl1pPr algn="l" defTabSz="1001908" fontAlgn="auto">
                <a:spcBef>
                  <a:spcPts val="0"/>
                </a:spcBef>
                <a:spcAft>
                  <a:spcPts val="0"/>
                </a:spcAft>
                <a:defRPr kumimoji="0" sz="1200" b="1" spc="-1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lvl="0" latinLnBrk="0">
                <a:defRPr/>
              </a:pPr>
              <a:r>
                <a:rPr lang="en-US" altLang="ko-KR" kern="0" spc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DEMO</a:t>
              </a:r>
              <a:endParaRPr lang="en-US" altLang="ko-KR" kern="0" spc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  <p:sp>
          <p:nvSpPr>
            <p:cNvPr id="17" name="타원 16"/>
            <p:cNvSpPr/>
            <p:nvPr/>
          </p:nvSpPr>
          <p:spPr bwMode="auto">
            <a:xfrm>
              <a:off x="887413" y="1779587"/>
              <a:ext cx="71437" cy="71438"/>
            </a:xfrm>
            <a:prstGeom prst="ellipse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5E8BC2"/>
              </a:solidFill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marR="0" lvl="0" indent="0" algn="l" defTabSz="100190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327759" y="488516"/>
            <a:ext cx="9319364" cy="513738"/>
            <a:chOff x="1748261" y="1421162"/>
            <a:chExt cx="8377181" cy="242853"/>
          </a:xfrm>
        </p:grpSpPr>
        <p:sp>
          <p:nvSpPr>
            <p:cNvPr id="25" name="모서리가 둥근 직사각형 24"/>
            <p:cNvSpPr/>
            <p:nvPr/>
          </p:nvSpPr>
          <p:spPr bwMode="auto">
            <a:xfrm>
              <a:off x="1748261" y="1421162"/>
              <a:ext cx="8372524" cy="241122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rgbClr val="CFCFC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955675">
                <a:defRPr/>
              </a:pPr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26" name="모서리가 둥근 직사각형 25"/>
            <p:cNvSpPr/>
            <p:nvPr/>
          </p:nvSpPr>
          <p:spPr bwMode="auto">
            <a:xfrm>
              <a:off x="1752918" y="1421516"/>
              <a:ext cx="8372524" cy="24112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 cap="flat" cmpd="sng" algn="ctr">
              <a:solidFill>
                <a:srgbClr val="CFCFC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100" dir="5400000" algn="t" rotWithShape="0">
                <a:schemeClr val="bg1">
                  <a:lumMod val="85000"/>
                  <a:alpha val="60000"/>
                </a:schemeClr>
              </a:outerShdw>
            </a:effectLst>
          </p:spPr>
          <p:txBody>
            <a:bodyPr wrap="none" anchor="ctr"/>
            <a:lstStyle/>
            <a:p>
              <a:pPr defTabSz="955675">
                <a:defRPr/>
              </a:pPr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27" name="타원 26"/>
            <p:cNvSpPr/>
            <p:nvPr/>
          </p:nvSpPr>
          <p:spPr bwMode="auto">
            <a:xfrm rot="10800000">
              <a:off x="9889528" y="1423529"/>
              <a:ext cx="235914" cy="2404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955675"/>
              <a:endParaRPr lang="ko-KR" altLang="en-US"/>
            </a:p>
          </p:txBody>
        </p:sp>
        <p:sp>
          <p:nvSpPr>
            <p:cNvPr id="28" name="이등변 삼각형 73"/>
            <p:cNvSpPr/>
            <p:nvPr/>
          </p:nvSpPr>
          <p:spPr bwMode="auto">
            <a:xfrm>
              <a:off x="9720981" y="1423529"/>
              <a:ext cx="259256" cy="24048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955675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 bwMode="auto">
            <a:xfrm rot="10800000">
              <a:off x="9848454" y="1423529"/>
              <a:ext cx="154342" cy="240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955675">
                <a:defRPr/>
              </a:pPr>
              <a:endParaRPr lang="ko-KR" altLang="en-US"/>
            </a:p>
          </p:txBody>
        </p:sp>
        <p:sp>
          <p:nvSpPr>
            <p:cNvPr id="30" name="TextBox 76"/>
            <p:cNvSpPr txBox="1"/>
            <p:nvPr/>
          </p:nvSpPr>
          <p:spPr bwMode="auto">
            <a:xfrm>
              <a:off x="2178023" y="1475706"/>
              <a:ext cx="5257334" cy="130942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>
                <a:defRPr/>
              </a:pPr>
              <a:r>
                <a:rPr lang="en-US" altLang="ko-KR" b="1" spc="-1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DEMO</a:t>
              </a:r>
              <a:endParaRPr lang="ko-KR" altLang="en-US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1" name="자유형 30"/>
            <p:cNvSpPr/>
            <p:nvPr/>
          </p:nvSpPr>
          <p:spPr bwMode="auto">
            <a:xfrm>
              <a:off x="1752918" y="1423529"/>
              <a:ext cx="404461" cy="240486"/>
            </a:xfrm>
            <a:custGeom>
              <a:avLst/>
              <a:gdLst>
                <a:gd name="connsiteX0" fmla="*/ 117957 w 404461"/>
                <a:gd name="connsiteY0" fmla="*/ 0 h 240486"/>
                <a:gd name="connsiteX1" fmla="*/ 122646 w 404461"/>
                <a:gd name="connsiteY1" fmla="*/ 965 h 240486"/>
                <a:gd name="connsiteX2" fmla="*/ 122646 w 404461"/>
                <a:gd name="connsiteY2" fmla="*/ 0 h 240486"/>
                <a:gd name="connsiteX3" fmla="*/ 145205 w 404461"/>
                <a:gd name="connsiteY3" fmla="*/ 0 h 240486"/>
                <a:gd name="connsiteX4" fmla="*/ 276988 w 404461"/>
                <a:gd name="connsiteY4" fmla="*/ 0 h 240486"/>
                <a:gd name="connsiteX5" fmla="*/ 404461 w 404461"/>
                <a:gd name="connsiteY5" fmla="*/ 0 h 240486"/>
                <a:gd name="connsiteX6" fmla="*/ 276988 w 404461"/>
                <a:gd name="connsiteY6" fmla="*/ 236488 h 240486"/>
                <a:gd name="connsiteX7" fmla="*/ 276988 w 404461"/>
                <a:gd name="connsiteY7" fmla="*/ 240486 h 240486"/>
                <a:gd name="connsiteX8" fmla="*/ 274833 w 404461"/>
                <a:gd name="connsiteY8" fmla="*/ 240486 h 240486"/>
                <a:gd name="connsiteX9" fmla="*/ 122646 w 404461"/>
                <a:gd name="connsiteY9" fmla="*/ 240486 h 240486"/>
                <a:gd name="connsiteX10" fmla="*/ 122646 w 404461"/>
                <a:gd name="connsiteY10" fmla="*/ 239763 h 240486"/>
                <a:gd name="connsiteX11" fmla="*/ 117957 w 404461"/>
                <a:gd name="connsiteY11" fmla="*/ 240486 h 240486"/>
                <a:gd name="connsiteX12" fmla="*/ 0 w 404461"/>
                <a:gd name="connsiteY12" fmla="*/ 120243 h 240486"/>
                <a:gd name="connsiteX13" fmla="*/ 117957 w 404461"/>
                <a:gd name="connsiteY13" fmla="*/ 0 h 24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4461" h="240486">
                  <a:moveTo>
                    <a:pt x="117957" y="0"/>
                  </a:moveTo>
                  <a:lnTo>
                    <a:pt x="122646" y="965"/>
                  </a:lnTo>
                  <a:lnTo>
                    <a:pt x="122646" y="0"/>
                  </a:lnTo>
                  <a:lnTo>
                    <a:pt x="145205" y="0"/>
                  </a:lnTo>
                  <a:lnTo>
                    <a:pt x="276988" y="0"/>
                  </a:lnTo>
                  <a:lnTo>
                    <a:pt x="404461" y="0"/>
                  </a:lnTo>
                  <a:lnTo>
                    <a:pt x="276988" y="236488"/>
                  </a:lnTo>
                  <a:lnTo>
                    <a:pt x="276988" y="240486"/>
                  </a:lnTo>
                  <a:lnTo>
                    <a:pt x="274833" y="240486"/>
                  </a:lnTo>
                  <a:lnTo>
                    <a:pt x="122646" y="240486"/>
                  </a:lnTo>
                  <a:lnTo>
                    <a:pt x="122646" y="239763"/>
                  </a:lnTo>
                  <a:lnTo>
                    <a:pt x="117957" y="240486"/>
                  </a:lnTo>
                  <a:cubicBezTo>
                    <a:pt x="52811" y="240486"/>
                    <a:pt x="0" y="186651"/>
                    <a:pt x="0" y="120243"/>
                  </a:cubicBezTo>
                  <a:cubicBezTo>
                    <a:pt x="0" y="53835"/>
                    <a:pt x="52811" y="0"/>
                    <a:pt x="117957" y="0"/>
                  </a:cubicBezTo>
                  <a:close/>
                </a:path>
              </a:pathLst>
            </a:custGeom>
            <a:solidFill>
              <a:srgbClr val="FAA26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anchor="ctr">
              <a:noAutofit/>
            </a:bodyPr>
            <a:lstStyle/>
            <a:p>
              <a:pPr defTabSz="955675"/>
              <a:endParaRPr lang="ko-KR" altLang="en-US"/>
            </a:p>
          </p:txBody>
        </p:sp>
      </p:grpSp>
      <p:sp>
        <p:nvSpPr>
          <p:cNvPr id="18" name="텍스트 상자 17"/>
          <p:cNvSpPr txBox="1"/>
          <p:nvPr/>
        </p:nvSpPr>
        <p:spPr>
          <a:xfrm>
            <a:off x="4344210" y="2888071"/>
            <a:ext cx="3323346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0" smtClean="0">
                <a:latin typeface="Nanum Gothic" charset="-127"/>
                <a:ea typeface="Nanum Gothic" charset="-127"/>
                <a:cs typeface="Nanum Gothic" charset="-127"/>
              </a:rPr>
              <a:t>DEMO</a:t>
            </a:r>
            <a:endParaRPr kumimoji="1" lang="ko-KR" altLang="en-US" sz="80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" name="텍스트 상자 1"/>
          <p:cNvSpPr txBox="1"/>
          <p:nvPr/>
        </p:nvSpPr>
        <p:spPr>
          <a:xfrm>
            <a:off x="4309232" y="4714040"/>
            <a:ext cx="37400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dirty="0" smtClean="0"/>
              <a:t>Sample source (</a:t>
            </a:r>
            <a:r>
              <a:rPr kumimoji="1" lang="en-US" altLang="ko-KR" dirty="0" err="1" smtClean="0"/>
              <a:t>github</a:t>
            </a:r>
            <a:r>
              <a:rPr kumimoji="1" lang="en-US" altLang="ko-KR" dirty="0" smtClean="0"/>
              <a:t>)</a:t>
            </a:r>
          </a:p>
          <a:p>
            <a:r>
              <a:rPr kumimoji="1" lang="en-US" altLang="ko-KR" dirty="0">
                <a:solidFill>
                  <a:schemeClr val="tx2"/>
                </a:solidFill>
              </a:rPr>
              <a:t>https://</a:t>
            </a:r>
            <a:r>
              <a:rPr kumimoji="1" lang="en-US" altLang="ko-KR" dirty="0" err="1">
                <a:solidFill>
                  <a:schemeClr val="tx2"/>
                </a:solidFill>
              </a:rPr>
              <a:t>github.com</a:t>
            </a:r>
            <a:r>
              <a:rPr kumimoji="1" lang="en-US" altLang="ko-KR" dirty="0">
                <a:solidFill>
                  <a:schemeClr val="tx2"/>
                </a:solidFill>
              </a:rPr>
              <a:t>/</a:t>
            </a:r>
            <a:r>
              <a:rPr kumimoji="1" lang="en-US" altLang="ko-KR" dirty="0" err="1">
                <a:solidFill>
                  <a:schemeClr val="tx2"/>
                </a:solidFill>
              </a:rPr>
              <a:t>swogjs</a:t>
            </a:r>
            <a:r>
              <a:rPr kumimoji="1" lang="en-US" altLang="ko-KR" dirty="0">
                <a:solidFill>
                  <a:schemeClr val="tx2"/>
                </a:solidFill>
              </a:rPr>
              <a:t>/</a:t>
            </a:r>
            <a:r>
              <a:rPr kumimoji="1" lang="en-US" altLang="ko-KR" dirty="0" err="1">
                <a:solidFill>
                  <a:schemeClr val="tx2"/>
                </a:solidFill>
              </a:rPr>
              <a:t>vue</a:t>
            </a:r>
            <a:r>
              <a:rPr kumimoji="1" lang="en-US" altLang="ko-KR" dirty="0">
                <a:solidFill>
                  <a:schemeClr val="tx2"/>
                </a:solidFill>
              </a:rPr>
              <a:t>-sample</a:t>
            </a:r>
            <a:endParaRPr kumimoji="1" lang="ko-KR" altLang="en-US" dirty="0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2658241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상자 3"/>
          <p:cNvSpPr txBox="1"/>
          <p:nvPr/>
        </p:nvSpPr>
        <p:spPr>
          <a:xfrm>
            <a:off x="3463676" y="2811871"/>
            <a:ext cx="5088252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8000" smtClean="0">
                <a:latin typeface="Nanum Gothic" charset="-127"/>
                <a:ea typeface="Nanum Gothic" charset="-127"/>
                <a:cs typeface="Nanum Gothic" charset="-127"/>
              </a:rPr>
              <a:t>Thank you</a:t>
            </a:r>
            <a:endParaRPr kumimoji="1" lang="ko-KR" altLang="en-US" sz="80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1621225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9135489"/>
              </p:ext>
            </p:extLst>
          </p:nvPr>
        </p:nvGraphicFramePr>
        <p:xfrm>
          <a:off x="1757781" y="1349641"/>
          <a:ext cx="8376121" cy="234943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705">
                  <a:extLst>
                    <a:ext uri="{9D8B030D-6E8A-4147-A177-3AD203B41FA5}">
                      <a16:colId xmlns:a16="http://schemas.microsoft.com/office/drawing/2014/main" xmlns="" val="2311839731"/>
                    </a:ext>
                  </a:extLst>
                </a:gridCol>
                <a:gridCol w="3092829">
                  <a:extLst>
                    <a:ext uri="{9D8B030D-6E8A-4147-A177-3AD203B41FA5}">
                      <a16:colId xmlns:a16="http://schemas.microsoft.com/office/drawing/2014/main" xmlns="" val="564501054"/>
                    </a:ext>
                  </a:extLst>
                </a:gridCol>
                <a:gridCol w="3163587">
                  <a:extLst>
                    <a:ext uri="{9D8B030D-6E8A-4147-A177-3AD203B41FA5}">
                      <a16:colId xmlns:a16="http://schemas.microsoft.com/office/drawing/2014/main" xmlns="" val="1016665726"/>
                    </a:ext>
                  </a:extLst>
                </a:gridCol>
              </a:tblGrid>
              <a:tr h="56471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77927921"/>
                  </a:ext>
                </a:extLst>
              </a:tr>
              <a:tr h="50992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TypeScript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사용 가능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/>
                      </a:r>
                      <a:b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</a:b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대규모 어플리케이션 개발</a:t>
                      </a:r>
                      <a:r>
                        <a:rPr lang="ko-KR" altLang="en-US" sz="9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 지원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지원</a:t>
                      </a:r>
                      <a:r>
                        <a:rPr lang="en-US" altLang="ko-KR" sz="9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(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types,</a:t>
                      </a:r>
                      <a:r>
                        <a:rPr lang="en-US" altLang="ko-KR" sz="9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 decorator </a:t>
                      </a:r>
                      <a:r>
                        <a:rPr lang="ko-KR" altLang="en-US" sz="9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제공</a:t>
                      </a:r>
                      <a:r>
                        <a:rPr lang="en-US" altLang="ko-KR" sz="9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)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지원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33066656"/>
                  </a:ext>
                </a:extLst>
              </a:tr>
              <a:tr h="3187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배포 용량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 (</a:t>
                      </a:r>
                      <a:r>
                        <a:rPr lang="ko-KR" altLang="en-US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트리셰이킹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 전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)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Vue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 2.0</a:t>
                      </a:r>
                      <a:r>
                        <a:rPr lang="en-US" altLang="ko-KR" sz="9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 :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23kb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25kb</a:t>
                      </a:r>
                      <a:r>
                        <a:rPr lang="en-US" altLang="ko-KR" sz="9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 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39090530"/>
                  </a:ext>
                </a:extLst>
              </a:tr>
              <a:tr h="3187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유연성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–</a:t>
                      </a:r>
                      <a:r>
                        <a:rPr lang="en-US" altLang="ko-KR" sz="9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 </a:t>
                      </a:r>
                      <a:r>
                        <a:rPr lang="ko-KR" altLang="en-US" sz="9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앱 구조에 대한 제한 사항 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매우 유연함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점진적 적용 가능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)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표준 구조를 제안하고 강제함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34635616"/>
                  </a:ext>
                </a:extLst>
              </a:tr>
              <a:tr h="318701">
                <a:tc>
                  <a:txBody>
                    <a:bodyPr/>
                    <a:lstStyle/>
                    <a:p>
                      <a:pPr marL="0" marR="0" lvl="0" indent="0" algn="ctr" defTabSz="100190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학습 곡선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낮음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높음</a:t>
                      </a:r>
                      <a:r>
                        <a:rPr lang="en-US" altLang="ko-KR" sz="9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(Typescript + AN2 + Node)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68799750"/>
                  </a:ext>
                </a:extLst>
              </a:tr>
              <a:tr h="3187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개발환경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지원 없음</a:t>
                      </a:r>
                      <a:r>
                        <a:rPr lang="en-US" altLang="ko-KR" sz="9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외부 표준 환경</a:t>
                      </a:r>
                      <a:r>
                        <a:rPr lang="ko-KR" altLang="en-US" sz="9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 사용</a:t>
                      </a:r>
                      <a:r>
                        <a:rPr lang="en-US" altLang="ko-KR" sz="9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)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지원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자체 개발</a:t>
                      </a:r>
                      <a:r>
                        <a:rPr lang="ko-KR" altLang="en-US" sz="9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 환경 제공</a:t>
                      </a:r>
                      <a:r>
                        <a:rPr lang="en-US" altLang="ko-KR" sz="9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)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68315542"/>
                  </a:ext>
                </a:extLst>
              </a:tr>
            </a:tbl>
          </a:graphicData>
        </a:graphic>
      </p:graphicFrame>
      <p:pic>
        <p:nvPicPr>
          <p:cNvPr id="5" name="그림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28180" y="1450796"/>
            <a:ext cx="1416781" cy="368467"/>
          </a:xfrm>
          <a:prstGeom prst="rect">
            <a:avLst/>
          </a:prstGeom>
        </p:spPr>
      </p:pic>
      <p:grpSp>
        <p:nvGrpSpPr>
          <p:cNvPr id="6" name="그룹 5"/>
          <p:cNvGrpSpPr/>
          <p:nvPr/>
        </p:nvGrpSpPr>
        <p:grpSpPr>
          <a:xfrm>
            <a:off x="4910768" y="1447187"/>
            <a:ext cx="1078576" cy="403539"/>
            <a:chOff x="7181460" y="4555605"/>
            <a:chExt cx="1711300" cy="640266"/>
          </a:xfrm>
        </p:grpSpPr>
        <p:pic>
          <p:nvPicPr>
            <p:cNvPr id="7" name="그림 6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1460" y="4555605"/>
              <a:ext cx="640266" cy="640266"/>
            </a:xfrm>
            <a:prstGeom prst="rect">
              <a:avLst/>
            </a:prstGeom>
          </p:spPr>
        </p:pic>
        <p:sp>
          <p:nvSpPr>
            <p:cNvPr id="8" name="Rectangle 88"/>
            <p:cNvSpPr>
              <a:spLocks noChangeArrowheads="1"/>
            </p:cNvSpPr>
            <p:nvPr/>
          </p:nvSpPr>
          <p:spPr bwMode="auto">
            <a:xfrm>
              <a:off x="7821726" y="4606358"/>
              <a:ext cx="1071034" cy="341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bevelB w="0" h="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defTabSz="1001788">
                <a:defRPr/>
              </a:pPr>
              <a:r>
                <a:rPr lang="en-US" altLang="ko-KR" sz="1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Vue.js</a:t>
              </a:r>
              <a:endPara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</p:grpSp>
      <p:sp>
        <p:nvSpPr>
          <p:cNvPr id="9" name="TextBox 52"/>
          <p:cNvSpPr txBox="1"/>
          <p:nvPr/>
        </p:nvSpPr>
        <p:spPr bwMode="auto">
          <a:xfrm>
            <a:off x="9228183" y="1467574"/>
            <a:ext cx="461946" cy="369332"/>
          </a:xfrm>
          <a:prstGeom prst="rect">
            <a:avLst/>
          </a:prstGeom>
          <a:noFill/>
        </p:spPr>
        <p:txBody>
          <a:bodyPr wrap="square">
            <a:spAutoFit/>
            <a:scene3d>
              <a:camera prst="orthographicFront"/>
              <a:lightRig rig="threePt" dir="t"/>
            </a:scene3d>
            <a:sp3d>
              <a:bevelT w="0" h="0"/>
              <a:bevelB w="0" h="0"/>
            </a:sp3d>
          </a:bodyPr>
          <a:lstStyle>
            <a:defPPr>
              <a:defRPr lang="ko-KR"/>
            </a:defPPr>
            <a:lvl1pPr marL="185738" indent="-185738" defTabSz="1097791" fontAlgn="auto" latinLnBrk="0">
              <a:spcBef>
                <a:spcPts val="0"/>
              </a:spcBef>
              <a:spcAft>
                <a:spcPts val="329"/>
              </a:spcAft>
              <a:buClr>
                <a:schemeClr val="bg1">
                  <a:lumMod val="75000"/>
                </a:schemeClr>
              </a:buClr>
              <a:buSzPct val="80000"/>
              <a:buFont typeface="나눔고딕" pitchFamily="50" charset="-127"/>
              <a:buChar char="◆"/>
              <a:defRPr kumimoji="0" sz="1100" b="1">
                <a:solidFill>
                  <a:schemeClr val="tx1">
                    <a:lumMod val="75000"/>
                    <a:lumOff val="25000"/>
                  </a:schemeClr>
                </a:solidFill>
                <a:latin typeface="나눔고딕" pitchFamily="50" charset="-127"/>
                <a:ea typeface="나눔고딕" pitchFamily="50" charset="-127"/>
                <a:cs typeface="Arial" pitchFamily="34" charset="0"/>
              </a:defRPr>
            </a:lvl1pPr>
            <a:lvl2pPr>
              <a:defRPr>
                <a:latin typeface="굴림" pitchFamily="50" charset="-127"/>
                <a:ea typeface="굴림" pitchFamily="50" charset="-127"/>
              </a:defRPr>
            </a:lvl2pPr>
            <a:lvl3pPr>
              <a:defRPr>
                <a:latin typeface="굴림" pitchFamily="50" charset="-127"/>
                <a:ea typeface="굴림" pitchFamily="50" charset="-127"/>
              </a:defRPr>
            </a:lvl3pPr>
            <a:lvl4pPr>
              <a:defRPr>
                <a:latin typeface="굴림" pitchFamily="50" charset="-127"/>
                <a:ea typeface="굴림" pitchFamily="50" charset="-127"/>
              </a:defRPr>
            </a:lvl4pPr>
            <a:lvl5pPr>
              <a:defRPr>
                <a:latin typeface="굴림" pitchFamily="50" charset="-127"/>
                <a:ea typeface="굴림" pitchFamily="50" charset="-127"/>
              </a:defRPr>
            </a:lvl5pPr>
            <a:lvl6pPr>
              <a:defRPr>
                <a:latin typeface="굴림" pitchFamily="50" charset="-127"/>
                <a:ea typeface="굴림" pitchFamily="50" charset="-127"/>
              </a:defRPr>
            </a:lvl6pPr>
            <a:lvl7pPr>
              <a:defRPr>
                <a:latin typeface="굴림" pitchFamily="50" charset="-127"/>
                <a:ea typeface="굴림" pitchFamily="50" charset="-127"/>
              </a:defRPr>
            </a:lvl7pPr>
            <a:lvl8pPr>
              <a:defRPr>
                <a:latin typeface="굴림" pitchFamily="50" charset="-127"/>
                <a:ea typeface="굴림" pitchFamily="50" charset="-127"/>
              </a:defRPr>
            </a:lvl8pPr>
            <a:lvl9pPr>
              <a:defRPr>
                <a:latin typeface="굴림" pitchFamily="50" charset="-127"/>
                <a:ea typeface="굴림" pitchFamily="50" charset="-127"/>
              </a:defRPr>
            </a:lvl9pPr>
          </a:lstStyle>
          <a:p>
            <a:pPr marL="0" indent="0">
              <a:buNone/>
            </a:pPr>
            <a:r>
              <a:rPr lang="en-US" altLang="ko-KR" sz="1800" b="0" dirty="0">
                <a:latin typeface="Nanum Gothic" charset="-127"/>
                <a:ea typeface="Nanum Gothic" charset="-127"/>
                <a:cs typeface="Nanum Gothic" charset="-127"/>
              </a:rPr>
              <a:t>2</a:t>
            </a:r>
          </a:p>
        </p:txBody>
      </p:sp>
      <p:graphicFrame>
        <p:nvGraphicFramePr>
          <p:cNvPr id="10" name="표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4184775"/>
              </p:ext>
            </p:extLst>
          </p:nvPr>
        </p:nvGraphicFramePr>
        <p:xfrm>
          <a:off x="1757781" y="4000046"/>
          <a:ext cx="8376121" cy="21380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19705">
                  <a:extLst>
                    <a:ext uri="{9D8B030D-6E8A-4147-A177-3AD203B41FA5}">
                      <a16:colId xmlns:a16="http://schemas.microsoft.com/office/drawing/2014/main" xmlns="" val="2311839731"/>
                    </a:ext>
                  </a:extLst>
                </a:gridCol>
                <a:gridCol w="3092829">
                  <a:extLst>
                    <a:ext uri="{9D8B030D-6E8A-4147-A177-3AD203B41FA5}">
                      <a16:colId xmlns:a16="http://schemas.microsoft.com/office/drawing/2014/main" xmlns="" val="564501054"/>
                    </a:ext>
                  </a:extLst>
                </a:gridCol>
                <a:gridCol w="3163587">
                  <a:extLst>
                    <a:ext uri="{9D8B030D-6E8A-4147-A177-3AD203B41FA5}">
                      <a16:colId xmlns:a16="http://schemas.microsoft.com/office/drawing/2014/main" xmlns="" val="1016665726"/>
                    </a:ext>
                  </a:extLst>
                </a:gridCol>
              </a:tblGrid>
              <a:tr h="544566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구분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endParaRPr lang="ko-KR" altLang="en-US" sz="10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xmlns="" val="1777927921"/>
                  </a:ext>
                </a:extLst>
              </a:tr>
              <a:tr h="3187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렌더링 성능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우수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(Virtual</a:t>
                      </a:r>
                      <a:r>
                        <a:rPr lang="en-US" altLang="ko-KR" sz="9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 DOM, </a:t>
                      </a:r>
                      <a:r>
                        <a:rPr lang="ko-KR" altLang="en-US" sz="9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업데이트 객체 검색 최적화</a:t>
                      </a:r>
                      <a:r>
                        <a:rPr lang="en-US" altLang="ko-KR" sz="9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) 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우수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(Virtual DOM)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533066656"/>
                  </a:ext>
                </a:extLst>
              </a:tr>
              <a:tr h="3187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데이터 바인딩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–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객체 화면 렌더링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90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템플릿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(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간단하면 가독성 높으나 세밀한 조작 어려움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)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100190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JSX</a:t>
                      </a:r>
                      <a:r>
                        <a:rPr lang="en-US" altLang="ko-KR" sz="9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(JS</a:t>
                      </a:r>
                      <a:r>
                        <a:rPr lang="ko-KR" altLang="en-US" sz="9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를 통한 화면의 세밀한 조작이 가능</a:t>
                      </a:r>
                      <a:r>
                        <a:rPr lang="en-US" altLang="ko-KR" sz="9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)</a:t>
                      </a:r>
                      <a:r>
                        <a:rPr lang="ko-KR" altLang="en-US" sz="9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  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3139090530"/>
                  </a:ext>
                </a:extLst>
              </a:tr>
              <a:tr h="3187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컴포넌트 단위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CSS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지원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지원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지원 없음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4034635616"/>
                  </a:ext>
                </a:extLst>
              </a:tr>
              <a:tr h="3187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어플리케이션 확장 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– </a:t>
                      </a:r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라우팅 지원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지원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(</a:t>
                      </a:r>
                      <a:r>
                        <a:rPr lang="en-US" altLang="ko-KR" sz="900" dirty="0" err="1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Vuex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)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지원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(Flux/Redux)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168799750"/>
                  </a:ext>
                </a:extLst>
              </a:tr>
              <a:tr h="3187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학습 곡선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낮음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높음</a:t>
                      </a:r>
                      <a:r>
                        <a:rPr lang="en-US" altLang="ko-KR" sz="90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(</a:t>
                      </a:r>
                      <a:r>
                        <a:rPr lang="en-US" altLang="ko-KR" sz="900" baseline="0" dirty="0"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나눔고딕" panose="020D0304000000000000" pitchFamily="50" charset="-127"/>
                          <a:ea typeface="나눔고딕" panose="020D0304000000000000" pitchFamily="50" charset="-127"/>
                        </a:rPr>
                        <a:t>React + JSX + ES2015+...)</a:t>
                      </a:r>
                      <a:endParaRPr lang="ko-KR" altLang="en-US" sz="900" dirty="0"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나눔고딕" panose="020D0304000000000000" pitchFamily="50" charset="-127"/>
                        <a:ea typeface="나눔고딕" panose="020D0304000000000000" pitchFamily="50" charset="-127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xmlns="" val="2068315542"/>
                  </a:ext>
                </a:extLst>
              </a:tr>
            </a:tbl>
          </a:graphicData>
        </a:graphic>
      </p:graphicFrame>
      <p:grpSp>
        <p:nvGrpSpPr>
          <p:cNvPr id="11" name="그룹 10"/>
          <p:cNvGrpSpPr/>
          <p:nvPr/>
        </p:nvGrpSpPr>
        <p:grpSpPr>
          <a:xfrm>
            <a:off x="4936134" y="4095944"/>
            <a:ext cx="1078576" cy="403539"/>
            <a:chOff x="7181460" y="4555605"/>
            <a:chExt cx="1711300" cy="640266"/>
          </a:xfrm>
        </p:grpSpPr>
        <p:pic>
          <p:nvPicPr>
            <p:cNvPr id="12" name="그림 11"/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181460" y="4555605"/>
              <a:ext cx="640266" cy="640266"/>
            </a:xfrm>
            <a:prstGeom prst="rect">
              <a:avLst/>
            </a:prstGeom>
          </p:spPr>
        </p:pic>
        <p:sp>
          <p:nvSpPr>
            <p:cNvPr id="13" name="Rectangle 88"/>
            <p:cNvSpPr>
              <a:spLocks noChangeArrowheads="1"/>
            </p:cNvSpPr>
            <p:nvPr/>
          </p:nvSpPr>
          <p:spPr bwMode="auto">
            <a:xfrm>
              <a:off x="7821726" y="4606358"/>
              <a:ext cx="1071034" cy="341999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anchor="ctr">
              <a:scene3d>
                <a:camera prst="orthographicFront">
                  <a:rot lat="0" lon="0" rev="0"/>
                </a:camera>
                <a:lightRig rig="glow" dir="t">
                  <a:rot lat="0" lon="0" rev="3600000"/>
                </a:lightRig>
              </a:scene3d>
              <a:sp3d prstMaterial="softEdge">
                <a:bevelT w="0" h="0"/>
                <a:bevelB w="0" h="0"/>
                <a:contourClr>
                  <a:schemeClr val="accent4">
                    <a:alpha val="95000"/>
                  </a:schemeClr>
                </a:contourClr>
              </a:sp3d>
            </a:bodyPr>
            <a:lstStyle/>
            <a:p>
              <a:pPr defTabSz="1001788">
                <a:defRPr/>
              </a:pPr>
              <a:r>
                <a:rPr lang="en-US" altLang="ko-KR" sz="14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65000"/>
                      <a:lumOff val="35000"/>
                    </a:scheme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Vue.js</a:t>
              </a:r>
              <a:endParaRPr lang="ko-KR" altLang="en-US" sz="14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65000"/>
                    <a:lumOff val="35000"/>
                  </a:schemeClr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</p:grpSp>
      <p:pic>
        <p:nvPicPr>
          <p:cNvPr id="14" name="그림 13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05575" y="4042318"/>
            <a:ext cx="978672" cy="457165"/>
          </a:xfrm>
          <a:prstGeom prst="rect">
            <a:avLst/>
          </a:prstGeom>
        </p:spPr>
      </p:pic>
      <p:grpSp>
        <p:nvGrpSpPr>
          <p:cNvPr id="15" name="그룹 37"/>
          <p:cNvGrpSpPr>
            <a:grpSpLocks/>
          </p:cNvGrpSpPr>
          <p:nvPr/>
        </p:nvGrpSpPr>
        <p:grpSpPr bwMode="auto">
          <a:xfrm>
            <a:off x="1763481" y="1086221"/>
            <a:ext cx="3145631" cy="276999"/>
            <a:chOff x="887413" y="1679575"/>
            <a:chExt cx="3145631" cy="276999"/>
          </a:xfrm>
        </p:grpSpPr>
        <p:sp>
          <p:nvSpPr>
            <p:cNvPr id="16" name="TextBox 65"/>
            <p:cNvSpPr txBox="1"/>
            <p:nvPr/>
          </p:nvSpPr>
          <p:spPr bwMode="auto">
            <a:xfrm>
              <a:off x="938527" y="1679575"/>
              <a:ext cx="3094517" cy="276999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>
              <a:defPPr>
                <a:defRPr lang="ko-KR"/>
              </a:defPPr>
              <a:lvl1pPr algn="l" defTabSz="1001908" fontAlgn="auto">
                <a:spcBef>
                  <a:spcPts val="0"/>
                </a:spcBef>
                <a:spcAft>
                  <a:spcPts val="0"/>
                </a:spcAft>
                <a:defRPr kumimoji="0" sz="1200" b="1" spc="-1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lvl="0" latinLnBrk="0">
                <a:defRPr/>
              </a:pPr>
              <a:r>
                <a:rPr lang="en-US" altLang="ko-KR" kern="0" spc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Vue.js Vs ANGULARJS2</a:t>
              </a:r>
            </a:p>
          </p:txBody>
        </p:sp>
        <p:sp>
          <p:nvSpPr>
            <p:cNvPr id="17" name="타원 16"/>
            <p:cNvSpPr/>
            <p:nvPr/>
          </p:nvSpPr>
          <p:spPr bwMode="auto">
            <a:xfrm>
              <a:off x="887413" y="1779587"/>
              <a:ext cx="71437" cy="71438"/>
            </a:xfrm>
            <a:prstGeom prst="ellipse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5E8BC2"/>
              </a:solidFill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marR="0" lvl="0" indent="0" algn="l" defTabSz="100190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</p:grpSp>
      <p:grpSp>
        <p:nvGrpSpPr>
          <p:cNvPr id="18" name="그룹 37"/>
          <p:cNvGrpSpPr>
            <a:grpSpLocks/>
          </p:cNvGrpSpPr>
          <p:nvPr/>
        </p:nvGrpSpPr>
        <p:grpSpPr bwMode="auto">
          <a:xfrm>
            <a:off x="1763481" y="3725711"/>
            <a:ext cx="3145631" cy="276999"/>
            <a:chOff x="887413" y="1679575"/>
            <a:chExt cx="3145631" cy="276999"/>
          </a:xfrm>
        </p:grpSpPr>
        <p:sp>
          <p:nvSpPr>
            <p:cNvPr id="19" name="TextBox 78"/>
            <p:cNvSpPr txBox="1"/>
            <p:nvPr/>
          </p:nvSpPr>
          <p:spPr bwMode="auto">
            <a:xfrm>
              <a:off x="938527" y="1679575"/>
              <a:ext cx="3094517" cy="276999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>
              <a:defPPr>
                <a:defRPr lang="ko-KR"/>
              </a:defPPr>
              <a:lvl1pPr algn="l" defTabSz="1001908" fontAlgn="auto">
                <a:spcBef>
                  <a:spcPts val="0"/>
                </a:spcBef>
                <a:spcAft>
                  <a:spcPts val="0"/>
                </a:spcAft>
                <a:defRPr kumimoji="0" sz="1200" b="1" spc="-1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lvl="0" latinLnBrk="0">
                <a:defRPr/>
              </a:pPr>
              <a:r>
                <a:rPr lang="en-US" altLang="ko-KR" kern="0" spc="0" dirty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Vue.js Vs React</a:t>
              </a:r>
            </a:p>
          </p:txBody>
        </p:sp>
        <p:sp>
          <p:nvSpPr>
            <p:cNvPr id="20" name="타원 19"/>
            <p:cNvSpPr/>
            <p:nvPr/>
          </p:nvSpPr>
          <p:spPr bwMode="auto">
            <a:xfrm>
              <a:off x="887413" y="1779587"/>
              <a:ext cx="71437" cy="71438"/>
            </a:xfrm>
            <a:prstGeom prst="ellipse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5E8BC2"/>
              </a:solidFill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marR="0" lvl="0" indent="0" algn="l" defTabSz="100190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</p:grpSp>
      <p:sp>
        <p:nvSpPr>
          <p:cNvPr id="21" name="직사각형 20"/>
          <p:cNvSpPr/>
          <p:nvPr/>
        </p:nvSpPr>
        <p:spPr>
          <a:xfrm>
            <a:off x="3844031" y="1314275"/>
            <a:ext cx="3151574" cy="2419942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2" name="직사각형 21"/>
          <p:cNvSpPr/>
          <p:nvPr/>
        </p:nvSpPr>
        <p:spPr>
          <a:xfrm>
            <a:off x="3844031" y="3965035"/>
            <a:ext cx="3151574" cy="2201663"/>
          </a:xfrm>
          <a:prstGeom prst="rect">
            <a:avLst/>
          </a:prstGeom>
          <a:noFill/>
          <a:ln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Nanum Gothic" charset="-127"/>
              <a:ea typeface="Nanum Gothic" charset="-127"/>
              <a:cs typeface="Nanum Gothic" charset="-127"/>
            </a:endParaRPr>
          </a:p>
        </p:txBody>
      </p:sp>
      <p:grpSp>
        <p:nvGrpSpPr>
          <p:cNvPr id="24" name="그룹 23"/>
          <p:cNvGrpSpPr/>
          <p:nvPr/>
        </p:nvGrpSpPr>
        <p:grpSpPr>
          <a:xfrm>
            <a:off x="1327759" y="488516"/>
            <a:ext cx="9319364" cy="513738"/>
            <a:chOff x="1748261" y="1421162"/>
            <a:chExt cx="8377181" cy="242853"/>
          </a:xfrm>
        </p:grpSpPr>
        <p:sp>
          <p:nvSpPr>
            <p:cNvPr id="25" name="모서리가 둥근 직사각형 24"/>
            <p:cNvSpPr/>
            <p:nvPr/>
          </p:nvSpPr>
          <p:spPr bwMode="auto">
            <a:xfrm>
              <a:off x="1748261" y="1421162"/>
              <a:ext cx="8372524" cy="241122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rgbClr val="CFCFC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955675">
                <a:defRPr/>
              </a:pPr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26" name="모서리가 둥근 직사각형 25"/>
            <p:cNvSpPr/>
            <p:nvPr/>
          </p:nvSpPr>
          <p:spPr bwMode="auto">
            <a:xfrm>
              <a:off x="1752918" y="1421516"/>
              <a:ext cx="8372524" cy="24112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 cap="flat" cmpd="sng" algn="ctr">
              <a:solidFill>
                <a:srgbClr val="CFCFC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100" dir="5400000" algn="t" rotWithShape="0">
                <a:schemeClr val="bg1">
                  <a:lumMod val="85000"/>
                  <a:alpha val="60000"/>
                </a:schemeClr>
              </a:outerShdw>
            </a:effectLst>
          </p:spPr>
          <p:txBody>
            <a:bodyPr wrap="none" anchor="ctr"/>
            <a:lstStyle/>
            <a:p>
              <a:pPr defTabSz="955675">
                <a:defRPr/>
              </a:pPr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27" name="타원 26"/>
            <p:cNvSpPr/>
            <p:nvPr/>
          </p:nvSpPr>
          <p:spPr bwMode="auto">
            <a:xfrm rot="10800000">
              <a:off x="9889528" y="1423529"/>
              <a:ext cx="235914" cy="2404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955675"/>
              <a:endParaRPr lang="ko-KR" altLang="en-US"/>
            </a:p>
          </p:txBody>
        </p:sp>
        <p:sp>
          <p:nvSpPr>
            <p:cNvPr id="28" name="이등변 삼각형 73"/>
            <p:cNvSpPr/>
            <p:nvPr/>
          </p:nvSpPr>
          <p:spPr bwMode="auto">
            <a:xfrm>
              <a:off x="9720981" y="1423529"/>
              <a:ext cx="259256" cy="24048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955675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 bwMode="auto">
            <a:xfrm rot="10800000">
              <a:off x="9848454" y="1423529"/>
              <a:ext cx="154342" cy="240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955675">
                <a:defRPr/>
              </a:pPr>
              <a:endParaRPr lang="ko-KR" altLang="en-US"/>
            </a:p>
          </p:txBody>
        </p:sp>
        <p:sp>
          <p:nvSpPr>
            <p:cNvPr id="30" name="TextBox 76"/>
            <p:cNvSpPr txBox="1"/>
            <p:nvPr/>
          </p:nvSpPr>
          <p:spPr bwMode="auto">
            <a:xfrm>
              <a:off x="2178023" y="1475706"/>
              <a:ext cx="5257334" cy="130942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>
                <a:defRPr/>
              </a:pPr>
              <a:r>
                <a:rPr lang="en-US" altLang="ko-KR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UI Framework </a:t>
              </a:r>
              <a:r>
                <a:rPr lang="ko-KR" altLang="en-US" b="1" spc="-100" dirty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비교</a:t>
              </a:r>
            </a:p>
          </p:txBody>
        </p:sp>
        <p:sp>
          <p:nvSpPr>
            <p:cNvPr id="31" name="자유형 30"/>
            <p:cNvSpPr/>
            <p:nvPr/>
          </p:nvSpPr>
          <p:spPr bwMode="auto">
            <a:xfrm>
              <a:off x="1752918" y="1423529"/>
              <a:ext cx="404461" cy="240486"/>
            </a:xfrm>
            <a:custGeom>
              <a:avLst/>
              <a:gdLst>
                <a:gd name="connsiteX0" fmla="*/ 117957 w 404461"/>
                <a:gd name="connsiteY0" fmla="*/ 0 h 240486"/>
                <a:gd name="connsiteX1" fmla="*/ 122646 w 404461"/>
                <a:gd name="connsiteY1" fmla="*/ 965 h 240486"/>
                <a:gd name="connsiteX2" fmla="*/ 122646 w 404461"/>
                <a:gd name="connsiteY2" fmla="*/ 0 h 240486"/>
                <a:gd name="connsiteX3" fmla="*/ 145205 w 404461"/>
                <a:gd name="connsiteY3" fmla="*/ 0 h 240486"/>
                <a:gd name="connsiteX4" fmla="*/ 276988 w 404461"/>
                <a:gd name="connsiteY4" fmla="*/ 0 h 240486"/>
                <a:gd name="connsiteX5" fmla="*/ 404461 w 404461"/>
                <a:gd name="connsiteY5" fmla="*/ 0 h 240486"/>
                <a:gd name="connsiteX6" fmla="*/ 276988 w 404461"/>
                <a:gd name="connsiteY6" fmla="*/ 236488 h 240486"/>
                <a:gd name="connsiteX7" fmla="*/ 276988 w 404461"/>
                <a:gd name="connsiteY7" fmla="*/ 240486 h 240486"/>
                <a:gd name="connsiteX8" fmla="*/ 274833 w 404461"/>
                <a:gd name="connsiteY8" fmla="*/ 240486 h 240486"/>
                <a:gd name="connsiteX9" fmla="*/ 122646 w 404461"/>
                <a:gd name="connsiteY9" fmla="*/ 240486 h 240486"/>
                <a:gd name="connsiteX10" fmla="*/ 122646 w 404461"/>
                <a:gd name="connsiteY10" fmla="*/ 239763 h 240486"/>
                <a:gd name="connsiteX11" fmla="*/ 117957 w 404461"/>
                <a:gd name="connsiteY11" fmla="*/ 240486 h 240486"/>
                <a:gd name="connsiteX12" fmla="*/ 0 w 404461"/>
                <a:gd name="connsiteY12" fmla="*/ 120243 h 240486"/>
                <a:gd name="connsiteX13" fmla="*/ 117957 w 404461"/>
                <a:gd name="connsiteY13" fmla="*/ 0 h 24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4461" h="240486">
                  <a:moveTo>
                    <a:pt x="117957" y="0"/>
                  </a:moveTo>
                  <a:lnTo>
                    <a:pt x="122646" y="965"/>
                  </a:lnTo>
                  <a:lnTo>
                    <a:pt x="122646" y="0"/>
                  </a:lnTo>
                  <a:lnTo>
                    <a:pt x="145205" y="0"/>
                  </a:lnTo>
                  <a:lnTo>
                    <a:pt x="276988" y="0"/>
                  </a:lnTo>
                  <a:lnTo>
                    <a:pt x="404461" y="0"/>
                  </a:lnTo>
                  <a:lnTo>
                    <a:pt x="276988" y="236488"/>
                  </a:lnTo>
                  <a:lnTo>
                    <a:pt x="276988" y="240486"/>
                  </a:lnTo>
                  <a:lnTo>
                    <a:pt x="274833" y="240486"/>
                  </a:lnTo>
                  <a:lnTo>
                    <a:pt x="122646" y="240486"/>
                  </a:lnTo>
                  <a:lnTo>
                    <a:pt x="122646" y="239763"/>
                  </a:lnTo>
                  <a:lnTo>
                    <a:pt x="117957" y="240486"/>
                  </a:lnTo>
                  <a:cubicBezTo>
                    <a:pt x="52811" y="240486"/>
                    <a:pt x="0" y="186651"/>
                    <a:pt x="0" y="120243"/>
                  </a:cubicBezTo>
                  <a:cubicBezTo>
                    <a:pt x="0" y="53835"/>
                    <a:pt x="52811" y="0"/>
                    <a:pt x="117957" y="0"/>
                  </a:cubicBezTo>
                  <a:close/>
                </a:path>
              </a:pathLst>
            </a:custGeom>
            <a:solidFill>
              <a:srgbClr val="FAA26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anchor="ctr">
              <a:noAutofit/>
            </a:bodyPr>
            <a:lstStyle/>
            <a:p>
              <a:pPr defTabSz="955675"/>
              <a:endParaRPr lang="ko-KR" altLang="en-US"/>
            </a:p>
          </p:txBody>
        </p:sp>
      </p:grpSp>
      <p:sp>
        <p:nvSpPr>
          <p:cNvPr id="32" name="직사각형 31"/>
          <p:cNvSpPr/>
          <p:nvPr/>
        </p:nvSpPr>
        <p:spPr>
          <a:xfrm>
            <a:off x="1757781" y="6283001"/>
            <a:ext cx="3855543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atin typeface="Nanum Gothic" charset="-127"/>
                <a:ea typeface="Nanum Gothic" charset="-127"/>
                <a:cs typeface="Nanum Gothic" charset="-127"/>
              </a:rPr>
              <a:t>참고</a:t>
            </a:r>
            <a:r>
              <a:rPr lang="en-US" altLang="ko-KR" sz="1200" dirty="0" smtClean="0">
                <a:latin typeface="Nanum Gothic" charset="-127"/>
                <a:ea typeface="Nanum Gothic" charset="-127"/>
                <a:cs typeface="Nanum Gothic" charset="-127"/>
              </a:rPr>
              <a:t>:</a:t>
            </a:r>
            <a:r>
              <a:rPr lang="ko-KR" altLang="en-US" sz="1200" dirty="0" smtClean="0">
                <a:latin typeface="Nanum Gothic" charset="-127"/>
                <a:ea typeface="Nanum Gothic" charset="-127"/>
                <a:cs typeface="Nanum Gothic" charset="-127"/>
              </a:rPr>
              <a:t> https</a:t>
            </a:r>
            <a:r>
              <a:rPr lang="ko-KR" altLang="en-US" sz="1200" dirty="0">
                <a:latin typeface="Nanum Gothic" charset="-127"/>
                <a:ea typeface="Nanum Gothic" charset="-127"/>
                <a:cs typeface="Nanum Gothic" charset="-127"/>
              </a:rPr>
              <a:t>://kr.vuejs.org/v2/guide/comparison.html</a:t>
            </a:r>
          </a:p>
        </p:txBody>
      </p:sp>
    </p:spTree>
    <p:extLst>
      <p:ext uri="{BB962C8B-B14F-4D97-AF65-F5344CB8AC3E}">
        <p14:creationId xmlns:p14="http://schemas.microsoft.com/office/powerpoint/2010/main" val="427612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37"/>
          <p:cNvGrpSpPr>
            <a:grpSpLocks/>
          </p:cNvGrpSpPr>
          <p:nvPr/>
        </p:nvGrpSpPr>
        <p:grpSpPr bwMode="auto">
          <a:xfrm>
            <a:off x="1763481" y="1086221"/>
            <a:ext cx="3145631" cy="276999"/>
            <a:chOff x="887413" y="1679575"/>
            <a:chExt cx="3145631" cy="276999"/>
          </a:xfrm>
        </p:grpSpPr>
        <p:sp>
          <p:nvSpPr>
            <p:cNvPr id="16" name="TextBox 65"/>
            <p:cNvSpPr txBox="1"/>
            <p:nvPr/>
          </p:nvSpPr>
          <p:spPr bwMode="auto">
            <a:xfrm>
              <a:off x="938527" y="1679575"/>
              <a:ext cx="3094517" cy="276999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>
              <a:defPPr>
                <a:defRPr lang="ko-KR"/>
              </a:defPPr>
              <a:lvl1pPr algn="l" defTabSz="1001908" fontAlgn="auto">
                <a:spcBef>
                  <a:spcPts val="0"/>
                </a:spcBef>
                <a:spcAft>
                  <a:spcPts val="0"/>
                </a:spcAft>
                <a:defRPr kumimoji="0" sz="1200" b="1" spc="-1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lvl="0" latinLnBrk="0">
                <a:defRPr/>
              </a:pPr>
              <a:r>
                <a:rPr lang="en-US" altLang="ko-KR" kern="0" spc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Script </a:t>
              </a:r>
              <a:r>
                <a:rPr lang="ko-KR" altLang="en-US" kern="0" spc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삽입방식</a:t>
              </a:r>
              <a:endParaRPr lang="en-US" altLang="ko-KR" kern="0" spc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  <p:sp>
          <p:nvSpPr>
            <p:cNvPr id="17" name="타원 16"/>
            <p:cNvSpPr/>
            <p:nvPr/>
          </p:nvSpPr>
          <p:spPr bwMode="auto">
            <a:xfrm>
              <a:off x="887413" y="1779587"/>
              <a:ext cx="71437" cy="71438"/>
            </a:xfrm>
            <a:prstGeom prst="ellipse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5E8BC2"/>
              </a:solidFill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marR="0" lvl="0" indent="0" algn="l" defTabSz="100190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</p:grpSp>
      <p:grpSp>
        <p:nvGrpSpPr>
          <p:cNvPr id="18" name="그룹 37"/>
          <p:cNvGrpSpPr>
            <a:grpSpLocks/>
          </p:cNvGrpSpPr>
          <p:nvPr/>
        </p:nvGrpSpPr>
        <p:grpSpPr bwMode="auto">
          <a:xfrm>
            <a:off x="1763481" y="4352243"/>
            <a:ext cx="3145631" cy="276999"/>
            <a:chOff x="887413" y="1679575"/>
            <a:chExt cx="3145631" cy="276999"/>
          </a:xfrm>
        </p:grpSpPr>
        <p:sp>
          <p:nvSpPr>
            <p:cNvPr id="19" name="TextBox 78"/>
            <p:cNvSpPr txBox="1"/>
            <p:nvPr/>
          </p:nvSpPr>
          <p:spPr bwMode="auto">
            <a:xfrm>
              <a:off x="938527" y="1679575"/>
              <a:ext cx="3094517" cy="276999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>
              <a:defPPr>
                <a:defRPr lang="ko-KR"/>
              </a:defPPr>
              <a:lvl1pPr algn="l" defTabSz="1001908" fontAlgn="auto">
                <a:spcBef>
                  <a:spcPts val="0"/>
                </a:spcBef>
                <a:spcAft>
                  <a:spcPts val="0"/>
                </a:spcAft>
                <a:defRPr kumimoji="0" sz="1200" b="1" spc="-1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lvl="0" latinLnBrk="0">
                <a:defRPr/>
              </a:pPr>
              <a:r>
                <a:rPr lang="en-US" altLang="ko-KR" kern="0" spc="0" dirty="0" err="1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Vue</a:t>
              </a:r>
              <a:r>
                <a:rPr lang="en-US" altLang="ko-KR" kern="0" spc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-cli </a:t>
              </a:r>
              <a:r>
                <a:rPr lang="ko-KR" altLang="en-US" kern="0" spc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방식</a:t>
              </a:r>
              <a:r>
                <a:rPr lang="en-US" altLang="ko-KR" kern="0" spc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 (</a:t>
              </a:r>
              <a:r>
                <a:rPr lang="en-US" altLang="ko-KR" kern="0" spc="0" dirty="0" err="1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Node.js</a:t>
              </a:r>
              <a:r>
                <a:rPr lang="en-US" altLang="ko-KR" kern="0" spc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 </a:t>
              </a:r>
              <a:r>
                <a:rPr lang="ko-KR" altLang="en-US" kern="0" spc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기반 빌드도구</a:t>
              </a:r>
              <a:r>
                <a:rPr lang="en-US" altLang="ko-KR" kern="0" spc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)</a:t>
              </a:r>
              <a:endParaRPr lang="en-US" altLang="ko-KR" kern="0" spc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  <p:sp>
          <p:nvSpPr>
            <p:cNvPr id="20" name="타원 19"/>
            <p:cNvSpPr/>
            <p:nvPr/>
          </p:nvSpPr>
          <p:spPr bwMode="auto">
            <a:xfrm>
              <a:off x="887413" y="1779587"/>
              <a:ext cx="71437" cy="71438"/>
            </a:xfrm>
            <a:prstGeom prst="ellipse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5E8BC2"/>
              </a:solidFill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marR="0" lvl="0" indent="0" algn="l" defTabSz="100190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327759" y="488516"/>
            <a:ext cx="9319364" cy="513738"/>
            <a:chOff x="1748261" y="1421162"/>
            <a:chExt cx="8377181" cy="242853"/>
          </a:xfrm>
        </p:grpSpPr>
        <p:sp>
          <p:nvSpPr>
            <p:cNvPr id="25" name="모서리가 둥근 직사각형 24"/>
            <p:cNvSpPr/>
            <p:nvPr/>
          </p:nvSpPr>
          <p:spPr bwMode="auto">
            <a:xfrm>
              <a:off x="1748261" y="1421162"/>
              <a:ext cx="8372524" cy="241122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rgbClr val="CFCFC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955675">
                <a:defRPr/>
              </a:pPr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26" name="모서리가 둥근 직사각형 25"/>
            <p:cNvSpPr/>
            <p:nvPr/>
          </p:nvSpPr>
          <p:spPr bwMode="auto">
            <a:xfrm>
              <a:off x="1752918" y="1421516"/>
              <a:ext cx="8372524" cy="24112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 cap="flat" cmpd="sng" algn="ctr">
              <a:solidFill>
                <a:srgbClr val="CFCFC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100" dir="5400000" algn="t" rotWithShape="0">
                <a:schemeClr val="bg1">
                  <a:lumMod val="85000"/>
                  <a:alpha val="60000"/>
                </a:schemeClr>
              </a:outerShdw>
            </a:effectLst>
          </p:spPr>
          <p:txBody>
            <a:bodyPr wrap="none" anchor="ctr"/>
            <a:lstStyle/>
            <a:p>
              <a:pPr defTabSz="955675">
                <a:defRPr/>
              </a:pPr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27" name="타원 26"/>
            <p:cNvSpPr/>
            <p:nvPr/>
          </p:nvSpPr>
          <p:spPr bwMode="auto">
            <a:xfrm rot="10800000">
              <a:off x="9889528" y="1423529"/>
              <a:ext cx="235914" cy="2404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955675"/>
              <a:endParaRPr lang="ko-KR" altLang="en-US"/>
            </a:p>
          </p:txBody>
        </p:sp>
        <p:sp>
          <p:nvSpPr>
            <p:cNvPr id="28" name="이등변 삼각형 73"/>
            <p:cNvSpPr/>
            <p:nvPr/>
          </p:nvSpPr>
          <p:spPr bwMode="auto">
            <a:xfrm>
              <a:off x="9720981" y="1423529"/>
              <a:ext cx="259256" cy="24048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955675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 bwMode="auto">
            <a:xfrm rot="10800000">
              <a:off x="9848454" y="1423529"/>
              <a:ext cx="154342" cy="240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955675">
                <a:defRPr/>
              </a:pPr>
              <a:endParaRPr lang="ko-KR" altLang="en-US"/>
            </a:p>
          </p:txBody>
        </p:sp>
        <p:sp>
          <p:nvSpPr>
            <p:cNvPr id="30" name="TextBox 76"/>
            <p:cNvSpPr txBox="1"/>
            <p:nvPr/>
          </p:nvSpPr>
          <p:spPr bwMode="auto">
            <a:xfrm>
              <a:off x="2178023" y="1475706"/>
              <a:ext cx="5257334" cy="130942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>
                <a:defRPr/>
              </a:pPr>
              <a:r>
                <a:rPr lang="ko-KR" altLang="en-US" b="1" spc="-1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설치하기</a:t>
              </a:r>
              <a:endParaRPr lang="ko-KR" altLang="en-US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1" name="자유형 30"/>
            <p:cNvSpPr/>
            <p:nvPr/>
          </p:nvSpPr>
          <p:spPr bwMode="auto">
            <a:xfrm>
              <a:off x="1752918" y="1423529"/>
              <a:ext cx="404461" cy="240486"/>
            </a:xfrm>
            <a:custGeom>
              <a:avLst/>
              <a:gdLst>
                <a:gd name="connsiteX0" fmla="*/ 117957 w 404461"/>
                <a:gd name="connsiteY0" fmla="*/ 0 h 240486"/>
                <a:gd name="connsiteX1" fmla="*/ 122646 w 404461"/>
                <a:gd name="connsiteY1" fmla="*/ 965 h 240486"/>
                <a:gd name="connsiteX2" fmla="*/ 122646 w 404461"/>
                <a:gd name="connsiteY2" fmla="*/ 0 h 240486"/>
                <a:gd name="connsiteX3" fmla="*/ 145205 w 404461"/>
                <a:gd name="connsiteY3" fmla="*/ 0 h 240486"/>
                <a:gd name="connsiteX4" fmla="*/ 276988 w 404461"/>
                <a:gd name="connsiteY4" fmla="*/ 0 h 240486"/>
                <a:gd name="connsiteX5" fmla="*/ 404461 w 404461"/>
                <a:gd name="connsiteY5" fmla="*/ 0 h 240486"/>
                <a:gd name="connsiteX6" fmla="*/ 276988 w 404461"/>
                <a:gd name="connsiteY6" fmla="*/ 236488 h 240486"/>
                <a:gd name="connsiteX7" fmla="*/ 276988 w 404461"/>
                <a:gd name="connsiteY7" fmla="*/ 240486 h 240486"/>
                <a:gd name="connsiteX8" fmla="*/ 274833 w 404461"/>
                <a:gd name="connsiteY8" fmla="*/ 240486 h 240486"/>
                <a:gd name="connsiteX9" fmla="*/ 122646 w 404461"/>
                <a:gd name="connsiteY9" fmla="*/ 240486 h 240486"/>
                <a:gd name="connsiteX10" fmla="*/ 122646 w 404461"/>
                <a:gd name="connsiteY10" fmla="*/ 239763 h 240486"/>
                <a:gd name="connsiteX11" fmla="*/ 117957 w 404461"/>
                <a:gd name="connsiteY11" fmla="*/ 240486 h 240486"/>
                <a:gd name="connsiteX12" fmla="*/ 0 w 404461"/>
                <a:gd name="connsiteY12" fmla="*/ 120243 h 240486"/>
                <a:gd name="connsiteX13" fmla="*/ 117957 w 404461"/>
                <a:gd name="connsiteY13" fmla="*/ 0 h 24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4461" h="240486">
                  <a:moveTo>
                    <a:pt x="117957" y="0"/>
                  </a:moveTo>
                  <a:lnTo>
                    <a:pt x="122646" y="965"/>
                  </a:lnTo>
                  <a:lnTo>
                    <a:pt x="122646" y="0"/>
                  </a:lnTo>
                  <a:lnTo>
                    <a:pt x="145205" y="0"/>
                  </a:lnTo>
                  <a:lnTo>
                    <a:pt x="276988" y="0"/>
                  </a:lnTo>
                  <a:lnTo>
                    <a:pt x="404461" y="0"/>
                  </a:lnTo>
                  <a:lnTo>
                    <a:pt x="276988" y="236488"/>
                  </a:lnTo>
                  <a:lnTo>
                    <a:pt x="276988" y="240486"/>
                  </a:lnTo>
                  <a:lnTo>
                    <a:pt x="274833" y="240486"/>
                  </a:lnTo>
                  <a:lnTo>
                    <a:pt x="122646" y="240486"/>
                  </a:lnTo>
                  <a:lnTo>
                    <a:pt x="122646" y="239763"/>
                  </a:lnTo>
                  <a:lnTo>
                    <a:pt x="117957" y="240486"/>
                  </a:lnTo>
                  <a:cubicBezTo>
                    <a:pt x="52811" y="240486"/>
                    <a:pt x="0" y="186651"/>
                    <a:pt x="0" y="120243"/>
                  </a:cubicBezTo>
                  <a:cubicBezTo>
                    <a:pt x="0" y="53835"/>
                    <a:pt x="52811" y="0"/>
                    <a:pt x="117957" y="0"/>
                  </a:cubicBezTo>
                  <a:close/>
                </a:path>
              </a:pathLst>
            </a:custGeom>
            <a:solidFill>
              <a:srgbClr val="FAA26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anchor="ctr">
              <a:noAutofit/>
            </a:bodyPr>
            <a:lstStyle/>
            <a:p>
              <a:pPr defTabSz="955675"/>
              <a:endParaRPr lang="ko-KR" altLang="en-US"/>
            </a:p>
          </p:txBody>
        </p:sp>
      </p:grpSp>
      <p:sp>
        <p:nvSpPr>
          <p:cNvPr id="2" name="직사각형 1"/>
          <p:cNvSpPr/>
          <p:nvPr/>
        </p:nvSpPr>
        <p:spPr>
          <a:xfrm>
            <a:off x="1757781" y="6283001"/>
            <a:ext cx="3799438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 smtClean="0">
                <a:latin typeface="Nanum Gothic" charset="-127"/>
                <a:ea typeface="Nanum Gothic" charset="-127"/>
                <a:cs typeface="Nanum Gothic" charset="-127"/>
              </a:rPr>
              <a:t>참고</a:t>
            </a:r>
            <a:r>
              <a:rPr lang="en-US" altLang="ko-KR" sz="1200" dirty="0" smtClean="0">
                <a:latin typeface="Nanum Gothic" charset="-127"/>
                <a:ea typeface="Nanum Gothic" charset="-127"/>
                <a:cs typeface="Nanum Gothic" charset="-127"/>
              </a:rPr>
              <a:t>:</a:t>
            </a:r>
            <a:r>
              <a:rPr lang="ko-KR" altLang="en-US" sz="1200" dirty="0" smtClean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1200" dirty="0" smtClean="0">
                <a:latin typeface="Nanum Gothic" charset="-127"/>
                <a:ea typeface="Nanum Gothic" charset="-127"/>
                <a:cs typeface="Nanum Gothic" charset="-127"/>
              </a:rPr>
              <a:t>https</a:t>
            </a:r>
            <a: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  <a:t>://</a:t>
            </a:r>
            <a:r>
              <a:rPr lang="en-US" altLang="ko-KR" sz="1200" dirty="0" err="1">
                <a:latin typeface="Nanum Gothic" charset="-127"/>
                <a:ea typeface="Nanum Gothic" charset="-127"/>
                <a:cs typeface="Nanum Gothic" charset="-127"/>
              </a:rPr>
              <a:t>kr.vuejs.org</a:t>
            </a:r>
            <a:r>
              <a:rPr lang="en-US" altLang="ko-KR" sz="1200" dirty="0">
                <a:latin typeface="Nanum Gothic" charset="-127"/>
                <a:ea typeface="Nanum Gothic" charset="-127"/>
                <a:cs typeface="Nanum Gothic" charset="-127"/>
              </a:rPr>
              <a:t>/v2/guide/</a:t>
            </a:r>
            <a:r>
              <a:rPr lang="en-US" altLang="ko-KR" sz="1200" dirty="0" err="1">
                <a:latin typeface="Nanum Gothic" charset="-127"/>
                <a:ea typeface="Nanum Gothic" charset="-127"/>
                <a:cs typeface="Nanum Gothic" charset="-127"/>
              </a:rPr>
              <a:t>installation.html</a:t>
            </a:r>
            <a:endParaRPr lang="ko-KR" altLang="en-US" sz="12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15066" y="1665809"/>
            <a:ext cx="6900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>
                <a:solidFill>
                  <a:srgbClr val="808080"/>
                </a:solidFill>
                <a:latin typeface="Menlo" charset="0"/>
              </a:rPr>
              <a:t>&lt;</a:t>
            </a:r>
            <a:r>
              <a:rPr lang="en-US" altLang="ko-KR" dirty="0">
                <a:solidFill>
                  <a:srgbClr val="569CD6"/>
                </a:solidFill>
                <a:latin typeface="Menlo" charset="0"/>
              </a:rPr>
              <a:t>script</a:t>
            </a:r>
            <a:r>
              <a:rPr lang="en-US" altLang="ko-KR" dirty="0">
                <a:solidFill>
                  <a:srgbClr val="D4D4D4"/>
                </a:solidFill>
                <a:latin typeface="Menlo" charset="0"/>
              </a:rPr>
              <a:t> </a:t>
            </a:r>
            <a:r>
              <a:rPr lang="en-US" altLang="ko-KR" dirty="0" err="1">
                <a:solidFill>
                  <a:srgbClr val="9CDCFE"/>
                </a:solidFill>
                <a:latin typeface="Menlo" charset="0"/>
              </a:rPr>
              <a:t>src</a:t>
            </a:r>
            <a:r>
              <a:rPr lang="en-US" altLang="ko-KR" dirty="0">
                <a:solidFill>
                  <a:srgbClr val="D4D4D4"/>
                </a:solidFill>
                <a:latin typeface="Menlo" charset="0"/>
              </a:rPr>
              <a:t>=</a:t>
            </a:r>
            <a:r>
              <a:rPr lang="en-US" altLang="ko-KR" dirty="0">
                <a:solidFill>
                  <a:srgbClr val="CE9178"/>
                </a:solidFill>
                <a:latin typeface="Menlo" charset="0"/>
              </a:rPr>
              <a:t>"https://</a:t>
            </a:r>
            <a:r>
              <a:rPr lang="en-US" altLang="ko-KR" dirty="0" err="1">
                <a:solidFill>
                  <a:srgbClr val="CE9178"/>
                </a:solidFill>
                <a:latin typeface="Menlo" charset="0"/>
              </a:rPr>
              <a:t>unpkg.com</a:t>
            </a:r>
            <a:r>
              <a:rPr lang="en-US" altLang="ko-KR" dirty="0">
                <a:solidFill>
                  <a:srgbClr val="CE9178"/>
                </a:solidFill>
                <a:latin typeface="Menlo" charset="0"/>
              </a:rPr>
              <a:t>/</a:t>
            </a:r>
            <a:r>
              <a:rPr lang="en-US" altLang="ko-KR" dirty="0" err="1">
                <a:solidFill>
                  <a:srgbClr val="CE9178"/>
                </a:solidFill>
                <a:latin typeface="Menlo" charset="0"/>
              </a:rPr>
              <a:t>vue</a:t>
            </a:r>
            <a:r>
              <a:rPr lang="en-US" altLang="ko-KR" dirty="0">
                <a:solidFill>
                  <a:srgbClr val="CE9178"/>
                </a:solidFill>
                <a:latin typeface="Menlo" charset="0"/>
              </a:rPr>
              <a:t>"</a:t>
            </a:r>
            <a:r>
              <a:rPr lang="en-US" altLang="ko-KR" dirty="0">
                <a:solidFill>
                  <a:srgbClr val="808080"/>
                </a:solidFill>
                <a:latin typeface="Menlo" charset="0"/>
              </a:rPr>
              <a:t>&gt;&lt;/</a:t>
            </a:r>
            <a:r>
              <a:rPr lang="en-US" altLang="ko-KR" dirty="0">
                <a:solidFill>
                  <a:srgbClr val="569CD6"/>
                </a:solidFill>
                <a:latin typeface="Menlo" charset="0"/>
              </a:rPr>
              <a:t>script</a:t>
            </a:r>
            <a:r>
              <a:rPr lang="en-US" altLang="ko-KR" dirty="0">
                <a:solidFill>
                  <a:srgbClr val="808080"/>
                </a:solidFill>
                <a:latin typeface="Menlo" charset="0"/>
              </a:rPr>
              <a:t>&gt;</a:t>
            </a:r>
            <a:endParaRPr lang="en-US" altLang="ko-KR" b="0" dirty="0">
              <a:solidFill>
                <a:srgbClr val="D4D4D4"/>
              </a:solidFill>
              <a:effectLst/>
              <a:latin typeface="Menlo" charset="0"/>
            </a:endParaRPr>
          </a:p>
        </p:txBody>
      </p:sp>
      <p:sp>
        <p:nvSpPr>
          <p:cNvPr id="32" name="직사각형 31"/>
          <p:cNvSpPr/>
          <p:nvPr/>
        </p:nvSpPr>
        <p:spPr>
          <a:xfrm>
            <a:off x="1938866" y="4712493"/>
            <a:ext cx="690033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Menlo" charset="0"/>
              </a:rPr>
              <a:t>$ </a:t>
            </a:r>
            <a:r>
              <a:rPr lang="en-US" altLang="ko-KR" dirty="0" err="1" smtClean="0">
                <a:latin typeface="Menlo" charset="0"/>
              </a:rPr>
              <a:t>npm</a:t>
            </a:r>
            <a:r>
              <a:rPr lang="en-US" altLang="ko-KR" dirty="0" smtClean="0">
                <a:latin typeface="Menlo" charset="0"/>
              </a:rPr>
              <a:t> install </a:t>
            </a:r>
            <a:r>
              <a:rPr lang="mr-IN" altLang="ko-KR" dirty="0" smtClean="0">
                <a:latin typeface="Menlo" charset="0"/>
              </a:rPr>
              <a:t>–</a:t>
            </a:r>
            <a:r>
              <a:rPr lang="en-US" altLang="ko-KR" dirty="0" smtClean="0">
                <a:latin typeface="Menlo" charset="0"/>
              </a:rPr>
              <a:t>global </a:t>
            </a:r>
            <a:r>
              <a:rPr lang="en-US" altLang="ko-KR" dirty="0" err="1" smtClean="0">
                <a:latin typeface="Menlo" charset="0"/>
              </a:rPr>
              <a:t>vue</a:t>
            </a:r>
            <a:r>
              <a:rPr lang="en-US" altLang="ko-KR" dirty="0" smtClean="0">
                <a:latin typeface="Menlo" charset="0"/>
              </a:rPr>
              <a:t>-cli</a:t>
            </a:r>
          </a:p>
          <a:p>
            <a:r>
              <a:rPr lang="en-US" altLang="ko-KR" dirty="0" smtClean="0">
                <a:latin typeface="Menlo" charset="0"/>
              </a:rPr>
              <a:t>$ </a:t>
            </a:r>
            <a:r>
              <a:rPr lang="en-US" altLang="ko-KR" dirty="0" err="1" smtClean="0">
                <a:latin typeface="Menlo" charset="0"/>
              </a:rPr>
              <a:t>vue</a:t>
            </a:r>
            <a:r>
              <a:rPr lang="en-US" altLang="ko-KR" dirty="0" smtClean="0">
                <a:latin typeface="Menlo" charset="0"/>
              </a:rPr>
              <a:t> </a:t>
            </a:r>
            <a:r>
              <a:rPr lang="en-US" altLang="ko-KR" dirty="0" err="1" smtClean="0">
                <a:latin typeface="Menlo" charset="0"/>
              </a:rPr>
              <a:t>init</a:t>
            </a:r>
            <a:r>
              <a:rPr lang="en-US" altLang="ko-KR" dirty="0" smtClean="0">
                <a:latin typeface="Menlo" charset="0"/>
              </a:rPr>
              <a:t> </a:t>
            </a:r>
            <a:r>
              <a:rPr lang="en-US" altLang="ko-KR" dirty="0" err="1" smtClean="0">
                <a:latin typeface="Menlo" charset="0"/>
              </a:rPr>
              <a:t>webpack</a:t>
            </a:r>
            <a:r>
              <a:rPr lang="en-US" altLang="ko-KR" dirty="0" smtClean="0">
                <a:latin typeface="Menlo" charset="0"/>
              </a:rPr>
              <a:t> [project]</a:t>
            </a:r>
          </a:p>
          <a:p>
            <a:r>
              <a:rPr lang="en-US" altLang="ko-KR" dirty="0" smtClean="0">
                <a:latin typeface="Menlo" charset="0"/>
              </a:rPr>
              <a:t>$ cd [project]</a:t>
            </a:r>
          </a:p>
          <a:p>
            <a:r>
              <a:rPr lang="en-US" altLang="ko-KR" dirty="0" smtClean="0">
                <a:latin typeface="Menlo" charset="0"/>
              </a:rPr>
              <a:t>$ </a:t>
            </a:r>
            <a:r>
              <a:rPr lang="en-US" altLang="ko-KR" dirty="0" err="1" smtClean="0">
                <a:latin typeface="Menlo" charset="0"/>
              </a:rPr>
              <a:t>npm</a:t>
            </a:r>
            <a:r>
              <a:rPr lang="en-US" altLang="ko-KR" dirty="0" smtClean="0">
                <a:latin typeface="Menlo" charset="0"/>
              </a:rPr>
              <a:t> install</a:t>
            </a:r>
          </a:p>
          <a:p>
            <a:r>
              <a:rPr lang="en-US" altLang="ko-KR" dirty="0" smtClean="0">
                <a:latin typeface="Menlo" charset="0"/>
              </a:rPr>
              <a:t>$ </a:t>
            </a:r>
            <a:r>
              <a:rPr lang="en-US" altLang="ko-KR" dirty="0" err="1" smtClean="0">
                <a:latin typeface="Menlo" charset="0"/>
              </a:rPr>
              <a:t>npm</a:t>
            </a:r>
            <a:r>
              <a:rPr lang="en-US" altLang="ko-KR" dirty="0" smtClean="0">
                <a:latin typeface="Menlo" charset="0"/>
              </a:rPr>
              <a:t> run dev  </a:t>
            </a:r>
            <a:endParaRPr lang="en-US" altLang="ko-KR" b="0" dirty="0">
              <a:effectLst/>
              <a:latin typeface="Menlo" charset="0"/>
            </a:endParaRPr>
          </a:p>
        </p:txBody>
      </p:sp>
      <p:grpSp>
        <p:nvGrpSpPr>
          <p:cNvPr id="33" name="그룹 37"/>
          <p:cNvGrpSpPr>
            <a:grpSpLocks/>
          </p:cNvGrpSpPr>
          <p:nvPr/>
        </p:nvGrpSpPr>
        <p:grpSpPr bwMode="auto">
          <a:xfrm>
            <a:off x="1757781" y="2753962"/>
            <a:ext cx="3145631" cy="276999"/>
            <a:chOff x="887413" y="1679575"/>
            <a:chExt cx="3145631" cy="276999"/>
          </a:xfrm>
        </p:grpSpPr>
        <p:sp>
          <p:nvSpPr>
            <p:cNvPr id="34" name="TextBox 78"/>
            <p:cNvSpPr txBox="1"/>
            <p:nvPr/>
          </p:nvSpPr>
          <p:spPr bwMode="auto">
            <a:xfrm>
              <a:off x="938527" y="1679575"/>
              <a:ext cx="3094517" cy="276999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>
              <a:defPPr>
                <a:defRPr lang="ko-KR"/>
              </a:defPPr>
              <a:lvl1pPr algn="l" defTabSz="1001908" fontAlgn="auto">
                <a:spcBef>
                  <a:spcPts val="0"/>
                </a:spcBef>
                <a:spcAft>
                  <a:spcPts val="0"/>
                </a:spcAft>
                <a:defRPr kumimoji="0" sz="1200" b="1" spc="-1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lvl="0" latinLnBrk="0">
                <a:defRPr/>
              </a:pPr>
              <a:r>
                <a:rPr lang="en-US" altLang="ko-KR" kern="0" spc="0" dirty="0" err="1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Npm</a:t>
              </a:r>
              <a:r>
                <a:rPr lang="en-US" altLang="ko-KR" kern="0" spc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 </a:t>
              </a:r>
              <a:r>
                <a:rPr lang="ko-KR" altLang="en-US" kern="0" spc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방식</a:t>
              </a:r>
              <a:r>
                <a:rPr lang="en-US" altLang="ko-KR" kern="0" spc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 (</a:t>
              </a:r>
              <a:r>
                <a:rPr lang="en-US" altLang="ko-KR" kern="0" spc="0" dirty="0" err="1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Node.js</a:t>
              </a:r>
              <a:r>
                <a:rPr lang="en-US" altLang="ko-KR" kern="0" spc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 </a:t>
              </a:r>
              <a:r>
                <a:rPr lang="ko-KR" altLang="en-US" kern="0" spc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기반 빌드도구</a:t>
              </a:r>
              <a:r>
                <a:rPr lang="en-US" altLang="ko-KR" kern="0" spc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)</a:t>
              </a:r>
              <a:endParaRPr lang="en-US" altLang="ko-KR" kern="0" spc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  <p:sp>
          <p:nvSpPr>
            <p:cNvPr id="35" name="타원 34"/>
            <p:cNvSpPr/>
            <p:nvPr/>
          </p:nvSpPr>
          <p:spPr bwMode="auto">
            <a:xfrm>
              <a:off x="887413" y="1779587"/>
              <a:ext cx="71437" cy="71438"/>
            </a:xfrm>
            <a:prstGeom prst="ellipse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5E8BC2"/>
              </a:solidFill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marR="0" lvl="0" indent="0" algn="l" defTabSz="100190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</p:grpSp>
      <p:sp>
        <p:nvSpPr>
          <p:cNvPr id="36" name="직사각형 35"/>
          <p:cNvSpPr/>
          <p:nvPr/>
        </p:nvSpPr>
        <p:spPr>
          <a:xfrm>
            <a:off x="1933166" y="3393616"/>
            <a:ext cx="6900333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dirty="0" smtClean="0">
                <a:latin typeface="Menlo" charset="0"/>
              </a:rPr>
              <a:t>$</a:t>
            </a:r>
            <a:r>
              <a:rPr lang="ko-KR" altLang="en-US" dirty="0" smtClean="0">
                <a:latin typeface="Menlo" charset="0"/>
              </a:rPr>
              <a:t> </a:t>
            </a:r>
            <a:r>
              <a:rPr lang="en-US" altLang="ko-KR" dirty="0" err="1" smtClean="0">
                <a:latin typeface="Menlo" charset="0"/>
              </a:rPr>
              <a:t>npm</a:t>
            </a:r>
            <a:r>
              <a:rPr lang="en-US" altLang="ko-KR" dirty="0" smtClean="0">
                <a:latin typeface="Menlo" charset="0"/>
              </a:rPr>
              <a:t> install </a:t>
            </a:r>
            <a:r>
              <a:rPr lang="en-US" altLang="ko-KR" dirty="0" err="1" smtClean="0">
                <a:latin typeface="Menlo" charset="0"/>
              </a:rPr>
              <a:t>vue</a:t>
            </a:r>
            <a:r>
              <a:rPr lang="en-US" altLang="ko-KR" dirty="0" smtClean="0">
                <a:latin typeface="Menlo" charset="0"/>
              </a:rPr>
              <a:t> --save </a:t>
            </a:r>
            <a:endParaRPr lang="en-US" altLang="ko-KR" b="0" dirty="0">
              <a:effectLst/>
              <a:latin typeface="Menlo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17256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37"/>
          <p:cNvGrpSpPr>
            <a:grpSpLocks/>
          </p:cNvGrpSpPr>
          <p:nvPr/>
        </p:nvGrpSpPr>
        <p:grpSpPr bwMode="auto">
          <a:xfrm>
            <a:off x="1763481" y="1086221"/>
            <a:ext cx="8433691" cy="276999"/>
            <a:chOff x="887413" y="1679575"/>
            <a:chExt cx="8433691" cy="276999"/>
          </a:xfrm>
        </p:grpSpPr>
        <p:sp>
          <p:nvSpPr>
            <p:cNvPr id="16" name="TextBox 65"/>
            <p:cNvSpPr txBox="1"/>
            <p:nvPr/>
          </p:nvSpPr>
          <p:spPr bwMode="auto">
            <a:xfrm>
              <a:off x="938527" y="1679575"/>
              <a:ext cx="8382577" cy="276999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>
              <a:defPPr>
                <a:defRPr lang="ko-KR"/>
              </a:defPPr>
              <a:lvl1pPr algn="l" defTabSz="1001908" fontAlgn="auto">
                <a:spcBef>
                  <a:spcPts val="0"/>
                </a:spcBef>
                <a:spcAft>
                  <a:spcPts val="0"/>
                </a:spcAft>
                <a:defRPr kumimoji="0" sz="1200" b="1" spc="-1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lvl="0" latinLnBrk="0">
                <a:defRPr/>
              </a:pPr>
              <a:r>
                <a:rPr lang="ko-KR" altLang="en-US" kern="0" spc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템플릿 구문을 사용해 선언적으로 </a:t>
              </a:r>
              <a:r>
                <a:rPr lang="en-US" altLang="ko-KR" kern="0" spc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DOM</a:t>
              </a:r>
              <a:r>
                <a:rPr lang="ko-KR" altLang="en-US" kern="0" spc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에 데이터를 렌더링</a:t>
              </a:r>
              <a:endParaRPr lang="en-US" altLang="ko-KR" kern="0" spc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  <p:sp>
          <p:nvSpPr>
            <p:cNvPr id="17" name="타원 16"/>
            <p:cNvSpPr/>
            <p:nvPr/>
          </p:nvSpPr>
          <p:spPr bwMode="auto">
            <a:xfrm>
              <a:off x="887413" y="1779587"/>
              <a:ext cx="71437" cy="71438"/>
            </a:xfrm>
            <a:prstGeom prst="ellipse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5E8BC2"/>
              </a:solidFill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marR="0" lvl="0" indent="0" algn="l" defTabSz="100190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327759" y="488516"/>
            <a:ext cx="9319364" cy="513738"/>
            <a:chOff x="1748261" y="1421162"/>
            <a:chExt cx="8377181" cy="242853"/>
          </a:xfrm>
        </p:grpSpPr>
        <p:sp>
          <p:nvSpPr>
            <p:cNvPr id="25" name="모서리가 둥근 직사각형 24"/>
            <p:cNvSpPr/>
            <p:nvPr/>
          </p:nvSpPr>
          <p:spPr bwMode="auto">
            <a:xfrm>
              <a:off x="1748261" y="1421162"/>
              <a:ext cx="8372524" cy="241122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rgbClr val="CFCFC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955675">
                <a:defRPr/>
              </a:pPr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26" name="모서리가 둥근 직사각형 25"/>
            <p:cNvSpPr/>
            <p:nvPr/>
          </p:nvSpPr>
          <p:spPr bwMode="auto">
            <a:xfrm>
              <a:off x="1752918" y="1421516"/>
              <a:ext cx="8372524" cy="24112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 cap="flat" cmpd="sng" algn="ctr">
              <a:solidFill>
                <a:srgbClr val="CFCFC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100" dir="5400000" algn="t" rotWithShape="0">
                <a:schemeClr val="bg1">
                  <a:lumMod val="85000"/>
                  <a:alpha val="60000"/>
                </a:schemeClr>
              </a:outerShdw>
            </a:effectLst>
          </p:spPr>
          <p:txBody>
            <a:bodyPr wrap="none" anchor="ctr"/>
            <a:lstStyle/>
            <a:p>
              <a:pPr defTabSz="955675">
                <a:defRPr/>
              </a:pPr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27" name="타원 26"/>
            <p:cNvSpPr/>
            <p:nvPr/>
          </p:nvSpPr>
          <p:spPr bwMode="auto">
            <a:xfrm rot="10800000">
              <a:off x="9889528" y="1423529"/>
              <a:ext cx="235914" cy="2404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955675"/>
              <a:endParaRPr lang="ko-KR" altLang="en-US"/>
            </a:p>
          </p:txBody>
        </p:sp>
        <p:sp>
          <p:nvSpPr>
            <p:cNvPr id="28" name="이등변 삼각형 73"/>
            <p:cNvSpPr/>
            <p:nvPr/>
          </p:nvSpPr>
          <p:spPr bwMode="auto">
            <a:xfrm>
              <a:off x="9720981" y="1423529"/>
              <a:ext cx="259256" cy="24048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955675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 bwMode="auto">
            <a:xfrm rot="10800000">
              <a:off x="9848454" y="1423529"/>
              <a:ext cx="154342" cy="240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955675">
                <a:defRPr/>
              </a:pPr>
              <a:endParaRPr lang="ko-KR" altLang="en-US"/>
            </a:p>
          </p:txBody>
        </p:sp>
        <p:sp>
          <p:nvSpPr>
            <p:cNvPr id="30" name="TextBox 76"/>
            <p:cNvSpPr txBox="1"/>
            <p:nvPr/>
          </p:nvSpPr>
          <p:spPr bwMode="auto">
            <a:xfrm>
              <a:off x="2178023" y="1475706"/>
              <a:ext cx="5257334" cy="130942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>
                <a:defRPr/>
              </a:pPr>
              <a:r>
                <a:rPr lang="ko-KR" altLang="en-US" b="1" spc="-1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선언적 렌더링</a:t>
              </a:r>
              <a:endParaRPr lang="ko-KR" altLang="en-US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1" name="자유형 30"/>
            <p:cNvSpPr/>
            <p:nvPr/>
          </p:nvSpPr>
          <p:spPr bwMode="auto">
            <a:xfrm>
              <a:off x="1752918" y="1423529"/>
              <a:ext cx="404461" cy="240486"/>
            </a:xfrm>
            <a:custGeom>
              <a:avLst/>
              <a:gdLst>
                <a:gd name="connsiteX0" fmla="*/ 117957 w 404461"/>
                <a:gd name="connsiteY0" fmla="*/ 0 h 240486"/>
                <a:gd name="connsiteX1" fmla="*/ 122646 w 404461"/>
                <a:gd name="connsiteY1" fmla="*/ 965 h 240486"/>
                <a:gd name="connsiteX2" fmla="*/ 122646 w 404461"/>
                <a:gd name="connsiteY2" fmla="*/ 0 h 240486"/>
                <a:gd name="connsiteX3" fmla="*/ 145205 w 404461"/>
                <a:gd name="connsiteY3" fmla="*/ 0 h 240486"/>
                <a:gd name="connsiteX4" fmla="*/ 276988 w 404461"/>
                <a:gd name="connsiteY4" fmla="*/ 0 h 240486"/>
                <a:gd name="connsiteX5" fmla="*/ 404461 w 404461"/>
                <a:gd name="connsiteY5" fmla="*/ 0 h 240486"/>
                <a:gd name="connsiteX6" fmla="*/ 276988 w 404461"/>
                <a:gd name="connsiteY6" fmla="*/ 236488 h 240486"/>
                <a:gd name="connsiteX7" fmla="*/ 276988 w 404461"/>
                <a:gd name="connsiteY7" fmla="*/ 240486 h 240486"/>
                <a:gd name="connsiteX8" fmla="*/ 274833 w 404461"/>
                <a:gd name="connsiteY8" fmla="*/ 240486 h 240486"/>
                <a:gd name="connsiteX9" fmla="*/ 122646 w 404461"/>
                <a:gd name="connsiteY9" fmla="*/ 240486 h 240486"/>
                <a:gd name="connsiteX10" fmla="*/ 122646 w 404461"/>
                <a:gd name="connsiteY10" fmla="*/ 239763 h 240486"/>
                <a:gd name="connsiteX11" fmla="*/ 117957 w 404461"/>
                <a:gd name="connsiteY11" fmla="*/ 240486 h 240486"/>
                <a:gd name="connsiteX12" fmla="*/ 0 w 404461"/>
                <a:gd name="connsiteY12" fmla="*/ 120243 h 240486"/>
                <a:gd name="connsiteX13" fmla="*/ 117957 w 404461"/>
                <a:gd name="connsiteY13" fmla="*/ 0 h 24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4461" h="240486">
                  <a:moveTo>
                    <a:pt x="117957" y="0"/>
                  </a:moveTo>
                  <a:lnTo>
                    <a:pt x="122646" y="965"/>
                  </a:lnTo>
                  <a:lnTo>
                    <a:pt x="122646" y="0"/>
                  </a:lnTo>
                  <a:lnTo>
                    <a:pt x="145205" y="0"/>
                  </a:lnTo>
                  <a:lnTo>
                    <a:pt x="276988" y="0"/>
                  </a:lnTo>
                  <a:lnTo>
                    <a:pt x="404461" y="0"/>
                  </a:lnTo>
                  <a:lnTo>
                    <a:pt x="276988" y="236488"/>
                  </a:lnTo>
                  <a:lnTo>
                    <a:pt x="276988" y="240486"/>
                  </a:lnTo>
                  <a:lnTo>
                    <a:pt x="274833" y="240486"/>
                  </a:lnTo>
                  <a:lnTo>
                    <a:pt x="122646" y="240486"/>
                  </a:lnTo>
                  <a:lnTo>
                    <a:pt x="122646" y="239763"/>
                  </a:lnTo>
                  <a:lnTo>
                    <a:pt x="117957" y="240486"/>
                  </a:lnTo>
                  <a:cubicBezTo>
                    <a:pt x="52811" y="240486"/>
                    <a:pt x="0" y="186651"/>
                    <a:pt x="0" y="120243"/>
                  </a:cubicBezTo>
                  <a:cubicBezTo>
                    <a:pt x="0" y="53835"/>
                    <a:pt x="52811" y="0"/>
                    <a:pt x="117957" y="0"/>
                  </a:cubicBezTo>
                  <a:close/>
                </a:path>
              </a:pathLst>
            </a:custGeom>
            <a:solidFill>
              <a:srgbClr val="FAA26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anchor="ctr">
              <a:noAutofit/>
            </a:bodyPr>
            <a:lstStyle/>
            <a:p>
              <a:pPr defTabSz="955675"/>
              <a:endParaRPr lang="ko-KR" altLang="en-US"/>
            </a:p>
          </p:txBody>
        </p:sp>
      </p:grpSp>
      <p:sp>
        <p:nvSpPr>
          <p:cNvPr id="4" name="직사각형 3"/>
          <p:cNvSpPr/>
          <p:nvPr/>
        </p:nvSpPr>
        <p:spPr>
          <a:xfrm>
            <a:off x="1972733" y="3697865"/>
            <a:ext cx="6096000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dirty="0" err="1">
                <a:solidFill>
                  <a:srgbClr val="E96900"/>
                </a:solidFill>
                <a:latin typeface="Nanum Gothic" charset="-127"/>
                <a:ea typeface="Nanum Gothic" charset="-127"/>
                <a:cs typeface="Nanum Gothic" charset="-127"/>
              </a:rPr>
              <a:t>var</a:t>
            </a:r>
            <a:r>
              <a:rPr lang="en-US" altLang="ko-KR" dirty="0">
                <a:latin typeface="Nanum Gothic" charset="-127"/>
                <a:ea typeface="Nanum Gothic" charset="-127"/>
                <a:cs typeface="Nanum Gothic" charset="-127"/>
              </a:rPr>
              <a:t> app = </a:t>
            </a:r>
            <a:r>
              <a:rPr lang="en-US" altLang="ko-KR" dirty="0">
                <a:solidFill>
                  <a:srgbClr val="E96900"/>
                </a:solidFill>
                <a:latin typeface="Nanum Gothic" charset="-127"/>
                <a:ea typeface="Nanum Gothic" charset="-127"/>
                <a:cs typeface="Nanum Gothic" charset="-127"/>
              </a:rPr>
              <a:t>new</a:t>
            </a:r>
            <a:r>
              <a:rPr lang="en-US" altLang="ko-KR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dirty="0" err="1">
                <a:latin typeface="Nanum Gothic" charset="-127"/>
                <a:ea typeface="Nanum Gothic" charset="-127"/>
                <a:cs typeface="Nanum Gothic" charset="-127"/>
              </a:rPr>
              <a:t>Vue</a:t>
            </a:r>
            <a:r>
              <a:rPr lang="en-US" altLang="ko-KR" dirty="0">
                <a:latin typeface="Nanum Gothic" charset="-127"/>
                <a:ea typeface="Nanum Gothic" charset="-127"/>
                <a:cs typeface="Nanum Gothic" charset="-127"/>
              </a:rPr>
              <a:t>({</a:t>
            </a:r>
          </a:p>
          <a:p>
            <a:pPr lvl="1"/>
            <a:r>
              <a:rPr lang="en-US" altLang="ko-KR" dirty="0">
                <a:latin typeface="Nanum Gothic" charset="-127"/>
                <a:ea typeface="Nanum Gothic" charset="-127"/>
                <a:cs typeface="Nanum Gothic" charset="-127"/>
              </a:rPr>
              <a:t>el: </a:t>
            </a:r>
            <a:r>
              <a:rPr lang="en-US" altLang="ko-KR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'#app'</a:t>
            </a:r>
            <a:r>
              <a:rPr lang="en-US" altLang="ko-KR" dirty="0">
                <a:latin typeface="Nanum Gothic" charset="-127"/>
                <a:ea typeface="Nanum Gothic" charset="-127"/>
                <a:cs typeface="Nanum Gothic" charset="-127"/>
              </a:rPr>
              <a:t>,</a:t>
            </a:r>
          </a:p>
          <a:p>
            <a:pPr lvl="1"/>
            <a:r>
              <a:rPr lang="en-US" altLang="ko-KR" dirty="0">
                <a:latin typeface="Nanum Gothic" charset="-127"/>
                <a:ea typeface="Nanum Gothic" charset="-127"/>
                <a:cs typeface="Nanum Gothic" charset="-127"/>
              </a:rPr>
              <a:t>data: {</a:t>
            </a:r>
          </a:p>
          <a:p>
            <a:pPr lvl="1"/>
            <a:r>
              <a:rPr lang="en-US" altLang="ko-KR" dirty="0" smtClean="0">
                <a:latin typeface="Nanum Gothic" charset="-127"/>
                <a:ea typeface="Nanum Gothic" charset="-127"/>
                <a:cs typeface="Nanum Gothic" charset="-127"/>
              </a:rPr>
              <a:t>	message</a:t>
            </a:r>
            <a:r>
              <a:rPr lang="en-US" altLang="ko-KR" dirty="0">
                <a:latin typeface="Nanum Gothic" charset="-127"/>
                <a:ea typeface="Nanum Gothic" charset="-127"/>
                <a:cs typeface="Nanum Gothic" charset="-127"/>
              </a:rPr>
              <a:t>: </a:t>
            </a:r>
            <a:r>
              <a:rPr lang="en-US" altLang="ko-KR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'</a:t>
            </a:r>
            <a:r>
              <a:rPr lang="ko-KR" altLang="en-US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안녕하세요 </a:t>
            </a:r>
            <a:r>
              <a:rPr lang="en-US" altLang="ko-KR" dirty="0" err="1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Vue</a:t>
            </a:r>
            <a:r>
              <a:rPr lang="en-US" altLang="ko-KR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!'</a:t>
            </a:r>
            <a:endParaRPr lang="en-US" altLang="ko-KR" dirty="0">
              <a:latin typeface="Nanum Gothic" charset="-127"/>
              <a:ea typeface="Nanum Gothic" charset="-127"/>
              <a:cs typeface="Nanum Gothic" charset="-127"/>
            </a:endParaRPr>
          </a:p>
          <a:p>
            <a:pPr lvl="1"/>
            <a:r>
              <a:rPr lang="en-US" altLang="ko-KR" dirty="0">
                <a:latin typeface="Nanum Gothic" charset="-127"/>
                <a:ea typeface="Nanum Gothic" charset="-127"/>
                <a:cs typeface="Nanum Gothic" charset="-127"/>
              </a:rPr>
              <a:t>}</a:t>
            </a:r>
          </a:p>
          <a:p>
            <a:r>
              <a:rPr lang="en-US" altLang="ko-KR" dirty="0">
                <a:latin typeface="Nanum Gothic" charset="-127"/>
                <a:ea typeface="Nanum Gothic" charset="-127"/>
                <a:cs typeface="Nanum Gothic" charset="-127"/>
              </a:rPr>
              <a:t>})</a:t>
            </a:r>
            <a:endParaRPr lang="en-US" altLang="ko-KR" dirty="0">
              <a:effectLst/>
              <a:latin typeface="Nanum Gothic" charset="-127"/>
              <a:ea typeface="Nanum Gothic" charset="-127"/>
              <a:cs typeface="Nanum Gothic" charset="-127"/>
            </a:endParaRPr>
          </a:p>
        </p:txBody>
      </p:sp>
      <p:graphicFrame>
        <p:nvGraphicFramePr>
          <p:cNvPr id="5" name="표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8821207"/>
              </p:ext>
            </p:extLst>
          </p:nvPr>
        </p:nvGraphicFramePr>
        <p:xfrm>
          <a:off x="1899619" y="1910860"/>
          <a:ext cx="7315200" cy="914400"/>
        </p:xfrm>
        <a:graphic>
          <a:graphicData uri="http://schemas.openxmlformats.org/drawingml/2006/table">
            <a:tbl>
              <a:tblPr/>
              <a:tblGrid>
                <a:gridCol w="7315200"/>
              </a:tblGrid>
              <a:tr h="0">
                <a:tc>
                  <a:txBody>
                    <a:bodyPr/>
                    <a:lstStyle/>
                    <a:p>
                      <a:r>
                        <a:rPr lang="mr-IN" dirty="0">
                          <a:solidFill>
                            <a:srgbClr val="2973B7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&lt;</a:t>
                      </a:r>
                      <a:r>
                        <a:rPr lang="mr-IN" dirty="0" err="1">
                          <a:solidFill>
                            <a:srgbClr val="2973B7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div</a:t>
                      </a:r>
                      <a:r>
                        <a:rPr lang="mr-IN" dirty="0">
                          <a:solidFill>
                            <a:srgbClr val="2973B7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 </a:t>
                      </a:r>
                      <a:r>
                        <a:rPr lang="mr-IN" dirty="0" err="1">
                          <a:solidFill>
                            <a:srgbClr val="2973B7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id</a:t>
                      </a:r>
                      <a:r>
                        <a:rPr lang="mr-IN" dirty="0">
                          <a:solidFill>
                            <a:srgbClr val="2973B7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=</a:t>
                      </a:r>
                      <a:r>
                        <a:rPr lang="mr-IN" dirty="0">
                          <a:solidFill>
                            <a:srgbClr val="42B983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"</a:t>
                      </a:r>
                      <a:r>
                        <a:rPr lang="mr-IN" dirty="0" err="1">
                          <a:solidFill>
                            <a:srgbClr val="42B983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app</a:t>
                      </a:r>
                      <a:r>
                        <a:rPr lang="mr-IN" dirty="0">
                          <a:solidFill>
                            <a:srgbClr val="42B983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"</a:t>
                      </a:r>
                      <a:r>
                        <a:rPr lang="mr-IN" dirty="0">
                          <a:solidFill>
                            <a:srgbClr val="2973B7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&gt;</a:t>
                      </a:r>
                      <a:endParaRPr lang="mr-IN" dirty="0"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  <a:p>
                      <a:r>
                        <a:rPr lang="ko-KR" altLang="en-US" dirty="0" smtClean="0"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    </a:t>
                      </a:r>
                      <a:r>
                        <a:rPr lang="mr-IN" dirty="0" smtClean="0"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{{ </a:t>
                      </a:r>
                      <a:r>
                        <a:rPr lang="mr-IN" dirty="0" err="1"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message</a:t>
                      </a:r>
                      <a:r>
                        <a:rPr lang="mr-IN" dirty="0"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 }}</a:t>
                      </a:r>
                    </a:p>
                    <a:p>
                      <a:r>
                        <a:rPr lang="mr-IN" dirty="0">
                          <a:solidFill>
                            <a:srgbClr val="2973B7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&lt;/</a:t>
                      </a:r>
                      <a:r>
                        <a:rPr lang="mr-IN" dirty="0" err="1">
                          <a:solidFill>
                            <a:srgbClr val="2973B7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div</a:t>
                      </a:r>
                      <a:r>
                        <a:rPr lang="mr-IN" dirty="0">
                          <a:solidFill>
                            <a:srgbClr val="2973B7"/>
                          </a:solidFill>
                          <a:effectLst/>
                          <a:latin typeface="Nanum Gothic" charset="-127"/>
                          <a:ea typeface="Nanum Gothic" charset="-127"/>
                          <a:cs typeface="Nanum Gothic" charset="-127"/>
                        </a:rPr>
                        <a:t>&gt;</a:t>
                      </a:r>
                      <a:endParaRPr lang="mr-IN" dirty="0">
                        <a:effectLst/>
                        <a:latin typeface="Nanum Gothic" charset="-127"/>
                        <a:ea typeface="Nanum Gothic" charset="-127"/>
                        <a:cs typeface="Nanum Gothic" charset="-127"/>
                      </a:endParaRP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</a:tbl>
          </a:graphicData>
        </a:graphic>
      </p:graphicFrame>
      <p:sp>
        <p:nvSpPr>
          <p:cNvPr id="6" name="텍스트 상자 5"/>
          <p:cNvSpPr txBox="1"/>
          <p:nvPr/>
        </p:nvSpPr>
        <p:spPr>
          <a:xfrm>
            <a:off x="1904997" y="1523998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smtClean="0">
                <a:latin typeface="Nanum Gothic" charset="-127"/>
                <a:ea typeface="Nanum Gothic" charset="-127"/>
                <a:cs typeface="Nanum Gothic" charset="-127"/>
              </a:rPr>
              <a:t>html</a:t>
            </a:r>
            <a:endParaRPr kumimoji="1" lang="ko-KR" altLang="en-US" sz="14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7" name="텍스트 상자 36"/>
          <p:cNvSpPr txBox="1"/>
          <p:nvPr/>
        </p:nvSpPr>
        <p:spPr>
          <a:xfrm>
            <a:off x="1972733" y="3406757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 smtClean="0">
                <a:latin typeface="Nanum Gothic" charset="-127"/>
                <a:ea typeface="Nanum Gothic" charset="-127"/>
                <a:cs typeface="Nanum Gothic" charset="-127"/>
              </a:rPr>
              <a:t>js</a:t>
            </a:r>
            <a:endParaRPr kumimoji="1" lang="ko-KR" altLang="en-US" sz="14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54483" y="2511323"/>
            <a:ext cx="3556000" cy="2006600"/>
          </a:xfrm>
          <a:prstGeom prst="rect">
            <a:avLst/>
          </a:prstGeom>
        </p:spPr>
      </p:pic>
      <p:sp>
        <p:nvSpPr>
          <p:cNvPr id="8" name="오른쪽 화살표[R] 7"/>
          <p:cNvSpPr/>
          <p:nvPr/>
        </p:nvSpPr>
        <p:spPr>
          <a:xfrm>
            <a:off x="6104466" y="3292010"/>
            <a:ext cx="990600" cy="618067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507912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37"/>
          <p:cNvGrpSpPr>
            <a:grpSpLocks/>
          </p:cNvGrpSpPr>
          <p:nvPr/>
        </p:nvGrpSpPr>
        <p:grpSpPr bwMode="auto">
          <a:xfrm>
            <a:off x="1763481" y="1086221"/>
            <a:ext cx="8433691" cy="276999"/>
            <a:chOff x="887413" y="1679575"/>
            <a:chExt cx="8433691" cy="276999"/>
          </a:xfrm>
        </p:grpSpPr>
        <p:sp>
          <p:nvSpPr>
            <p:cNvPr id="16" name="TextBox 65"/>
            <p:cNvSpPr txBox="1"/>
            <p:nvPr/>
          </p:nvSpPr>
          <p:spPr bwMode="auto">
            <a:xfrm>
              <a:off x="938527" y="1679575"/>
              <a:ext cx="8382577" cy="276999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>
              <a:defPPr>
                <a:defRPr lang="ko-KR"/>
              </a:defPPr>
              <a:lvl1pPr algn="l" defTabSz="1001908" fontAlgn="auto">
                <a:spcBef>
                  <a:spcPts val="0"/>
                </a:spcBef>
                <a:spcAft>
                  <a:spcPts val="0"/>
                </a:spcAft>
                <a:defRPr kumimoji="0" sz="1200" b="1" spc="-1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lvl="0" latinLnBrk="0">
                <a:defRPr/>
              </a:pPr>
              <a:r>
                <a:rPr lang="ko-KR" altLang="en-US" kern="0" spc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엘리먼트 속성을 바인딩</a:t>
              </a:r>
              <a:endParaRPr lang="en-US" altLang="ko-KR" kern="0" spc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  <p:sp>
          <p:nvSpPr>
            <p:cNvPr id="17" name="타원 16"/>
            <p:cNvSpPr/>
            <p:nvPr/>
          </p:nvSpPr>
          <p:spPr bwMode="auto">
            <a:xfrm>
              <a:off x="887413" y="1779587"/>
              <a:ext cx="71437" cy="71438"/>
            </a:xfrm>
            <a:prstGeom prst="ellipse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5E8BC2"/>
              </a:solidFill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marR="0" lvl="0" indent="0" algn="l" defTabSz="100190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327759" y="488516"/>
            <a:ext cx="9319364" cy="513738"/>
            <a:chOff x="1748261" y="1421162"/>
            <a:chExt cx="8377181" cy="242853"/>
          </a:xfrm>
        </p:grpSpPr>
        <p:sp>
          <p:nvSpPr>
            <p:cNvPr id="25" name="모서리가 둥근 직사각형 24"/>
            <p:cNvSpPr/>
            <p:nvPr/>
          </p:nvSpPr>
          <p:spPr bwMode="auto">
            <a:xfrm>
              <a:off x="1748261" y="1421162"/>
              <a:ext cx="8372524" cy="241122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rgbClr val="CFCFC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955675">
                <a:defRPr/>
              </a:pPr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26" name="모서리가 둥근 직사각형 25"/>
            <p:cNvSpPr/>
            <p:nvPr/>
          </p:nvSpPr>
          <p:spPr bwMode="auto">
            <a:xfrm>
              <a:off x="1752918" y="1421516"/>
              <a:ext cx="8372524" cy="24112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 cap="flat" cmpd="sng" algn="ctr">
              <a:solidFill>
                <a:srgbClr val="CFCFC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100" dir="5400000" algn="t" rotWithShape="0">
                <a:schemeClr val="bg1">
                  <a:lumMod val="85000"/>
                  <a:alpha val="60000"/>
                </a:schemeClr>
              </a:outerShdw>
            </a:effectLst>
          </p:spPr>
          <p:txBody>
            <a:bodyPr wrap="none" anchor="ctr"/>
            <a:lstStyle/>
            <a:p>
              <a:pPr defTabSz="955675">
                <a:defRPr/>
              </a:pPr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27" name="타원 26"/>
            <p:cNvSpPr/>
            <p:nvPr/>
          </p:nvSpPr>
          <p:spPr bwMode="auto">
            <a:xfrm rot="10800000">
              <a:off x="9889528" y="1423529"/>
              <a:ext cx="235914" cy="2404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955675"/>
              <a:endParaRPr lang="ko-KR" altLang="en-US"/>
            </a:p>
          </p:txBody>
        </p:sp>
        <p:sp>
          <p:nvSpPr>
            <p:cNvPr id="28" name="이등변 삼각형 73"/>
            <p:cNvSpPr/>
            <p:nvPr/>
          </p:nvSpPr>
          <p:spPr bwMode="auto">
            <a:xfrm>
              <a:off x="9720981" y="1423529"/>
              <a:ext cx="259256" cy="24048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955675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 bwMode="auto">
            <a:xfrm rot="10800000">
              <a:off x="9848454" y="1423529"/>
              <a:ext cx="154342" cy="240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955675">
                <a:defRPr/>
              </a:pPr>
              <a:endParaRPr lang="ko-KR" altLang="en-US"/>
            </a:p>
          </p:txBody>
        </p:sp>
        <p:sp>
          <p:nvSpPr>
            <p:cNvPr id="30" name="TextBox 76"/>
            <p:cNvSpPr txBox="1"/>
            <p:nvPr/>
          </p:nvSpPr>
          <p:spPr bwMode="auto">
            <a:xfrm>
              <a:off x="2178023" y="1475706"/>
              <a:ext cx="5257334" cy="130942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>
                <a:defRPr/>
              </a:pPr>
              <a:r>
                <a:rPr lang="ko-KR" altLang="en-US" b="1" spc="-1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선언적 렌더링</a:t>
              </a:r>
              <a:endParaRPr lang="ko-KR" altLang="en-US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1" name="자유형 30"/>
            <p:cNvSpPr/>
            <p:nvPr/>
          </p:nvSpPr>
          <p:spPr bwMode="auto">
            <a:xfrm>
              <a:off x="1752918" y="1423529"/>
              <a:ext cx="404461" cy="240486"/>
            </a:xfrm>
            <a:custGeom>
              <a:avLst/>
              <a:gdLst>
                <a:gd name="connsiteX0" fmla="*/ 117957 w 404461"/>
                <a:gd name="connsiteY0" fmla="*/ 0 h 240486"/>
                <a:gd name="connsiteX1" fmla="*/ 122646 w 404461"/>
                <a:gd name="connsiteY1" fmla="*/ 965 h 240486"/>
                <a:gd name="connsiteX2" fmla="*/ 122646 w 404461"/>
                <a:gd name="connsiteY2" fmla="*/ 0 h 240486"/>
                <a:gd name="connsiteX3" fmla="*/ 145205 w 404461"/>
                <a:gd name="connsiteY3" fmla="*/ 0 h 240486"/>
                <a:gd name="connsiteX4" fmla="*/ 276988 w 404461"/>
                <a:gd name="connsiteY4" fmla="*/ 0 h 240486"/>
                <a:gd name="connsiteX5" fmla="*/ 404461 w 404461"/>
                <a:gd name="connsiteY5" fmla="*/ 0 h 240486"/>
                <a:gd name="connsiteX6" fmla="*/ 276988 w 404461"/>
                <a:gd name="connsiteY6" fmla="*/ 236488 h 240486"/>
                <a:gd name="connsiteX7" fmla="*/ 276988 w 404461"/>
                <a:gd name="connsiteY7" fmla="*/ 240486 h 240486"/>
                <a:gd name="connsiteX8" fmla="*/ 274833 w 404461"/>
                <a:gd name="connsiteY8" fmla="*/ 240486 h 240486"/>
                <a:gd name="connsiteX9" fmla="*/ 122646 w 404461"/>
                <a:gd name="connsiteY9" fmla="*/ 240486 h 240486"/>
                <a:gd name="connsiteX10" fmla="*/ 122646 w 404461"/>
                <a:gd name="connsiteY10" fmla="*/ 239763 h 240486"/>
                <a:gd name="connsiteX11" fmla="*/ 117957 w 404461"/>
                <a:gd name="connsiteY11" fmla="*/ 240486 h 240486"/>
                <a:gd name="connsiteX12" fmla="*/ 0 w 404461"/>
                <a:gd name="connsiteY12" fmla="*/ 120243 h 240486"/>
                <a:gd name="connsiteX13" fmla="*/ 117957 w 404461"/>
                <a:gd name="connsiteY13" fmla="*/ 0 h 24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4461" h="240486">
                  <a:moveTo>
                    <a:pt x="117957" y="0"/>
                  </a:moveTo>
                  <a:lnTo>
                    <a:pt x="122646" y="965"/>
                  </a:lnTo>
                  <a:lnTo>
                    <a:pt x="122646" y="0"/>
                  </a:lnTo>
                  <a:lnTo>
                    <a:pt x="145205" y="0"/>
                  </a:lnTo>
                  <a:lnTo>
                    <a:pt x="276988" y="0"/>
                  </a:lnTo>
                  <a:lnTo>
                    <a:pt x="404461" y="0"/>
                  </a:lnTo>
                  <a:lnTo>
                    <a:pt x="276988" y="236488"/>
                  </a:lnTo>
                  <a:lnTo>
                    <a:pt x="276988" y="240486"/>
                  </a:lnTo>
                  <a:lnTo>
                    <a:pt x="274833" y="240486"/>
                  </a:lnTo>
                  <a:lnTo>
                    <a:pt x="122646" y="240486"/>
                  </a:lnTo>
                  <a:lnTo>
                    <a:pt x="122646" y="239763"/>
                  </a:lnTo>
                  <a:lnTo>
                    <a:pt x="117957" y="240486"/>
                  </a:lnTo>
                  <a:cubicBezTo>
                    <a:pt x="52811" y="240486"/>
                    <a:pt x="0" y="186651"/>
                    <a:pt x="0" y="120243"/>
                  </a:cubicBezTo>
                  <a:cubicBezTo>
                    <a:pt x="0" y="53835"/>
                    <a:pt x="52811" y="0"/>
                    <a:pt x="117957" y="0"/>
                  </a:cubicBezTo>
                  <a:close/>
                </a:path>
              </a:pathLst>
            </a:custGeom>
            <a:solidFill>
              <a:srgbClr val="FAA26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anchor="ctr">
              <a:noAutofit/>
            </a:bodyPr>
            <a:lstStyle/>
            <a:p>
              <a:pPr defTabSz="955675"/>
              <a:endParaRPr lang="ko-KR" altLang="en-US"/>
            </a:p>
          </p:txBody>
        </p:sp>
      </p:grpSp>
      <p:sp>
        <p:nvSpPr>
          <p:cNvPr id="6" name="텍스트 상자 5"/>
          <p:cNvSpPr txBox="1"/>
          <p:nvPr/>
        </p:nvSpPr>
        <p:spPr>
          <a:xfrm>
            <a:off x="1904997" y="1523998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smtClean="0">
                <a:latin typeface="Nanum Gothic" charset="-127"/>
                <a:ea typeface="Nanum Gothic" charset="-127"/>
                <a:cs typeface="Nanum Gothic" charset="-127"/>
              </a:rPr>
              <a:t>html</a:t>
            </a:r>
            <a:endParaRPr kumimoji="1" lang="ko-KR" altLang="en-US" sz="14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7" name="텍스트 상자 36"/>
          <p:cNvSpPr txBox="1"/>
          <p:nvPr/>
        </p:nvSpPr>
        <p:spPr>
          <a:xfrm>
            <a:off x="1972733" y="3406757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 smtClean="0">
                <a:latin typeface="Nanum Gothic" charset="-127"/>
                <a:ea typeface="Nanum Gothic" charset="-127"/>
                <a:cs typeface="Nanum Gothic" charset="-127"/>
              </a:rPr>
              <a:t>js</a:t>
            </a:r>
            <a:endParaRPr kumimoji="1" lang="ko-KR" altLang="en-US" sz="14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1972732" y="1840796"/>
            <a:ext cx="866920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ko-KR" sz="1600" dirty="0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&lt;</a:t>
            </a:r>
            <a:r>
              <a:rPr lang="mr-IN" altLang="ko-KR" sz="1600" dirty="0" err="1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div</a:t>
            </a:r>
            <a:r>
              <a:rPr lang="mr-IN" altLang="ko-KR" sz="1600" dirty="0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mr-IN" altLang="ko-KR" sz="1600" dirty="0" err="1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id</a:t>
            </a:r>
            <a:r>
              <a:rPr lang="mr-IN" altLang="ko-KR" sz="1600" dirty="0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=</a:t>
            </a:r>
            <a:r>
              <a:rPr lang="mr-IN" altLang="ko-KR" sz="1600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"app-2"</a:t>
            </a:r>
            <a:r>
              <a:rPr lang="mr-IN" altLang="ko-KR" sz="1600" dirty="0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lang="mr-IN" altLang="ko-KR" sz="16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 lvl="1"/>
            <a:r>
              <a:rPr lang="mr-IN" altLang="ko-KR" sz="1600" dirty="0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&lt;</a:t>
            </a:r>
            <a:r>
              <a:rPr lang="mr-IN" altLang="ko-KR" sz="1600" dirty="0" err="1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span</a:t>
            </a:r>
            <a:r>
              <a:rPr lang="mr-IN" altLang="ko-KR" sz="1600" dirty="0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mr-IN" altLang="ko-KR" sz="1600" dirty="0" err="1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v-bind:title</a:t>
            </a:r>
            <a:r>
              <a:rPr lang="mr-IN" altLang="ko-KR" sz="1600" dirty="0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=</a:t>
            </a:r>
            <a:r>
              <a:rPr lang="mr-IN" altLang="ko-KR" sz="1600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"</a:t>
            </a:r>
            <a:r>
              <a:rPr lang="mr-IN" altLang="ko-KR" sz="1600" dirty="0" err="1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message</a:t>
            </a:r>
            <a:r>
              <a:rPr lang="mr-IN" altLang="ko-KR" sz="1600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"</a:t>
            </a:r>
            <a:r>
              <a:rPr lang="mr-IN" altLang="ko-KR" sz="1600" dirty="0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lang="mr-IN" altLang="ko-KR" sz="16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 lvl="1"/>
            <a:r>
              <a:rPr lang="en-US" altLang="ko-KR" sz="1600" dirty="0" smtClean="0">
                <a:latin typeface="Nanum Gothic" charset="-127"/>
                <a:ea typeface="Nanum Gothic" charset="-127"/>
                <a:cs typeface="Nanum Gothic" charset="-127"/>
              </a:rPr>
              <a:t>	</a:t>
            </a:r>
            <a:r>
              <a:rPr lang="ko-KR" altLang="mr-IN" sz="1600" dirty="0" smtClean="0">
                <a:latin typeface="Nanum Gothic" charset="-127"/>
                <a:ea typeface="Nanum Gothic" charset="-127"/>
                <a:cs typeface="Nanum Gothic" charset="-127"/>
              </a:rPr>
              <a:t>내 </a:t>
            </a:r>
            <a:r>
              <a:rPr lang="ko-KR" altLang="mr-IN" sz="1600" dirty="0">
                <a:latin typeface="Nanum Gothic" charset="-127"/>
                <a:ea typeface="Nanum Gothic" charset="-127"/>
                <a:cs typeface="Nanum Gothic" charset="-127"/>
              </a:rPr>
              <a:t>위에 잠시 마우스를 올리면 동적으로 바인딩 된 </a:t>
            </a:r>
            <a:r>
              <a:rPr lang="mr-IN" altLang="ko-KR" sz="1600" dirty="0" err="1">
                <a:latin typeface="Nanum Gothic" charset="-127"/>
                <a:ea typeface="Nanum Gothic" charset="-127"/>
                <a:cs typeface="Nanum Gothic" charset="-127"/>
              </a:rPr>
              <a:t>title</a:t>
            </a:r>
            <a:r>
              <a:rPr lang="ko-KR" altLang="mr-IN" sz="1600" dirty="0">
                <a:latin typeface="Nanum Gothic" charset="-127"/>
                <a:ea typeface="Nanum Gothic" charset="-127"/>
                <a:cs typeface="Nanum Gothic" charset="-127"/>
              </a:rPr>
              <a:t>을 볼 수 있습니다</a:t>
            </a:r>
            <a:r>
              <a:rPr lang="mr-IN" altLang="ko-KR" sz="1600" dirty="0">
                <a:latin typeface="Nanum Gothic" charset="-127"/>
                <a:ea typeface="Nanum Gothic" charset="-127"/>
                <a:cs typeface="Nanum Gothic" charset="-127"/>
              </a:rPr>
              <a:t>!</a:t>
            </a:r>
          </a:p>
          <a:p>
            <a:pPr lvl="1"/>
            <a:r>
              <a:rPr lang="mr-IN" altLang="ko-KR" sz="1600" dirty="0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&lt;/</a:t>
            </a:r>
            <a:r>
              <a:rPr lang="mr-IN" altLang="ko-KR" sz="1600" dirty="0" err="1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span</a:t>
            </a:r>
            <a:r>
              <a:rPr lang="mr-IN" altLang="ko-KR" sz="1600" dirty="0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lang="mr-IN" altLang="ko-KR" sz="1600" dirty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mr-IN" altLang="ko-KR" sz="1600" dirty="0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&lt;/</a:t>
            </a:r>
            <a:r>
              <a:rPr lang="mr-IN" altLang="ko-KR" sz="1600" dirty="0" err="1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div</a:t>
            </a:r>
            <a:r>
              <a:rPr lang="mr-IN" altLang="ko-KR" sz="1600" dirty="0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lang="mr-IN" altLang="ko-KR" sz="1600" dirty="0">
              <a:effectLst/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032000" y="3830304"/>
            <a:ext cx="8165172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E96900"/>
                </a:solidFill>
                <a:latin typeface="Nanum Gothic" charset="-127"/>
                <a:ea typeface="Nanum Gothic" charset="-127"/>
                <a:cs typeface="Nanum Gothic" charset="-127"/>
              </a:rPr>
              <a:t>var</a:t>
            </a:r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 app2 = </a:t>
            </a:r>
            <a:r>
              <a:rPr lang="en-US" altLang="ko-KR" sz="1600" dirty="0">
                <a:solidFill>
                  <a:srgbClr val="E96900"/>
                </a:solidFill>
                <a:latin typeface="Nanum Gothic" charset="-127"/>
                <a:ea typeface="Nanum Gothic" charset="-127"/>
                <a:cs typeface="Nanum Gothic" charset="-127"/>
              </a:rPr>
              <a:t>new</a:t>
            </a:r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1600" dirty="0" err="1">
                <a:latin typeface="Nanum Gothic" charset="-127"/>
                <a:ea typeface="Nanum Gothic" charset="-127"/>
                <a:cs typeface="Nanum Gothic" charset="-127"/>
              </a:rPr>
              <a:t>Vue</a:t>
            </a:r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({</a:t>
            </a:r>
          </a:p>
          <a:p>
            <a:pPr lvl="1"/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el: </a:t>
            </a:r>
            <a:r>
              <a:rPr lang="en-US" altLang="ko-KR" sz="1600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'#app-2'</a:t>
            </a:r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,</a:t>
            </a:r>
          </a:p>
          <a:p>
            <a:pPr lvl="1"/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data: {</a:t>
            </a:r>
          </a:p>
          <a:p>
            <a:pPr lvl="1"/>
            <a:r>
              <a:rPr lang="en-US" altLang="ko-KR" sz="1600" dirty="0" smtClean="0">
                <a:latin typeface="Nanum Gothic" charset="-127"/>
                <a:ea typeface="Nanum Gothic" charset="-127"/>
                <a:cs typeface="Nanum Gothic" charset="-127"/>
              </a:rPr>
              <a:t>	message</a:t>
            </a:r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: </a:t>
            </a:r>
            <a:r>
              <a:rPr lang="en-US" altLang="ko-KR" sz="1600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'</a:t>
            </a:r>
            <a:r>
              <a:rPr lang="ko-KR" altLang="en-US" sz="1600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이 페이지는 </a:t>
            </a:r>
            <a:r>
              <a:rPr lang="en-US" altLang="ko-KR" sz="1600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'</a:t>
            </a:r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 + </a:t>
            </a:r>
            <a:r>
              <a:rPr lang="en-US" altLang="ko-KR" sz="1600" dirty="0">
                <a:solidFill>
                  <a:srgbClr val="E96900"/>
                </a:solidFill>
                <a:latin typeface="Nanum Gothic" charset="-127"/>
                <a:ea typeface="Nanum Gothic" charset="-127"/>
                <a:cs typeface="Nanum Gothic" charset="-127"/>
              </a:rPr>
              <a:t>new</a:t>
            </a:r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1600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Date</a:t>
            </a:r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() + </a:t>
            </a:r>
            <a:r>
              <a:rPr lang="en-US" altLang="ko-KR" sz="1600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' </a:t>
            </a:r>
            <a:r>
              <a:rPr lang="ko-KR" altLang="en-US" sz="1600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에 로드 되었습니다</a:t>
            </a:r>
            <a:r>
              <a:rPr lang="en-US" altLang="ko-KR" sz="1600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'</a:t>
            </a:r>
            <a:endParaRPr lang="en-US" altLang="ko-KR" sz="16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 lvl="1"/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}</a:t>
            </a:r>
          </a:p>
          <a:p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})</a:t>
            </a:r>
            <a:endParaRPr lang="en-US" altLang="ko-KR" sz="1600" dirty="0">
              <a:effectLst/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06475367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37"/>
          <p:cNvGrpSpPr>
            <a:grpSpLocks/>
          </p:cNvGrpSpPr>
          <p:nvPr/>
        </p:nvGrpSpPr>
        <p:grpSpPr bwMode="auto">
          <a:xfrm>
            <a:off x="1763481" y="1086221"/>
            <a:ext cx="8433691" cy="276999"/>
            <a:chOff x="887413" y="1679575"/>
            <a:chExt cx="8433691" cy="276999"/>
          </a:xfrm>
        </p:grpSpPr>
        <p:sp>
          <p:nvSpPr>
            <p:cNvPr id="16" name="TextBox 65"/>
            <p:cNvSpPr txBox="1"/>
            <p:nvPr/>
          </p:nvSpPr>
          <p:spPr bwMode="auto">
            <a:xfrm>
              <a:off x="938527" y="1679575"/>
              <a:ext cx="8382577" cy="276999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>
              <a:defPPr>
                <a:defRPr lang="ko-KR"/>
              </a:defPPr>
              <a:lvl1pPr algn="l" defTabSz="1001908" fontAlgn="auto">
                <a:spcBef>
                  <a:spcPts val="0"/>
                </a:spcBef>
                <a:spcAft>
                  <a:spcPts val="0"/>
                </a:spcAft>
                <a:defRPr kumimoji="0" sz="1200" b="1" spc="-1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lvl="0" latinLnBrk="0">
                <a:defRPr/>
              </a:pPr>
              <a:r>
                <a:rPr lang="ko-KR" altLang="en-US" kern="0" spc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조건문</a:t>
              </a:r>
              <a:endParaRPr lang="en-US" altLang="ko-KR" kern="0" spc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  <p:sp>
          <p:nvSpPr>
            <p:cNvPr id="17" name="타원 16"/>
            <p:cNvSpPr/>
            <p:nvPr/>
          </p:nvSpPr>
          <p:spPr bwMode="auto">
            <a:xfrm>
              <a:off x="887413" y="1779587"/>
              <a:ext cx="71437" cy="71438"/>
            </a:xfrm>
            <a:prstGeom prst="ellipse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5E8BC2"/>
              </a:solidFill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marR="0" lvl="0" indent="0" algn="l" defTabSz="100190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327759" y="488516"/>
            <a:ext cx="9319364" cy="513738"/>
            <a:chOff x="1748261" y="1421162"/>
            <a:chExt cx="8377181" cy="242853"/>
          </a:xfrm>
        </p:grpSpPr>
        <p:sp>
          <p:nvSpPr>
            <p:cNvPr id="25" name="모서리가 둥근 직사각형 24"/>
            <p:cNvSpPr/>
            <p:nvPr/>
          </p:nvSpPr>
          <p:spPr bwMode="auto">
            <a:xfrm>
              <a:off x="1748261" y="1421162"/>
              <a:ext cx="8372524" cy="241122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rgbClr val="CFCFC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955675">
                <a:defRPr/>
              </a:pPr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26" name="모서리가 둥근 직사각형 25"/>
            <p:cNvSpPr/>
            <p:nvPr/>
          </p:nvSpPr>
          <p:spPr bwMode="auto">
            <a:xfrm>
              <a:off x="1752918" y="1421516"/>
              <a:ext cx="8372524" cy="24112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 cap="flat" cmpd="sng" algn="ctr">
              <a:solidFill>
                <a:srgbClr val="CFCFC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100" dir="5400000" algn="t" rotWithShape="0">
                <a:schemeClr val="bg1">
                  <a:lumMod val="85000"/>
                  <a:alpha val="60000"/>
                </a:schemeClr>
              </a:outerShdw>
            </a:effectLst>
          </p:spPr>
          <p:txBody>
            <a:bodyPr wrap="none" anchor="ctr"/>
            <a:lstStyle/>
            <a:p>
              <a:pPr defTabSz="955675">
                <a:defRPr/>
              </a:pPr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27" name="타원 26"/>
            <p:cNvSpPr/>
            <p:nvPr/>
          </p:nvSpPr>
          <p:spPr bwMode="auto">
            <a:xfrm rot="10800000">
              <a:off x="9889528" y="1423529"/>
              <a:ext cx="235914" cy="2404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955675"/>
              <a:endParaRPr lang="ko-KR" altLang="en-US"/>
            </a:p>
          </p:txBody>
        </p:sp>
        <p:sp>
          <p:nvSpPr>
            <p:cNvPr id="28" name="이등변 삼각형 73"/>
            <p:cNvSpPr/>
            <p:nvPr/>
          </p:nvSpPr>
          <p:spPr bwMode="auto">
            <a:xfrm>
              <a:off x="9720981" y="1423529"/>
              <a:ext cx="259256" cy="24048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955675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 bwMode="auto">
            <a:xfrm rot="10800000">
              <a:off x="9848454" y="1423529"/>
              <a:ext cx="154342" cy="240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955675">
                <a:defRPr/>
              </a:pPr>
              <a:endParaRPr lang="ko-KR" altLang="en-US"/>
            </a:p>
          </p:txBody>
        </p:sp>
        <p:sp>
          <p:nvSpPr>
            <p:cNvPr id="30" name="TextBox 76"/>
            <p:cNvSpPr txBox="1"/>
            <p:nvPr/>
          </p:nvSpPr>
          <p:spPr bwMode="auto">
            <a:xfrm>
              <a:off x="2178023" y="1475706"/>
              <a:ext cx="5257334" cy="130942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>
                <a:defRPr/>
              </a:pPr>
              <a:r>
                <a:rPr lang="ko-KR" altLang="en-US" b="1" spc="-1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조건문과 반복문</a:t>
              </a:r>
              <a:endParaRPr lang="ko-KR" altLang="en-US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1" name="자유형 30"/>
            <p:cNvSpPr/>
            <p:nvPr/>
          </p:nvSpPr>
          <p:spPr bwMode="auto">
            <a:xfrm>
              <a:off x="1752918" y="1423529"/>
              <a:ext cx="404461" cy="240486"/>
            </a:xfrm>
            <a:custGeom>
              <a:avLst/>
              <a:gdLst>
                <a:gd name="connsiteX0" fmla="*/ 117957 w 404461"/>
                <a:gd name="connsiteY0" fmla="*/ 0 h 240486"/>
                <a:gd name="connsiteX1" fmla="*/ 122646 w 404461"/>
                <a:gd name="connsiteY1" fmla="*/ 965 h 240486"/>
                <a:gd name="connsiteX2" fmla="*/ 122646 w 404461"/>
                <a:gd name="connsiteY2" fmla="*/ 0 h 240486"/>
                <a:gd name="connsiteX3" fmla="*/ 145205 w 404461"/>
                <a:gd name="connsiteY3" fmla="*/ 0 h 240486"/>
                <a:gd name="connsiteX4" fmla="*/ 276988 w 404461"/>
                <a:gd name="connsiteY4" fmla="*/ 0 h 240486"/>
                <a:gd name="connsiteX5" fmla="*/ 404461 w 404461"/>
                <a:gd name="connsiteY5" fmla="*/ 0 h 240486"/>
                <a:gd name="connsiteX6" fmla="*/ 276988 w 404461"/>
                <a:gd name="connsiteY6" fmla="*/ 236488 h 240486"/>
                <a:gd name="connsiteX7" fmla="*/ 276988 w 404461"/>
                <a:gd name="connsiteY7" fmla="*/ 240486 h 240486"/>
                <a:gd name="connsiteX8" fmla="*/ 274833 w 404461"/>
                <a:gd name="connsiteY8" fmla="*/ 240486 h 240486"/>
                <a:gd name="connsiteX9" fmla="*/ 122646 w 404461"/>
                <a:gd name="connsiteY9" fmla="*/ 240486 h 240486"/>
                <a:gd name="connsiteX10" fmla="*/ 122646 w 404461"/>
                <a:gd name="connsiteY10" fmla="*/ 239763 h 240486"/>
                <a:gd name="connsiteX11" fmla="*/ 117957 w 404461"/>
                <a:gd name="connsiteY11" fmla="*/ 240486 h 240486"/>
                <a:gd name="connsiteX12" fmla="*/ 0 w 404461"/>
                <a:gd name="connsiteY12" fmla="*/ 120243 h 240486"/>
                <a:gd name="connsiteX13" fmla="*/ 117957 w 404461"/>
                <a:gd name="connsiteY13" fmla="*/ 0 h 24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4461" h="240486">
                  <a:moveTo>
                    <a:pt x="117957" y="0"/>
                  </a:moveTo>
                  <a:lnTo>
                    <a:pt x="122646" y="965"/>
                  </a:lnTo>
                  <a:lnTo>
                    <a:pt x="122646" y="0"/>
                  </a:lnTo>
                  <a:lnTo>
                    <a:pt x="145205" y="0"/>
                  </a:lnTo>
                  <a:lnTo>
                    <a:pt x="276988" y="0"/>
                  </a:lnTo>
                  <a:lnTo>
                    <a:pt x="404461" y="0"/>
                  </a:lnTo>
                  <a:lnTo>
                    <a:pt x="276988" y="236488"/>
                  </a:lnTo>
                  <a:lnTo>
                    <a:pt x="276988" y="240486"/>
                  </a:lnTo>
                  <a:lnTo>
                    <a:pt x="274833" y="240486"/>
                  </a:lnTo>
                  <a:lnTo>
                    <a:pt x="122646" y="240486"/>
                  </a:lnTo>
                  <a:lnTo>
                    <a:pt x="122646" y="239763"/>
                  </a:lnTo>
                  <a:lnTo>
                    <a:pt x="117957" y="240486"/>
                  </a:lnTo>
                  <a:cubicBezTo>
                    <a:pt x="52811" y="240486"/>
                    <a:pt x="0" y="186651"/>
                    <a:pt x="0" y="120243"/>
                  </a:cubicBezTo>
                  <a:cubicBezTo>
                    <a:pt x="0" y="53835"/>
                    <a:pt x="52811" y="0"/>
                    <a:pt x="117957" y="0"/>
                  </a:cubicBezTo>
                  <a:close/>
                </a:path>
              </a:pathLst>
            </a:custGeom>
            <a:solidFill>
              <a:srgbClr val="FAA26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anchor="ctr">
              <a:noAutofit/>
            </a:bodyPr>
            <a:lstStyle/>
            <a:p>
              <a:pPr defTabSz="955675"/>
              <a:endParaRPr lang="ko-KR" altLang="en-US"/>
            </a:p>
          </p:txBody>
        </p:sp>
      </p:grpSp>
      <p:sp>
        <p:nvSpPr>
          <p:cNvPr id="6" name="텍스트 상자 5"/>
          <p:cNvSpPr txBox="1"/>
          <p:nvPr/>
        </p:nvSpPr>
        <p:spPr>
          <a:xfrm>
            <a:off x="1904997" y="1523998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smtClean="0">
                <a:latin typeface="Nanum Gothic" charset="-127"/>
                <a:ea typeface="Nanum Gothic" charset="-127"/>
                <a:cs typeface="Nanum Gothic" charset="-127"/>
              </a:rPr>
              <a:t>html</a:t>
            </a:r>
            <a:endParaRPr kumimoji="1" lang="ko-KR" altLang="en-US" sz="14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7" name="텍스트 상자 36"/>
          <p:cNvSpPr txBox="1"/>
          <p:nvPr/>
        </p:nvSpPr>
        <p:spPr>
          <a:xfrm>
            <a:off x="1972733" y="3406757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 smtClean="0">
                <a:latin typeface="Nanum Gothic" charset="-127"/>
                <a:ea typeface="Nanum Gothic" charset="-127"/>
                <a:cs typeface="Nanum Gothic" charset="-127"/>
              </a:rPr>
              <a:t>js</a:t>
            </a:r>
            <a:endParaRPr kumimoji="1" lang="ko-KR" altLang="en-US" sz="14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032000" y="1963877"/>
            <a:ext cx="6096000" cy="830997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altLang="ko-KR" sz="1600" dirty="0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&lt;</a:t>
            </a:r>
            <a:r>
              <a:rPr lang="mr-IN" altLang="ko-KR" sz="1600" dirty="0" err="1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div</a:t>
            </a:r>
            <a:r>
              <a:rPr lang="mr-IN" altLang="ko-KR" sz="1600" dirty="0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mr-IN" altLang="ko-KR" sz="1600" dirty="0" err="1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id</a:t>
            </a:r>
            <a:r>
              <a:rPr lang="mr-IN" altLang="ko-KR" sz="1600" dirty="0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=</a:t>
            </a:r>
            <a:r>
              <a:rPr lang="mr-IN" altLang="ko-KR" sz="1600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"app-3"</a:t>
            </a:r>
            <a:r>
              <a:rPr lang="mr-IN" altLang="ko-KR" sz="1600" dirty="0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lang="mr-IN" altLang="ko-KR" sz="1600" dirty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altLang="ko-KR" sz="1600" dirty="0" smtClean="0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	</a:t>
            </a:r>
            <a:r>
              <a:rPr lang="mr-IN" altLang="ko-KR" sz="1600" dirty="0" smtClean="0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&lt;</a:t>
            </a:r>
            <a:r>
              <a:rPr lang="mr-IN" altLang="ko-KR" sz="1600" dirty="0" err="1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p</a:t>
            </a:r>
            <a:r>
              <a:rPr lang="mr-IN" altLang="ko-KR" sz="1600" dirty="0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mr-IN" altLang="ko-KR" sz="1600" dirty="0" err="1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v-if</a:t>
            </a:r>
            <a:r>
              <a:rPr lang="mr-IN" altLang="ko-KR" sz="1600" dirty="0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=</a:t>
            </a:r>
            <a:r>
              <a:rPr lang="mr-IN" altLang="ko-KR" sz="1600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"</a:t>
            </a:r>
            <a:r>
              <a:rPr lang="mr-IN" altLang="ko-KR" sz="1600" dirty="0" err="1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seen</a:t>
            </a:r>
            <a:r>
              <a:rPr lang="mr-IN" altLang="ko-KR" sz="1600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"</a:t>
            </a:r>
            <a:r>
              <a:rPr lang="mr-IN" altLang="ko-KR" sz="1600" dirty="0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r>
              <a:rPr lang="ko-KR" altLang="mr-IN" sz="1600" dirty="0">
                <a:latin typeface="Nanum Gothic" charset="-127"/>
                <a:ea typeface="Nanum Gothic" charset="-127"/>
                <a:cs typeface="Nanum Gothic" charset="-127"/>
              </a:rPr>
              <a:t>이제 나를 볼 수 있어요</a:t>
            </a:r>
            <a:r>
              <a:rPr lang="mr-IN" altLang="ko-KR" sz="1600" dirty="0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&lt;/</a:t>
            </a:r>
            <a:r>
              <a:rPr lang="mr-IN" altLang="ko-KR" sz="1600" dirty="0" err="1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p</a:t>
            </a:r>
            <a:r>
              <a:rPr lang="mr-IN" altLang="ko-KR" sz="1600" dirty="0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lang="mr-IN" altLang="ko-KR" sz="1600" dirty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mr-IN" altLang="ko-KR" sz="1600" dirty="0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&lt;/</a:t>
            </a:r>
            <a:r>
              <a:rPr lang="mr-IN" altLang="ko-KR" sz="1600" dirty="0" err="1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div</a:t>
            </a:r>
            <a:r>
              <a:rPr lang="mr-IN" altLang="ko-KR" sz="1600" dirty="0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lang="mr-IN" altLang="ko-KR" sz="1600" dirty="0">
              <a:effectLst/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26782" y="3821837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err="1">
                <a:solidFill>
                  <a:srgbClr val="E96900"/>
                </a:solidFill>
                <a:latin typeface="Nanum Gothic" charset="-127"/>
                <a:ea typeface="Nanum Gothic" charset="-127"/>
                <a:cs typeface="Nanum Gothic" charset="-127"/>
              </a:rPr>
              <a:t>var</a:t>
            </a:r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 app3 = </a:t>
            </a:r>
            <a:r>
              <a:rPr lang="en-US" altLang="ko-KR" sz="1600" dirty="0">
                <a:solidFill>
                  <a:srgbClr val="E96900"/>
                </a:solidFill>
                <a:latin typeface="Nanum Gothic" charset="-127"/>
                <a:ea typeface="Nanum Gothic" charset="-127"/>
                <a:cs typeface="Nanum Gothic" charset="-127"/>
              </a:rPr>
              <a:t>new</a:t>
            </a:r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1600" dirty="0" err="1">
                <a:latin typeface="Nanum Gothic" charset="-127"/>
                <a:ea typeface="Nanum Gothic" charset="-127"/>
                <a:cs typeface="Nanum Gothic" charset="-127"/>
              </a:rPr>
              <a:t>Vue</a:t>
            </a:r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({</a:t>
            </a:r>
          </a:p>
          <a:p>
            <a:pPr lvl="1"/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el: </a:t>
            </a:r>
            <a:r>
              <a:rPr lang="en-US" altLang="ko-KR" sz="1600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'#app-3'</a:t>
            </a:r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,</a:t>
            </a:r>
          </a:p>
          <a:p>
            <a:pPr lvl="1"/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data: {</a:t>
            </a:r>
          </a:p>
          <a:p>
            <a:pPr lvl="1"/>
            <a:r>
              <a:rPr lang="en-US" altLang="ko-KR" sz="1600" dirty="0" smtClean="0">
                <a:latin typeface="Nanum Gothic" charset="-127"/>
                <a:ea typeface="Nanum Gothic" charset="-127"/>
                <a:cs typeface="Nanum Gothic" charset="-127"/>
              </a:rPr>
              <a:t>	seen</a:t>
            </a:r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: </a:t>
            </a:r>
            <a:r>
              <a:rPr lang="en-US" altLang="ko-KR" sz="1600" dirty="0">
                <a:solidFill>
                  <a:srgbClr val="AE81FF"/>
                </a:solidFill>
                <a:latin typeface="Nanum Gothic" charset="-127"/>
                <a:ea typeface="Nanum Gothic" charset="-127"/>
                <a:cs typeface="Nanum Gothic" charset="-127"/>
              </a:rPr>
              <a:t>true</a:t>
            </a:r>
            <a:endParaRPr lang="en-US" altLang="ko-KR" sz="16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 lvl="1"/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}</a:t>
            </a:r>
          </a:p>
          <a:p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})</a:t>
            </a:r>
            <a:endParaRPr lang="en-US" altLang="ko-KR" sz="1600" dirty="0">
              <a:effectLst/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084934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37"/>
          <p:cNvGrpSpPr>
            <a:grpSpLocks/>
          </p:cNvGrpSpPr>
          <p:nvPr/>
        </p:nvGrpSpPr>
        <p:grpSpPr bwMode="auto">
          <a:xfrm>
            <a:off x="1763481" y="1086221"/>
            <a:ext cx="8433691" cy="276999"/>
            <a:chOff x="887413" y="1679575"/>
            <a:chExt cx="8433691" cy="276999"/>
          </a:xfrm>
        </p:grpSpPr>
        <p:sp>
          <p:nvSpPr>
            <p:cNvPr id="16" name="TextBox 65"/>
            <p:cNvSpPr txBox="1"/>
            <p:nvPr/>
          </p:nvSpPr>
          <p:spPr bwMode="auto">
            <a:xfrm>
              <a:off x="938527" y="1679575"/>
              <a:ext cx="8382577" cy="276999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>
              <a:defPPr>
                <a:defRPr lang="ko-KR"/>
              </a:defPPr>
              <a:lvl1pPr algn="l" defTabSz="1001908" fontAlgn="auto">
                <a:spcBef>
                  <a:spcPts val="0"/>
                </a:spcBef>
                <a:spcAft>
                  <a:spcPts val="0"/>
                </a:spcAft>
                <a:defRPr kumimoji="0" sz="1200" b="1" spc="-1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lvl="0" latinLnBrk="0">
                <a:defRPr/>
              </a:pPr>
              <a:r>
                <a:rPr lang="ko-KR" altLang="en-US" kern="0" spc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반복문</a:t>
              </a:r>
              <a:endParaRPr lang="en-US" altLang="ko-KR" kern="0" spc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  <p:sp>
          <p:nvSpPr>
            <p:cNvPr id="17" name="타원 16"/>
            <p:cNvSpPr/>
            <p:nvPr/>
          </p:nvSpPr>
          <p:spPr bwMode="auto">
            <a:xfrm>
              <a:off x="887413" y="1779587"/>
              <a:ext cx="71437" cy="71438"/>
            </a:xfrm>
            <a:prstGeom prst="ellipse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5E8BC2"/>
              </a:solidFill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marR="0" lvl="0" indent="0" algn="l" defTabSz="100190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327759" y="488516"/>
            <a:ext cx="9319364" cy="513738"/>
            <a:chOff x="1748261" y="1421162"/>
            <a:chExt cx="8377181" cy="242853"/>
          </a:xfrm>
        </p:grpSpPr>
        <p:sp>
          <p:nvSpPr>
            <p:cNvPr id="25" name="모서리가 둥근 직사각형 24"/>
            <p:cNvSpPr/>
            <p:nvPr/>
          </p:nvSpPr>
          <p:spPr bwMode="auto">
            <a:xfrm>
              <a:off x="1748261" y="1421162"/>
              <a:ext cx="8372524" cy="241122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rgbClr val="CFCFC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955675">
                <a:defRPr/>
              </a:pPr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26" name="모서리가 둥근 직사각형 25"/>
            <p:cNvSpPr/>
            <p:nvPr/>
          </p:nvSpPr>
          <p:spPr bwMode="auto">
            <a:xfrm>
              <a:off x="1752918" y="1421516"/>
              <a:ext cx="8372524" cy="24112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 cap="flat" cmpd="sng" algn="ctr">
              <a:solidFill>
                <a:srgbClr val="CFCFC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100" dir="5400000" algn="t" rotWithShape="0">
                <a:schemeClr val="bg1">
                  <a:lumMod val="85000"/>
                  <a:alpha val="60000"/>
                </a:schemeClr>
              </a:outerShdw>
            </a:effectLst>
          </p:spPr>
          <p:txBody>
            <a:bodyPr wrap="none" anchor="ctr"/>
            <a:lstStyle/>
            <a:p>
              <a:pPr defTabSz="955675">
                <a:defRPr/>
              </a:pPr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27" name="타원 26"/>
            <p:cNvSpPr/>
            <p:nvPr/>
          </p:nvSpPr>
          <p:spPr bwMode="auto">
            <a:xfrm rot="10800000">
              <a:off x="9889528" y="1423529"/>
              <a:ext cx="235914" cy="2404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955675"/>
              <a:endParaRPr lang="ko-KR" altLang="en-US"/>
            </a:p>
          </p:txBody>
        </p:sp>
        <p:sp>
          <p:nvSpPr>
            <p:cNvPr id="28" name="이등변 삼각형 73"/>
            <p:cNvSpPr/>
            <p:nvPr/>
          </p:nvSpPr>
          <p:spPr bwMode="auto">
            <a:xfrm>
              <a:off x="9720981" y="1423529"/>
              <a:ext cx="259256" cy="24048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955675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 bwMode="auto">
            <a:xfrm rot="10800000">
              <a:off x="9848454" y="1423529"/>
              <a:ext cx="154342" cy="240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955675">
                <a:defRPr/>
              </a:pPr>
              <a:endParaRPr lang="ko-KR" altLang="en-US"/>
            </a:p>
          </p:txBody>
        </p:sp>
        <p:sp>
          <p:nvSpPr>
            <p:cNvPr id="30" name="TextBox 76"/>
            <p:cNvSpPr txBox="1"/>
            <p:nvPr/>
          </p:nvSpPr>
          <p:spPr bwMode="auto">
            <a:xfrm>
              <a:off x="2178023" y="1475706"/>
              <a:ext cx="5257334" cy="130942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>
                <a:defRPr/>
              </a:pPr>
              <a:r>
                <a:rPr lang="ko-KR" altLang="en-US" b="1" spc="-1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조건문과 반복문</a:t>
              </a:r>
              <a:endParaRPr lang="ko-KR" altLang="en-US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1" name="자유형 30"/>
            <p:cNvSpPr/>
            <p:nvPr/>
          </p:nvSpPr>
          <p:spPr bwMode="auto">
            <a:xfrm>
              <a:off x="1752918" y="1423529"/>
              <a:ext cx="404461" cy="240486"/>
            </a:xfrm>
            <a:custGeom>
              <a:avLst/>
              <a:gdLst>
                <a:gd name="connsiteX0" fmla="*/ 117957 w 404461"/>
                <a:gd name="connsiteY0" fmla="*/ 0 h 240486"/>
                <a:gd name="connsiteX1" fmla="*/ 122646 w 404461"/>
                <a:gd name="connsiteY1" fmla="*/ 965 h 240486"/>
                <a:gd name="connsiteX2" fmla="*/ 122646 w 404461"/>
                <a:gd name="connsiteY2" fmla="*/ 0 h 240486"/>
                <a:gd name="connsiteX3" fmla="*/ 145205 w 404461"/>
                <a:gd name="connsiteY3" fmla="*/ 0 h 240486"/>
                <a:gd name="connsiteX4" fmla="*/ 276988 w 404461"/>
                <a:gd name="connsiteY4" fmla="*/ 0 h 240486"/>
                <a:gd name="connsiteX5" fmla="*/ 404461 w 404461"/>
                <a:gd name="connsiteY5" fmla="*/ 0 h 240486"/>
                <a:gd name="connsiteX6" fmla="*/ 276988 w 404461"/>
                <a:gd name="connsiteY6" fmla="*/ 236488 h 240486"/>
                <a:gd name="connsiteX7" fmla="*/ 276988 w 404461"/>
                <a:gd name="connsiteY7" fmla="*/ 240486 h 240486"/>
                <a:gd name="connsiteX8" fmla="*/ 274833 w 404461"/>
                <a:gd name="connsiteY8" fmla="*/ 240486 h 240486"/>
                <a:gd name="connsiteX9" fmla="*/ 122646 w 404461"/>
                <a:gd name="connsiteY9" fmla="*/ 240486 h 240486"/>
                <a:gd name="connsiteX10" fmla="*/ 122646 w 404461"/>
                <a:gd name="connsiteY10" fmla="*/ 239763 h 240486"/>
                <a:gd name="connsiteX11" fmla="*/ 117957 w 404461"/>
                <a:gd name="connsiteY11" fmla="*/ 240486 h 240486"/>
                <a:gd name="connsiteX12" fmla="*/ 0 w 404461"/>
                <a:gd name="connsiteY12" fmla="*/ 120243 h 240486"/>
                <a:gd name="connsiteX13" fmla="*/ 117957 w 404461"/>
                <a:gd name="connsiteY13" fmla="*/ 0 h 24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4461" h="240486">
                  <a:moveTo>
                    <a:pt x="117957" y="0"/>
                  </a:moveTo>
                  <a:lnTo>
                    <a:pt x="122646" y="965"/>
                  </a:lnTo>
                  <a:lnTo>
                    <a:pt x="122646" y="0"/>
                  </a:lnTo>
                  <a:lnTo>
                    <a:pt x="145205" y="0"/>
                  </a:lnTo>
                  <a:lnTo>
                    <a:pt x="276988" y="0"/>
                  </a:lnTo>
                  <a:lnTo>
                    <a:pt x="404461" y="0"/>
                  </a:lnTo>
                  <a:lnTo>
                    <a:pt x="276988" y="236488"/>
                  </a:lnTo>
                  <a:lnTo>
                    <a:pt x="276988" y="240486"/>
                  </a:lnTo>
                  <a:lnTo>
                    <a:pt x="274833" y="240486"/>
                  </a:lnTo>
                  <a:lnTo>
                    <a:pt x="122646" y="240486"/>
                  </a:lnTo>
                  <a:lnTo>
                    <a:pt x="122646" y="239763"/>
                  </a:lnTo>
                  <a:lnTo>
                    <a:pt x="117957" y="240486"/>
                  </a:lnTo>
                  <a:cubicBezTo>
                    <a:pt x="52811" y="240486"/>
                    <a:pt x="0" y="186651"/>
                    <a:pt x="0" y="120243"/>
                  </a:cubicBezTo>
                  <a:cubicBezTo>
                    <a:pt x="0" y="53835"/>
                    <a:pt x="52811" y="0"/>
                    <a:pt x="117957" y="0"/>
                  </a:cubicBezTo>
                  <a:close/>
                </a:path>
              </a:pathLst>
            </a:custGeom>
            <a:solidFill>
              <a:srgbClr val="FAA26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anchor="ctr">
              <a:noAutofit/>
            </a:bodyPr>
            <a:lstStyle/>
            <a:p>
              <a:pPr defTabSz="955675"/>
              <a:endParaRPr lang="ko-KR" altLang="en-US"/>
            </a:p>
          </p:txBody>
        </p:sp>
      </p:grpSp>
      <p:sp>
        <p:nvSpPr>
          <p:cNvPr id="6" name="텍스트 상자 5"/>
          <p:cNvSpPr txBox="1"/>
          <p:nvPr/>
        </p:nvSpPr>
        <p:spPr>
          <a:xfrm>
            <a:off x="1904997" y="1523998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smtClean="0">
                <a:latin typeface="Nanum Gothic" charset="-127"/>
                <a:ea typeface="Nanum Gothic" charset="-127"/>
                <a:cs typeface="Nanum Gothic" charset="-127"/>
              </a:rPr>
              <a:t>html</a:t>
            </a:r>
            <a:endParaRPr kumimoji="1" lang="ko-KR" altLang="en-US" sz="14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7" name="텍스트 상자 36"/>
          <p:cNvSpPr txBox="1"/>
          <p:nvPr/>
        </p:nvSpPr>
        <p:spPr>
          <a:xfrm>
            <a:off x="1972733" y="3753895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 smtClean="0">
                <a:latin typeface="Nanum Gothic" charset="-127"/>
                <a:ea typeface="Nanum Gothic" charset="-127"/>
                <a:cs typeface="Nanum Gothic" charset="-127"/>
              </a:rPr>
              <a:t>js</a:t>
            </a:r>
            <a:endParaRPr kumimoji="1" lang="ko-KR" altLang="en-US" sz="14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040466" y="1811144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mr-IN" altLang="ko-KR" sz="1600" dirty="0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&lt;</a:t>
            </a:r>
            <a:r>
              <a:rPr lang="mr-IN" altLang="ko-KR" sz="1600" dirty="0" err="1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div</a:t>
            </a:r>
            <a:r>
              <a:rPr lang="mr-IN" altLang="ko-KR" sz="1600" dirty="0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mr-IN" altLang="ko-KR" sz="1600" dirty="0" err="1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id</a:t>
            </a:r>
            <a:r>
              <a:rPr lang="mr-IN" altLang="ko-KR" sz="1600" dirty="0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=</a:t>
            </a:r>
            <a:r>
              <a:rPr lang="mr-IN" altLang="ko-KR" sz="1600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"app-4"</a:t>
            </a:r>
            <a:r>
              <a:rPr lang="mr-IN" altLang="ko-KR" sz="1600" dirty="0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lang="mr-IN" altLang="ko-KR" sz="16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 lvl="1"/>
            <a:r>
              <a:rPr lang="mr-IN" altLang="ko-KR" sz="1600" dirty="0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&lt;</a:t>
            </a:r>
            <a:r>
              <a:rPr lang="mr-IN" altLang="ko-KR" sz="1600" dirty="0" err="1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ol</a:t>
            </a:r>
            <a:r>
              <a:rPr lang="mr-IN" altLang="ko-KR" sz="1600" dirty="0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lang="mr-IN" altLang="ko-KR" sz="16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 lvl="2"/>
            <a:r>
              <a:rPr lang="mr-IN" altLang="ko-KR" sz="1600" dirty="0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&lt;</a:t>
            </a:r>
            <a:r>
              <a:rPr lang="mr-IN" altLang="ko-KR" sz="1600" dirty="0" err="1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li</a:t>
            </a:r>
            <a:r>
              <a:rPr lang="mr-IN" altLang="ko-KR" sz="1600" dirty="0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mr-IN" altLang="ko-KR" sz="1600" dirty="0" err="1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v-for</a:t>
            </a:r>
            <a:r>
              <a:rPr lang="mr-IN" altLang="ko-KR" sz="1600" dirty="0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=</a:t>
            </a:r>
            <a:r>
              <a:rPr lang="mr-IN" altLang="ko-KR" sz="1600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"</a:t>
            </a:r>
            <a:r>
              <a:rPr lang="mr-IN" altLang="ko-KR" sz="1600" dirty="0" err="1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todo</a:t>
            </a:r>
            <a:r>
              <a:rPr lang="mr-IN" altLang="ko-KR" sz="1600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mr-IN" altLang="ko-KR" sz="1600" dirty="0" err="1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in</a:t>
            </a:r>
            <a:r>
              <a:rPr lang="mr-IN" altLang="ko-KR" sz="1600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mr-IN" altLang="ko-KR" sz="1600" dirty="0" err="1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todos</a:t>
            </a:r>
            <a:r>
              <a:rPr lang="mr-IN" altLang="ko-KR" sz="1600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"</a:t>
            </a:r>
            <a:r>
              <a:rPr lang="mr-IN" altLang="ko-KR" sz="1600" dirty="0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lang="mr-IN" altLang="ko-KR" sz="16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 lvl="2"/>
            <a:r>
              <a:rPr lang="en-US" altLang="ko-KR" sz="1600" dirty="0" smtClean="0">
                <a:latin typeface="Nanum Gothic" charset="-127"/>
                <a:ea typeface="Nanum Gothic" charset="-127"/>
                <a:cs typeface="Nanum Gothic" charset="-127"/>
              </a:rPr>
              <a:t>	</a:t>
            </a:r>
            <a:r>
              <a:rPr lang="mr-IN" altLang="ko-KR" sz="1600" dirty="0" smtClean="0">
                <a:latin typeface="Nanum Gothic" charset="-127"/>
                <a:ea typeface="Nanum Gothic" charset="-127"/>
                <a:cs typeface="Nanum Gothic" charset="-127"/>
              </a:rPr>
              <a:t>{{ </a:t>
            </a:r>
            <a:r>
              <a:rPr lang="mr-IN" altLang="ko-KR" sz="1600" dirty="0" err="1">
                <a:latin typeface="Nanum Gothic" charset="-127"/>
                <a:ea typeface="Nanum Gothic" charset="-127"/>
                <a:cs typeface="Nanum Gothic" charset="-127"/>
              </a:rPr>
              <a:t>todo.text</a:t>
            </a:r>
            <a:r>
              <a:rPr lang="mr-IN" altLang="ko-KR" sz="1600" dirty="0">
                <a:latin typeface="Nanum Gothic" charset="-127"/>
                <a:ea typeface="Nanum Gothic" charset="-127"/>
                <a:cs typeface="Nanum Gothic" charset="-127"/>
              </a:rPr>
              <a:t> }}</a:t>
            </a:r>
          </a:p>
          <a:p>
            <a:pPr lvl="2"/>
            <a:r>
              <a:rPr lang="mr-IN" altLang="ko-KR" sz="1600" dirty="0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&lt;/</a:t>
            </a:r>
            <a:r>
              <a:rPr lang="mr-IN" altLang="ko-KR" sz="1600" dirty="0" err="1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li</a:t>
            </a:r>
            <a:r>
              <a:rPr lang="mr-IN" altLang="ko-KR" sz="1600" dirty="0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lang="mr-IN" altLang="ko-KR" sz="16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 lvl="1"/>
            <a:r>
              <a:rPr lang="mr-IN" altLang="ko-KR" sz="1600" dirty="0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&lt;/</a:t>
            </a:r>
            <a:r>
              <a:rPr lang="mr-IN" altLang="ko-KR" sz="1600" dirty="0" err="1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ol</a:t>
            </a:r>
            <a:r>
              <a:rPr lang="mr-IN" altLang="ko-KR" sz="1600" dirty="0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lang="mr-IN" altLang="ko-KR" sz="1600" dirty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mr-IN" altLang="ko-KR" sz="1600" dirty="0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&lt;/</a:t>
            </a:r>
            <a:r>
              <a:rPr lang="mr-IN" altLang="ko-KR" sz="1600" dirty="0" err="1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div</a:t>
            </a:r>
            <a:r>
              <a:rPr lang="mr-IN" altLang="ko-KR" sz="1600" dirty="0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lang="mr-IN" altLang="ko-KR" sz="1600" dirty="0">
              <a:effectLst/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26782" y="3982495"/>
            <a:ext cx="6096000" cy="2554545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err="1">
                <a:solidFill>
                  <a:srgbClr val="E96900"/>
                </a:solidFill>
                <a:latin typeface="Nanum Gothic" charset="-127"/>
                <a:ea typeface="Nanum Gothic" charset="-127"/>
                <a:cs typeface="Nanum Gothic" charset="-127"/>
              </a:rPr>
              <a:t>var</a:t>
            </a:r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 app4 = </a:t>
            </a:r>
            <a:r>
              <a:rPr lang="en-US" altLang="ko-KR" sz="1600" dirty="0">
                <a:solidFill>
                  <a:srgbClr val="E96900"/>
                </a:solidFill>
                <a:latin typeface="Nanum Gothic" charset="-127"/>
                <a:ea typeface="Nanum Gothic" charset="-127"/>
                <a:cs typeface="Nanum Gothic" charset="-127"/>
              </a:rPr>
              <a:t>new</a:t>
            </a:r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1600" dirty="0" err="1">
                <a:latin typeface="Nanum Gothic" charset="-127"/>
                <a:ea typeface="Nanum Gothic" charset="-127"/>
                <a:cs typeface="Nanum Gothic" charset="-127"/>
              </a:rPr>
              <a:t>Vue</a:t>
            </a:r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({</a:t>
            </a:r>
          </a:p>
          <a:p>
            <a:pPr lvl="1"/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el: </a:t>
            </a:r>
            <a:r>
              <a:rPr lang="en-US" altLang="ko-KR" sz="1600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'#app-4'</a:t>
            </a:r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,</a:t>
            </a:r>
          </a:p>
          <a:p>
            <a:pPr lvl="1"/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data: {</a:t>
            </a:r>
          </a:p>
          <a:p>
            <a:pPr lvl="2"/>
            <a:r>
              <a:rPr lang="en-US" altLang="ko-KR" sz="1600" dirty="0" err="1">
                <a:latin typeface="Nanum Gothic" charset="-127"/>
                <a:ea typeface="Nanum Gothic" charset="-127"/>
                <a:cs typeface="Nanum Gothic" charset="-127"/>
              </a:rPr>
              <a:t>todos</a:t>
            </a:r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: [</a:t>
            </a:r>
          </a:p>
          <a:p>
            <a:pPr lvl="3"/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{ text: </a:t>
            </a:r>
            <a:r>
              <a:rPr lang="en-US" altLang="ko-KR" sz="1600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'JavaScript </a:t>
            </a:r>
            <a:r>
              <a:rPr lang="ko-KR" altLang="en-US" sz="1600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배우기</a:t>
            </a:r>
            <a:r>
              <a:rPr lang="en-US" altLang="ko-KR" sz="1600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'</a:t>
            </a:r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 },</a:t>
            </a:r>
          </a:p>
          <a:p>
            <a:pPr lvl="3"/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{ text: </a:t>
            </a:r>
            <a:r>
              <a:rPr lang="en-US" altLang="ko-KR" sz="1600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'</a:t>
            </a:r>
            <a:r>
              <a:rPr lang="en-US" altLang="ko-KR" sz="1600" dirty="0" err="1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Vue</a:t>
            </a:r>
            <a:r>
              <a:rPr lang="en-US" altLang="ko-KR" sz="1600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ko-KR" altLang="en-US" sz="1600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배우기</a:t>
            </a:r>
            <a:r>
              <a:rPr lang="en-US" altLang="ko-KR" sz="1600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'</a:t>
            </a:r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 },</a:t>
            </a:r>
          </a:p>
          <a:p>
            <a:pPr lvl="3"/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{ text: </a:t>
            </a:r>
            <a:r>
              <a:rPr lang="en-US" altLang="ko-KR" sz="1600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'</a:t>
            </a:r>
            <a:r>
              <a:rPr lang="ko-KR" altLang="en-US" sz="1600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무언가 멋진 것을 만들기</a:t>
            </a:r>
            <a:r>
              <a:rPr lang="en-US" altLang="ko-KR" sz="1600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'</a:t>
            </a:r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 }</a:t>
            </a:r>
          </a:p>
          <a:p>
            <a:pPr lvl="2"/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]</a:t>
            </a:r>
          </a:p>
          <a:p>
            <a:pPr lvl="1"/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}</a:t>
            </a:r>
          </a:p>
          <a:p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})</a:t>
            </a:r>
            <a:endParaRPr lang="en-US" altLang="ko-KR" sz="1600" dirty="0">
              <a:effectLst/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3631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37"/>
          <p:cNvGrpSpPr>
            <a:grpSpLocks/>
          </p:cNvGrpSpPr>
          <p:nvPr/>
        </p:nvGrpSpPr>
        <p:grpSpPr bwMode="auto">
          <a:xfrm>
            <a:off x="1763481" y="1086221"/>
            <a:ext cx="8433691" cy="276999"/>
            <a:chOff x="887413" y="1679575"/>
            <a:chExt cx="8433691" cy="276999"/>
          </a:xfrm>
        </p:grpSpPr>
        <p:sp>
          <p:nvSpPr>
            <p:cNvPr id="16" name="TextBox 65"/>
            <p:cNvSpPr txBox="1"/>
            <p:nvPr/>
          </p:nvSpPr>
          <p:spPr bwMode="auto">
            <a:xfrm>
              <a:off x="938527" y="1679575"/>
              <a:ext cx="8382577" cy="276999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>
              <a:defPPr>
                <a:defRPr lang="ko-KR"/>
              </a:defPPr>
              <a:lvl1pPr algn="l" defTabSz="1001908" fontAlgn="auto">
                <a:spcBef>
                  <a:spcPts val="0"/>
                </a:spcBef>
                <a:spcAft>
                  <a:spcPts val="0"/>
                </a:spcAft>
                <a:defRPr kumimoji="0" sz="1200" b="1" spc="-1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lvl="0" latinLnBrk="0">
                <a:defRPr/>
              </a:pPr>
              <a:r>
                <a:rPr lang="en-US" altLang="ko-KR" kern="0" spc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v-on </a:t>
              </a:r>
              <a:r>
                <a:rPr lang="ko-KR" altLang="en-US" kern="0" spc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디렉티브를 사용하여 </a:t>
              </a:r>
              <a:r>
                <a:rPr lang="en-US" altLang="ko-KR" kern="0" spc="0" dirty="0" err="1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Vue</a:t>
              </a:r>
              <a:r>
                <a:rPr lang="ko-KR" altLang="en-US" kern="0" spc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 인스턴스에 메소드를 호출하는 이벤트 리스너를 첨부</a:t>
              </a:r>
              <a:r>
                <a:rPr lang="en-US" altLang="ko-KR" kern="0" spc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 </a:t>
              </a:r>
              <a:endParaRPr lang="en-US" altLang="ko-KR" kern="0" spc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  <p:sp>
          <p:nvSpPr>
            <p:cNvPr id="17" name="타원 16"/>
            <p:cNvSpPr/>
            <p:nvPr/>
          </p:nvSpPr>
          <p:spPr bwMode="auto">
            <a:xfrm>
              <a:off x="887413" y="1779587"/>
              <a:ext cx="71437" cy="71438"/>
            </a:xfrm>
            <a:prstGeom prst="ellipse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5E8BC2"/>
              </a:solidFill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marR="0" lvl="0" indent="0" algn="l" defTabSz="100190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327759" y="488516"/>
            <a:ext cx="9319364" cy="513738"/>
            <a:chOff x="1748261" y="1421162"/>
            <a:chExt cx="8377181" cy="242853"/>
          </a:xfrm>
        </p:grpSpPr>
        <p:sp>
          <p:nvSpPr>
            <p:cNvPr id="25" name="모서리가 둥근 직사각형 24"/>
            <p:cNvSpPr/>
            <p:nvPr/>
          </p:nvSpPr>
          <p:spPr bwMode="auto">
            <a:xfrm>
              <a:off x="1748261" y="1421162"/>
              <a:ext cx="8372524" cy="241122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rgbClr val="CFCFC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955675">
                <a:defRPr/>
              </a:pPr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26" name="모서리가 둥근 직사각형 25"/>
            <p:cNvSpPr/>
            <p:nvPr/>
          </p:nvSpPr>
          <p:spPr bwMode="auto">
            <a:xfrm>
              <a:off x="1752918" y="1421516"/>
              <a:ext cx="8372524" cy="24112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 cap="flat" cmpd="sng" algn="ctr">
              <a:solidFill>
                <a:srgbClr val="CFCFC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100" dir="5400000" algn="t" rotWithShape="0">
                <a:schemeClr val="bg1">
                  <a:lumMod val="85000"/>
                  <a:alpha val="60000"/>
                </a:schemeClr>
              </a:outerShdw>
            </a:effectLst>
          </p:spPr>
          <p:txBody>
            <a:bodyPr wrap="none" anchor="ctr"/>
            <a:lstStyle/>
            <a:p>
              <a:pPr defTabSz="955675">
                <a:defRPr/>
              </a:pPr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27" name="타원 26"/>
            <p:cNvSpPr/>
            <p:nvPr/>
          </p:nvSpPr>
          <p:spPr bwMode="auto">
            <a:xfrm rot="10800000">
              <a:off x="9889528" y="1423529"/>
              <a:ext cx="235914" cy="2404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955675"/>
              <a:endParaRPr lang="ko-KR" altLang="en-US"/>
            </a:p>
          </p:txBody>
        </p:sp>
        <p:sp>
          <p:nvSpPr>
            <p:cNvPr id="28" name="이등변 삼각형 73"/>
            <p:cNvSpPr/>
            <p:nvPr/>
          </p:nvSpPr>
          <p:spPr bwMode="auto">
            <a:xfrm>
              <a:off x="9720981" y="1423529"/>
              <a:ext cx="259256" cy="24048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955675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 bwMode="auto">
            <a:xfrm rot="10800000">
              <a:off x="9848454" y="1423529"/>
              <a:ext cx="154342" cy="240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955675">
                <a:defRPr/>
              </a:pPr>
              <a:endParaRPr lang="ko-KR" altLang="en-US"/>
            </a:p>
          </p:txBody>
        </p:sp>
        <p:sp>
          <p:nvSpPr>
            <p:cNvPr id="30" name="TextBox 76"/>
            <p:cNvSpPr txBox="1"/>
            <p:nvPr/>
          </p:nvSpPr>
          <p:spPr bwMode="auto">
            <a:xfrm>
              <a:off x="2178023" y="1475706"/>
              <a:ext cx="5257334" cy="130942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>
                <a:defRPr/>
              </a:pPr>
              <a:r>
                <a:rPr lang="ko-KR" altLang="en-US" b="1" spc="-1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사용자 입력 핸들링</a:t>
              </a:r>
              <a:endParaRPr lang="ko-KR" altLang="en-US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1" name="자유형 30"/>
            <p:cNvSpPr/>
            <p:nvPr/>
          </p:nvSpPr>
          <p:spPr bwMode="auto">
            <a:xfrm>
              <a:off x="1752918" y="1423529"/>
              <a:ext cx="404461" cy="240486"/>
            </a:xfrm>
            <a:custGeom>
              <a:avLst/>
              <a:gdLst>
                <a:gd name="connsiteX0" fmla="*/ 117957 w 404461"/>
                <a:gd name="connsiteY0" fmla="*/ 0 h 240486"/>
                <a:gd name="connsiteX1" fmla="*/ 122646 w 404461"/>
                <a:gd name="connsiteY1" fmla="*/ 965 h 240486"/>
                <a:gd name="connsiteX2" fmla="*/ 122646 w 404461"/>
                <a:gd name="connsiteY2" fmla="*/ 0 h 240486"/>
                <a:gd name="connsiteX3" fmla="*/ 145205 w 404461"/>
                <a:gd name="connsiteY3" fmla="*/ 0 h 240486"/>
                <a:gd name="connsiteX4" fmla="*/ 276988 w 404461"/>
                <a:gd name="connsiteY4" fmla="*/ 0 h 240486"/>
                <a:gd name="connsiteX5" fmla="*/ 404461 w 404461"/>
                <a:gd name="connsiteY5" fmla="*/ 0 h 240486"/>
                <a:gd name="connsiteX6" fmla="*/ 276988 w 404461"/>
                <a:gd name="connsiteY6" fmla="*/ 236488 h 240486"/>
                <a:gd name="connsiteX7" fmla="*/ 276988 w 404461"/>
                <a:gd name="connsiteY7" fmla="*/ 240486 h 240486"/>
                <a:gd name="connsiteX8" fmla="*/ 274833 w 404461"/>
                <a:gd name="connsiteY8" fmla="*/ 240486 h 240486"/>
                <a:gd name="connsiteX9" fmla="*/ 122646 w 404461"/>
                <a:gd name="connsiteY9" fmla="*/ 240486 h 240486"/>
                <a:gd name="connsiteX10" fmla="*/ 122646 w 404461"/>
                <a:gd name="connsiteY10" fmla="*/ 239763 h 240486"/>
                <a:gd name="connsiteX11" fmla="*/ 117957 w 404461"/>
                <a:gd name="connsiteY11" fmla="*/ 240486 h 240486"/>
                <a:gd name="connsiteX12" fmla="*/ 0 w 404461"/>
                <a:gd name="connsiteY12" fmla="*/ 120243 h 240486"/>
                <a:gd name="connsiteX13" fmla="*/ 117957 w 404461"/>
                <a:gd name="connsiteY13" fmla="*/ 0 h 24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4461" h="240486">
                  <a:moveTo>
                    <a:pt x="117957" y="0"/>
                  </a:moveTo>
                  <a:lnTo>
                    <a:pt x="122646" y="965"/>
                  </a:lnTo>
                  <a:lnTo>
                    <a:pt x="122646" y="0"/>
                  </a:lnTo>
                  <a:lnTo>
                    <a:pt x="145205" y="0"/>
                  </a:lnTo>
                  <a:lnTo>
                    <a:pt x="276988" y="0"/>
                  </a:lnTo>
                  <a:lnTo>
                    <a:pt x="404461" y="0"/>
                  </a:lnTo>
                  <a:lnTo>
                    <a:pt x="276988" y="236488"/>
                  </a:lnTo>
                  <a:lnTo>
                    <a:pt x="276988" y="240486"/>
                  </a:lnTo>
                  <a:lnTo>
                    <a:pt x="274833" y="240486"/>
                  </a:lnTo>
                  <a:lnTo>
                    <a:pt x="122646" y="240486"/>
                  </a:lnTo>
                  <a:lnTo>
                    <a:pt x="122646" y="239763"/>
                  </a:lnTo>
                  <a:lnTo>
                    <a:pt x="117957" y="240486"/>
                  </a:lnTo>
                  <a:cubicBezTo>
                    <a:pt x="52811" y="240486"/>
                    <a:pt x="0" y="186651"/>
                    <a:pt x="0" y="120243"/>
                  </a:cubicBezTo>
                  <a:cubicBezTo>
                    <a:pt x="0" y="53835"/>
                    <a:pt x="52811" y="0"/>
                    <a:pt x="117957" y="0"/>
                  </a:cubicBezTo>
                  <a:close/>
                </a:path>
              </a:pathLst>
            </a:custGeom>
            <a:solidFill>
              <a:srgbClr val="FAA26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anchor="ctr">
              <a:noAutofit/>
            </a:bodyPr>
            <a:lstStyle/>
            <a:p>
              <a:pPr defTabSz="955675"/>
              <a:endParaRPr lang="ko-KR" altLang="en-US"/>
            </a:p>
          </p:txBody>
        </p:sp>
      </p:grpSp>
      <p:sp>
        <p:nvSpPr>
          <p:cNvPr id="6" name="텍스트 상자 5"/>
          <p:cNvSpPr txBox="1"/>
          <p:nvPr/>
        </p:nvSpPr>
        <p:spPr>
          <a:xfrm>
            <a:off x="1904997" y="1523998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smtClean="0">
                <a:latin typeface="Nanum Gothic" charset="-127"/>
                <a:ea typeface="Nanum Gothic" charset="-127"/>
                <a:cs typeface="Nanum Gothic" charset="-127"/>
              </a:rPr>
              <a:t>html</a:t>
            </a:r>
            <a:endParaRPr kumimoji="1" lang="ko-KR" altLang="en-US" sz="14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7" name="텍스트 상자 36"/>
          <p:cNvSpPr txBox="1"/>
          <p:nvPr/>
        </p:nvSpPr>
        <p:spPr>
          <a:xfrm>
            <a:off x="1972733" y="3279760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 smtClean="0">
                <a:latin typeface="Nanum Gothic" charset="-127"/>
                <a:ea typeface="Nanum Gothic" charset="-127"/>
                <a:cs typeface="Nanum Gothic" charset="-127"/>
              </a:rPr>
              <a:t>js</a:t>
            </a:r>
            <a:endParaRPr kumimoji="1" lang="ko-KR" altLang="en-US" sz="14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2126782" y="1992553"/>
            <a:ext cx="825789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mr-IN" altLang="ko-KR" sz="1600" dirty="0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&lt;</a:t>
            </a:r>
            <a:r>
              <a:rPr lang="mr-IN" altLang="ko-KR" sz="1600" dirty="0" err="1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div</a:t>
            </a:r>
            <a:r>
              <a:rPr lang="mr-IN" altLang="ko-KR" sz="1600" dirty="0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mr-IN" altLang="ko-KR" sz="1600" dirty="0" err="1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id</a:t>
            </a:r>
            <a:r>
              <a:rPr lang="mr-IN" altLang="ko-KR" sz="1600" dirty="0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=</a:t>
            </a:r>
            <a:r>
              <a:rPr lang="mr-IN" altLang="ko-KR" sz="1600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"app-5"</a:t>
            </a:r>
            <a:r>
              <a:rPr lang="mr-IN" altLang="ko-KR" sz="1600" dirty="0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lang="mr-IN" altLang="ko-KR" sz="16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 lvl="1"/>
            <a:r>
              <a:rPr lang="mr-IN" altLang="ko-KR" sz="1600" dirty="0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&lt;</a:t>
            </a:r>
            <a:r>
              <a:rPr lang="mr-IN" altLang="ko-KR" sz="1600" dirty="0" err="1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p</a:t>
            </a:r>
            <a:r>
              <a:rPr lang="mr-IN" altLang="ko-KR" sz="1600" dirty="0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r>
              <a:rPr lang="mr-IN" altLang="ko-KR" sz="1600" dirty="0">
                <a:latin typeface="Nanum Gothic" charset="-127"/>
                <a:ea typeface="Nanum Gothic" charset="-127"/>
                <a:cs typeface="Nanum Gothic" charset="-127"/>
              </a:rPr>
              <a:t>{{ </a:t>
            </a:r>
            <a:r>
              <a:rPr lang="mr-IN" altLang="ko-KR" sz="1600" dirty="0" err="1">
                <a:latin typeface="Nanum Gothic" charset="-127"/>
                <a:ea typeface="Nanum Gothic" charset="-127"/>
                <a:cs typeface="Nanum Gothic" charset="-127"/>
              </a:rPr>
              <a:t>message</a:t>
            </a:r>
            <a:r>
              <a:rPr lang="mr-IN" altLang="ko-KR" sz="1600" dirty="0">
                <a:latin typeface="Nanum Gothic" charset="-127"/>
                <a:ea typeface="Nanum Gothic" charset="-127"/>
                <a:cs typeface="Nanum Gothic" charset="-127"/>
              </a:rPr>
              <a:t> }}</a:t>
            </a:r>
            <a:r>
              <a:rPr lang="mr-IN" altLang="ko-KR" sz="1600" dirty="0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&lt;/</a:t>
            </a:r>
            <a:r>
              <a:rPr lang="mr-IN" altLang="ko-KR" sz="1600" dirty="0" err="1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p</a:t>
            </a:r>
            <a:r>
              <a:rPr lang="mr-IN" altLang="ko-KR" sz="1600" dirty="0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lang="mr-IN" altLang="ko-KR" sz="16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 lvl="1"/>
            <a:r>
              <a:rPr lang="mr-IN" altLang="ko-KR" sz="1600" dirty="0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&lt;</a:t>
            </a:r>
            <a:r>
              <a:rPr lang="mr-IN" altLang="ko-KR" sz="1600" dirty="0" err="1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button</a:t>
            </a:r>
            <a:r>
              <a:rPr lang="mr-IN" altLang="ko-KR" sz="1600" dirty="0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mr-IN" altLang="ko-KR" sz="1600" dirty="0" err="1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v-on:click</a:t>
            </a:r>
            <a:r>
              <a:rPr lang="mr-IN" altLang="ko-KR" sz="1600" dirty="0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=</a:t>
            </a:r>
            <a:r>
              <a:rPr lang="mr-IN" altLang="ko-KR" sz="1600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"</a:t>
            </a:r>
            <a:r>
              <a:rPr lang="mr-IN" altLang="ko-KR" sz="1600" dirty="0" err="1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reverseMessage</a:t>
            </a:r>
            <a:r>
              <a:rPr lang="mr-IN" altLang="ko-KR" sz="1600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"</a:t>
            </a:r>
            <a:r>
              <a:rPr lang="mr-IN" altLang="ko-KR" sz="1600" dirty="0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r>
              <a:rPr lang="ko-KR" altLang="mr-IN" sz="1600" dirty="0">
                <a:latin typeface="Nanum Gothic" charset="-127"/>
                <a:ea typeface="Nanum Gothic" charset="-127"/>
                <a:cs typeface="Nanum Gothic" charset="-127"/>
              </a:rPr>
              <a:t>메시지 뒤집기</a:t>
            </a:r>
            <a:r>
              <a:rPr lang="mr-IN" altLang="ko-KR" sz="1600" dirty="0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&lt;/</a:t>
            </a:r>
            <a:r>
              <a:rPr lang="mr-IN" altLang="ko-KR" sz="1600" dirty="0" err="1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button</a:t>
            </a:r>
            <a:r>
              <a:rPr lang="mr-IN" altLang="ko-KR" sz="1600" dirty="0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lang="mr-IN" altLang="ko-KR" sz="1600" dirty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mr-IN" altLang="ko-KR" sz="1600" dirty="0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&lt;/</a:t>
            </a:r>
            <a:r>
              <a:rPr lang="mr-IN" altLang="ko-KR" sz="1600" dirty="0" err="1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div</a:t>
            </a:r>
            <a:r>
              <a:rPr lang="mr-IN" altLang="ko-KR" sz="1600" dirty="0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lang="mr-IN" altLang="ko-KR" sz="1600" dirty="0">
              <a:effectLst/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2188086" y="3484940"/>
            <a:ext cx="6982807" cy="28007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600" dirty="0" err="1">
                <a:solidFill>
                  <a:srgbClr val="E96900"/>
                </a:solidFill>
                <a:latin typeface="Nanum Gothic" charset="-127"/>
                <a:ea typeface="Nanum Gothic" charset="-127"/>
                <a:cs typeface="Nanum Gothic" charset="-127"/>
              </a:rPr>
              <a:t>var</a:t>
            </a:r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 app5 = </a:t>
            </a:r>
            <a:r>
              <a:rPr lang="en-US" altLang="ko-KR" sz="1600" dirty="0">
                <a:solidFill>
                  <a:srgbClr val="E96900"/>
                </a:solidFill>
                <a:latin typeface="Nanum Gothic" charset="-127"/>
                <a:ea typeface="Nanum Gothic" charset="-127"/>
                <a:cs typeface="Nanum Gothic" charset="-127"/>
              </a:rPr>
              <a:t>new</a:t>
            </a:r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1600" dirty="0" err="1">
                <a:latin typeface="Nanum Gothic" charset="-127"/>
                <a:ea typeface="Nanum Gothic" charset="-127"/>
                <a:cs typeface="Nanum Gothic" charset="-127"/>
              </a:rPr>
              <a:t>Vue</a:t>
            </a:r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({</a:t>
            </a:r>
          </a:p>
          <a:p>
            <a:pPr lvl="1"/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el: </a:t>
            </a:r>
            <a:r>
              <a:rPr lang="en-US" altLang="ko-KR" sz="1600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'#app-5'</a:t>
            </a:r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,</a:t>
            </a:r>
          </a:p>
          <a:p>
            <a:pPr lvl="1"/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data: {</a:t>
            </a:r>
          </a:p>
          <a:p>
            <a:pPr lvl="1"/>
            <a:r>
              <a:rPr lang="en-US" altLang="ko-KR" sz="1600" dirty="0" smtClean="0">
                <a:latin typeface="Nanum Gothic" charset="-127"/>
                <a:ea typeface="Nanum Gothic" charset="-127"/>
                <a:cs typeface="Nanum Gothic" charset="-127"/>
              </a:rPr>
              <a:t>	message</a:t>
            </a:r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: </a:t>
            </a:r>
            <a:r>
              <a:rPr lang="en-US" altLang="ko-KR" sz="1600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'</a:t>
            </a:r>
            <a:r>
              <a:rPr lang="ko-KR" altLang="en-US" sz="1600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안녕하세요</a:t>
            </a:r>
            <a:r>
              <a:rPr lang="en-US" altLang="ko-KR" sz="1600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! </a:t>
            </a:r>
            <a:r>
              <a:rPr lang="en-US" altLang="ko-KR" sz="1600" dirty="0" err="1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Vue.js</a:t>
            </a:r>
            <a:r>
              <a:rPr lang="en-US" altLang="ko-KR" sz="1600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!'</a:t>
            </a:r>
            <a:endParaRPr lang="en-US" altLang="ko-KR" sz="16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 lvl="1"/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},</a:t>
            </a:r>
          </a:p>
          <a:p>
            <a:pPr lvl="1"/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methods: {</a:t>
            </a:r>
          </a:p>
          <a:p>
            <a:pPr lvl="2"/>
            <a:r>
              <a:rPr lang="en-US" altLang="ko-KR" sz="1600" dirty="0" err="1">
                <a:latin typeface="Nanum Gothic" charset="-127"/>
                <a:ea typeface="Nanum Gothic" charset="-127"/>
                <a:cs typeface="Nanum Gothic" charset="-127"/>
              </a:rPr>
              <a:t>reverseMessage</a:t>
            </a:r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: </a:t>
            </a:r>
            <a:r>
              <a:rPr lang="en-US" altLang="ko-KR" sz="1600" dirty="0">
                <a:solidFill>
                  <a:srgbClr val="0092DB"/>
                </a:solidFill>
                <a:latin typeface="Nanum Gothic" charset="-127"/>
                <a:ea typeface="Nanum Gothic" charset="-127"/>
                <a:cs typeface="Nanum Gothic" charset="-127"/>
              </a:rPr>
              <a:t>function</a:t>
            </a:r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 () {</a:t>
            </a:r>
          </a:p>
          <a:p>
            <a:pPr lvl="2"/>
            <a:r>
              <a:rPr lang="en-US" altLang="ko-KR" sz="1600" dirty="0" smtClean="0">
                <a:solidFill>
                  <a:srgbClr val="E96900"/>
                </a:solidFill>
                <a:latin typeface="Nanum Gothic" charset="-127"/>
                <a:ea typeface="Nanum Gothic" charset="-127"/>
                <a:cs typeface="Nanum Gothic" charset="-127"/>
              </a:rPr>
              <a:t>	</a:t>
            </a:r>
            <a:r>
              <a:rPr lang="en-US" altLang="ko-KR" sz="1600" dirty="0" err="1" smtClean="0">
                <a:solidFill>
                  <a:srgbClr val="E96900"/>
                </a:solidFill>
                <a:latin typeface="Nanum Gothic" charset="-127"/>
                <a:ea typeface="Nanum Gothic" charset="-127"/>
                <a:cs typeface="Nanum Gothic" charset="-127"/>
              </a:rPr>
              <a:t>this</a:t>
            </a:r>
            <a:r>
              <a:rPr lang="en-US" altLang="ko-KR" sz="1600" dirty="0" err="1" smtClean="0">
                <a:latin typeface="Nanum Gothic" charset="-127"/>
                <a:ea typeface="Nanum Gothic" charset="-127"/>
                <a:cs typeface="Nanum Gothic" charset="-127"/>
              </a:rPr>
              <a:t>.message</a:t>
            </a:r>
            <a:r>
              <a:rPr lang="en-US" altLang="ko-KR" sz="1600" dirty="0" smtClean="0">
                <a:latin typeface="Nanum Gothic" charset="-127"/>
                <a:ea typeface="Nanum Gothic" charset="-127"/>
                <a:cs typeface="Nanum Gothic" charset="-127"/>
              </a:rPr>
              <a:t> = </a:t>
            </a:r>
            <a:r>
              <a:rPr lang="en-US" altLang="ko-KR" sz="1600" dirty="0" err="1" smtClean="0">
                <a:solidFill>
                  <a:srgbClr val="E96900"/>
                </a:solidFill>
                <a:latin typeface="Nanum Gothic" charset="-127"/>
                <a:ea typeface="Nanum Gothic" charset="-127"/>
                <a:cs typeface="Nanum Gothic" charset="-127"/>
              </a:rPr>
              <a:t>this</a:t>
            </a:r>
            <a:r>
              <a:rPr lang="en-US" altLang="ko-KR" sz="1600" dirty="0" err="1" smtClean="0">
                <a:latin typeface="Nanum Gothic" charset="-127"/>
                <a:ea typeface="Nanum Gothic" charset="-127"/>
                <a:cs typeface="Nanum Gothic" charset="-127"/>
              </a:rPr>
              <a:t>.message.split</a:t>
            </a:r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(</a:t>
            </a:r>
            <a:r>
              <a:rPr lang="en-US" altLang="ko-KR" sz="1600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''</a:t>
            </a:r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).reverse().join(</a:t>
            </a:r>
            <a:r>
              <a:rPr lang="en-US" altLang="ko-KR" sz="1600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''</a:t>
            </a:r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)</a:t>
            </a:r>
          </a:p>
          <a:p>
            <a:pPr lvl="2"/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}</a:t>
            </a:r>
          </a:p>
          <a:p>
            <a:pPr lvl="1"/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}</a:t>
            </a:r>
          </a:p>
          <a:p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})</a:t>
            </a:r>
            <a:endParaRPr lang="en-US" altLang="ko-KR" sz="1600" dirty="0">
              <a:effectLst/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4609530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그룹 37"/>
          <p:cNvGrpSpPr>
            <a:grpSpLocks/>
          </p:cNvGrpSpPr>
          <p:nvPr/>
        </p:nvGrpSpPr>
        <p:grpSpPr bwMode="auto">
          <a:xfrm>
            <a:off x="1763481" y="1086221"/>
            <a:ext cx="8433691" cy="276999"/>
            <a:chOff x="887413" y="1679575"/>
            <a:chExt cx="8433691" cy="276999"/>
          </a:xfrm>
        </p:grpSpPr>
        <p:sp>
          <p:nvSpPr>
            <p:cNvPr id="16" name="TextBox 65"/>
            <p:cNvSpPr txBox="1"/>
            <p:nvPr/>
          </p:nvSpPr>
          <p:spPr bwMode="auto">
            <a:xfrm>
              <a:off x="938527" y="1679575"/>
              <a:ext cx="8382577" cy="276999"/>
            </a:xfrm>
            <a:prstGeom prst="rect">
              <a:avLst/>
            </a:prstGeom>
            <a:noFill/>
            <a:ln w="6350" algn="ctr">
              <a:noFill/>
              <a:miter lim="800000"/>
              <a:headEnd/>
              <a:tailEnd/>
            </a:ln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>
              <a:defPPr>
                <a:defRPr lang="ko-KR"/>
              </a:defPPr>
              <a:lvl1pPr algn="l" defTabSz="1001908" fontAlgn="auto">
                <a:spcBef>
                  <a:spcPts val="0"/>
                </a:spcBef>
                <a:spcAft>
                  <a:spcPts val="0"/>
                </a:spcAft>
                <a:defRPr kumimoji="0" sz="1200" b="1" spc="-100"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defRPr>
              </a:lvl1pPr>
            </a:lstStyle>
            <a:p>
              <a:pPr lvl="0" latinLnBrk="0">
                <a:defRPr/>
              </a:pPr>
              <a:r>
                <a:rPr lang="en-US" altLang="ko-KR" kern="0" spc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v-model </a:t>
              </a:r>
              <a:r>
                <a:rPr lang="ko-KR" altLang="en-US" kern="0" spc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디렉티브를 사용하여 양방향 바인딩</a:t>
              </a:r>
              <a:r>
                <a:rPr lang="en-US" altLang="ko-KR" kern="0" spc="0" dirty="0" smtClean="0">
                  <a:solidFill>
                    <a:sysClr val="windowText" lastClr="000000">
                      <a:lumMod val="85000"/>
                      <a:lumOff val="15000"/>
                    </a:sysClr>
                  </a:solidFill>
                  <a:latin typeface="Nanum Gothic" charset="-127"/>
                  <a:ea typeface="Nanum Gothic" charset="-127"/>
                  <a:cs typeface="Nanum Gothic" charset="-127"/>
                </a:rPr>
                <a:t> </a:t>
              </a:r>
              <a:endParaRPr lang="en-US" altLang="ko-KR" kern="0" spc="0" dirty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  <p:sp>
          <p:nvSpPr>
            <p:cNvPr id="17" name="타원 16"/>
            <p:cNvSpPr/>
            <p:nvPr/>
          </p:nvSpPr>
          <p:spPr bwMode="auto">
            <a:xfrm>
              <a:off x="887413" y="1779587"/>
              <a:ext cx="71437" cy="71438"/>
            </a:xfrm>
            <a:prstGeom prst="ellipse">
              <a:avLst/>
            </a:prstGeom>
            <a:solidFill>
              <a:sysClr val="window" lastClr="FFFFFF"/>
            </a:solidFill>
            <a:ln w="28575" cap="flat" cmpd="sng" algn="ctr">
              <a:solidFill>
                <a:srgbClr val="5E8BC2"/>
              </a:solidFill>
              <a:prstDash val="solid"/>
            </a:ln>
            <a:effectLst/>
          </p:spPr>
          <p:txBody>
            <a:bodyPr anchor="ctr">
              <a:scene3d>
                <a:camera prst="orthographicFront"/>
                <a:lightRig rig="threePt" dir="t"/>
              </a:scene3d>
              <a:sp3d>
                <a:bevelT w="1270" h="1270"/>
                <a:bevelB w="1270" h="1270"/>
              </a:sp3d>
            </a:bodyPr>
            <a:lstStyle/>
            <a:p>
              <a:pPr marL="0" marR="0" lvl="0" indent="0" algn="l" defTabSz="1001908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8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Nanum Gothic" charset="-127"/>
                <a:ea typeface="Nanum Gothic" charset="-127"/>
                <a:cs typeface="Nanum Gothic" charset="-127"/>
              </a:endParaRPr>
            </a:p>
          </p:txBody>
        </p:sp>
      </p:grpSp>
      <p:grpSp>
        <p:nvGrpSpPr>
          <p:cNvPr id="24" name="그룹 23"/>
          <p:cNvGrpSpPr/>
          <p:nvPr/>
        </p:nvGrpSpPr>
        <p:grpSpPr>
          <a:xfrm>
            <a:off x="1327759" y="488516"/>
            <a:ext cx="9319364" cy="513738"/>
            <a:chOff x="1748261" y="1421162"/>
            <a:chExt cx="8377181" cy="242853"/>
          </a:xfrm>
        </p:grpSpPr>
        <p:sp>
          <p:nvSpPr>
            <p:cNvPr id="25" name="모서리가 둥근 직사각형 24"/>
            <p:cNvSpPr/>
            <p:nvPr/>
          </p:nvSpPr>
          <p:spPr bwMode="auto">
            <a:xfrm>
              <a:off x="1748261" y="1421162"/>
              <a:ext cx="8372524" cy="241122"/>
            </a:xfrm>
            <a:prstGeom prst="roundRect">
              <a:avLst>
                <a:gd name="adj" fmla="val 50000"/>
              </a:avLst>
            </a:prstGeom>
            <a:noFill/>
            <a:ln w="9525" cap="flat" cmpd="sng" algn="ctr">
              <a:solidFill>
                <a:srgbClr val="CFCFCF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955675">
                <a:defRPr/>
              </a:pPr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26" name="모서리가 둥근 직사각형 25"/>
            <p:cNvSpPr/>
            <p:nvPr/>
          </p:nvSpPr>
          <p:spPr bwMode="auto">
            <a:xfrm>
              <a:off x="1752918" y="1421516"/>
              <a:ext cx="8372524" cy="241122"/>
            </a:xfrm>
            <a:prstGeom prst="roundRect">
              <a:avLst>
                <a:gd name="adj" fmla="val 50000"/>
              </a:avLst>
            </a:prstGeom>
            <a:solidFill>
              <a:schemeClr val="bg1"/>
            </a:solidFill>
            <a:ln w="9525" cap="flat" cmpd="sng" algn="ctr">
              <a:solidFill>
                <a:srgbClr val="CFCFCF"/>
              </a:solidFill>
              <a:prstDash val="solid"/>
              <a:round/>
              <a:headEnd type="none" w="med" len="med"/>
              <a:tailEnd type="none" w="med" len="med"/>
            </a:ln>
            <a:effectLst>
              <a:outerShdw dist="38100" dir="5400000" algn="t" rotWithShape="0">
                <a:schemeClr val="bg1">
                  <a:lumMod val="85000"/>
                  <a:alpha val="60000"/>
                </a:schemeClr>
              </a:outerShdw>
            </a:effectLst>
          </p:spPr>
          <p:txBody>
            <a:bodyPr wrap="none" anchor="ctr"/>
            <a:lstStyle/>
            <a:p>
              <a:pPr defTabSz="955675">
                <a:defRPr/>
              </a:pPr>
              <a:r>
                <a:rPr lang="en-US" altLang="ko-KR" dirty="0"/>
                <a:t> </a:t>
              </a:r>
              <a:endParaRPr lang="ko-KR" altLang="en-US" dirty="0"/>
            </a:p>
          </p:txBody>
        </p:sp>
        <p:sp>
          <p:nvSpPr>
            <p:cNvPr id="27" name="타원 26"/>
            <p:cNvSpPr/>
            <p:nvPr/>
          </p:nvSpPr>
          <p:spPr bwMode="auto">
            <a:xfrm rot="10800000">
              <a:off x="9889528" y="1423529"/>
              <a:ext cx="235914" cy="240486"/>
            </a:xfrm>
            <a:prstGeom prst="ellips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955675"/>
              <a:endParaRPr lang="ko-KR" altLang="en-US"/>
            </a:p>
          </p:txBody>
        </p:sp>
        <p:sp>
          <p:nvSpPr>
            <p:cNvPr id="28" name="이등변 삼각형 73"/>
            <p:cNvSpPr/>
            <p:nvPr/>
          </p:nvSpPr>
          <p:spPr bwMode="auto">
            <a:xfrm>
              <a:off x="9720981" y="1423529"/>
              <a:ext cx="259256" cy="240486"/>
            </a:xfrm>
            <a:prstGeom prst="triangle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955675"/>
              <a:endParaRPr lang="ko-KR" altLang="en-US"/>
            </a:p>
          </p:txBody>
        </p:sp>
        <p:sp>
          <p:nvSpPr>
            <p:cNvPr id="29" name="직사각형 28"/>
            <p:cNvSpPr/>
            <p:nvPr/>
          </p:nvSpPr>
          <p:spPr bwMode="auto">
            <a:xfrm rot="10800000">
              <a:off x="9848454" y="1423529"/>
              <a:ext cx="154342" cy="240486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none" anchor="ctr"/>
            <a:lstStyle/>
            <a:p>
              <a:pPr defTabSz="955675">
                <a:defRPr/>
              </a:pPr>
              <a:endParaRPr lang="ko-KR" altLang="en-US"/>
            </a:p>
          </p:txBody>
        </p:sp>
        <p:sp>
          <p:nvSpPr>
            <p:cNvPr id="30" name="TextBox 76"/>
            <p:cNvSpPr txBox="1"/>
            <p:nvPr/>
          </p:nvSpPr>
          <p:spPr bwMode="auto">
            <a:xfrm>
              <a:off x="2178023" y="1475706"/>
              <a:ext cx="5257334" cy="130942"/>
            </a:xfrm>
            <a:prstGeom prst="rect">
              <a:avLst/>
            </a:prstGeom>
            <a:noFill/>
          </p:spPr>
          <p:txBody>
            <a:bodyPr wrap="square" lIns="0" tIns="0" rIns="0" bIns="0" anchor="ctr">
              <a:spAutoFit/>
              <a:scene3d>
                <a:camera prst="orthographicFront"/>
                <a:lightRig rig="threePt" dir="t"/>
              </a:scene3d>
              <a:sp3d>
                <a:bevelT w="0" h="0"/>
                <a:bevelB w="0" h="0"/>
              </a:sp3d>
            </a:bodyPr>
            <a:lstStyle/>
            <a:p>
              <a:pPr>
                <a:defRPr/>
              </a:pPr>
              <a:r>
                <a:rPr lang="ko-KR" altLang="en-US" b="1" spc="-100" dirty="0" smtClean="0">
                  <a:ln>
                    <a:solidFill>
                      <a:schemeClr val="tx1">
                        <a:alpha val="0"/>
                      </a:schemeClr>
                    </a:solidFill>
                  </a:ln>
                  <a:solidFill>
                    <a:schemeClr val="tx1">
                      <a:lumMod val="85000"/>
                      <a:lumOff val="15000"/>
                    </a:schemeClr>
                  </a:solidFill>
                  <a:latin typeface="나눔고딕" pitchFamily="50" charset="-127"/>
                  <a:ea typeface="나눔고딕" pitchFamily="50" charset="-127"/>
                </a:rPr>
                <a:t>사용자 입력 핸들링</a:t>
              </a:r>
              <a:endParaRPr lang="ko-KR" altLang="en-US" b="1" spc="-100" dirty="0">
                <a:ln>
                  <a:solidFill>
                    <a:schemeClr val="tx1">
                      <a:alpha val="0"/>
                    </a:schemeClr>
                  </a:solidFill>
                </a:ln>
                <a:solidFill>
                  <a:schemeClr val="tx1">
                    <a:lumMod val="85000"/>
                    <a:lumOff val="15000"/>
                  </a:schemeClr>
                </a:solidFill>
                <a:latin typeface="나눔고딕" pitchFamily="50" charset="-127"/>
                <a:ea typeface="나눔고딕" pitchFamily="50" charset="-127"/>
              </a:endParaRPr>
            </a:p>
          </p:txBody>
        </p:sp>
        <p:sp>
          <p:nvSpPr>
            <p:cNvPr id="31" name="자유형 30"/>
            <p:cNvSpPr/>
            <p:nvPr/>
          </p:nvSpPr>
          <p:spPr bwMode="auto">
            <a:xfrm>
              <a:off x="1752918" y="1423529"/>
              <a:ext cx="404461" cy="240486"/>
            </a:xfrm>
            <a:custGeom>
              <a:avLst/>
              <a:gdLst>
                <a:gd name="connsiteX0" fmla="*/ 117957 w 404461"/>
                <a:gd name="connsiteY0" fmla="*/ 0 h 240486"/>
                <a:gd name="connsiteX1" fmla="*/ 122646 w 404461"/>
                <a:gd name="connsiteY1" fmla="*/ 965 h 240486"/>
                <a:gd name="connsiteX2" fmla="*/ 122646 w 404461"/>
                <a:gd name="connsiteY2" fmla="*/ 0 h 240486"/>
                <a:gd name="connsiteX3" fmla="*/ 145205 w 404461"/>
                <a:gd name="connsiteY3" fmla="*/ 0 h 240486"/>
                <a:gd name="connsiteX4" fmla="*/ 276988 w 404461"/>
                <a:gd name="connsiteY4" fmla="*/ 0 h 240486"/>
                <a:gd name="connsiteX5" fmla="*/ 404461 w 404461"/>
                <a:gd name="connsiteY5" fmla="*/ 0 h 240486"/>
                <a:gd name="connsiteX6" fmla="*/ 276988 w 404461"/>
                <a:gd name="connsiteY6" fmla="*/ 236488 h 240486"/>
                <a:gd name="connsiteX7" fmla="*/ 276988 w 404461"/>
                <a:gd name="connsiteY7" fmla="*/ 240486 h 240486"/>
                <a:gd name="connsiteX8" fmla="*/ 274833 w 404461"/>
                <a:gd name="connsiteY8" fmla="*/ 240486 h 240486"/>
                <a:gd name="connsiteX9" fmla="*/ 122646 w 404461"/>
                <a:gd name="connsiteY9" fmla="*/ 240486 h 240486"/>
                <a:gd name="connsiteX10" fmla="*/ 122646 w 404461"/>
                <a:gd name="connsiteY10" fmla="*/ 239763 h 240486"/>
                <a:gd name="connsiteX11" fmla="*/ 117957 w 404461"/>
                <a:gd name="connsiteY11" fmla="*/ 240486 h 240486"/>
                <a:gd name="connsiteX12" fmla="*/ 0 w 404461"/>
                <a:gd name="connsiteY12" fmla="*/ 120243 h 240486"/>
                <a:gd name="connsiteX13" fmla="*/ 117957 w 404461"/>
                <a:gd name="connsiteY13" fmla="*/ 0 h 2404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404461" h="240486">
                  <a:moveTo>
                    <a:pt x="117957" y="0"/>
                  </a:moveTo>
                  <a:lnTo>
                    <a:pt x="122646" y="965"/>
                  </a:lnTo>
                  <a:lnTo>
                    <a:pt x="122646" y="0"/>
                  </a:lnTo>
                  <a:lnTo>
                    <a:pt x="145205" y="0"/>
                  </a:lnTo>
                  <a:lnTo>
                    <a:pt x="276988" y="0"/>
                  </a:lnTo>
                  <a:lnTo>
                    <a:pt x="404461" y="0"/>
                  </a:lnTo>
                  <a:lnTo>
                    <a:pt x="276988" y="236488"/>
                  </a:lnTo>
                  <a:lnTo>
                    <a:pt x="276988" y="240486"/>
                  </a:lnTo>
                  <a:lnTo>
                    <a:pt x="274833" y="240486"/>
                  </a:lnTo>
                  <a:lnTo>
                    <a:pt x="122646" y="240486"/>
                  </a:lnTo>
                  <a:lnTo>
                    <a:pt x="122646" y="239763"/>
                  </a:lnTo>
                  <a:lnTo>
                    <a:pt x="117957" y="240486"/>
                  </a:lnTo>
                  <a:cubicBezTo>
                    <a:pt x="52811" y="240486"/>
                    <a:pt x="0" y="186651"/>
                    <a:pt x="0" y="120243"/>
                  </a:cubicBezTo>
                  <a:cubicBezTo>
                    <a:pt x="0" y="53835"/>
                    <a:pt x="52811" y="0"/>
                    <a:pt x="117957" y="0"/>
                  </a:cubicBezTo>
                  <a:close/>
                </a:path>
              </a:pathLst>
            </a:custGeom>
            <a:solidFill>
              <a:srgbClr val="FAA266"/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wrap="square" anchor="ctr">
              <a:noAutofit/>
            </a:bodyPr>
            <a:lstStyle/>
            <a:p>
              <a:pPr defTabSz="955675"/>
              <a:endParaRPr lang="ko-KR" altLang="en-US"/>
            </a:p>
          </p:txBody>
        </p:sp>
      </p:grpSp>
      <p:sp>
        <p:nvSpPr>
          <p:cNvPr id="6" name="텍스트 상자 5"/>
          <p:cNvSpPr txBox="1"/>
          <p:nvPr/>
        </p:nvSpPr>
        <p:spPr>
          <a:xfrm>
            <a:off x="1904997" y="1523998"/>
            <a:ext cx="56618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smtClean="0">
                <a:latin typeface="Nanum Gothic" charset="-127"/>
                <a:ea typeface="Nanum Gothic" charset="-127"/>
                <a:cs typeface="Nanum Gothic" charset="-127"/>
              </a:rPr>
              <a:t>html</a:t>
            </a:r>
            <a:endParaRPr kumimoji="1" lang="ko-KR" altLang="en-US" sz="14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7" name="텍스트 상자 36"/>
          <p:cNvSpPr txBox="1"/>
          <p:nvPr/>
        </p:nvSpPr>
        <p:spPr>
          <a:xfrm>
            <a:off x="1972733" y="3279760"/>
            <a:ext cx="30809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dirty="0" err="1" smtClean="0">
                <a:latin typeface="Nanum Gothic" charset="-127"/>
                <a:ea typeface="Nanum Gothic" charset="-127"/>
                <a:cs typeface="Nanum Gothic" charset="-127"/>
              </a:rPr>
              <a:t>js</a:t>
            </a:r>
            <a:endParaRPr kumimoji="1" lang="ko-KR" altLang="en-US" sz="1400" dirty="0"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2" name="직사각형 1"/>
          <p:cNvSpPr/>
          <p:nvPr/>
        </p:nvSpPr>
        <p:spPr>
          <a:xfrm>
            <a:off x="2126782" y="1853013"/>
            <a:ext cx="6096000" cy="10772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&lt;div id=</a:t>
            </a:r>
            <a:r>
              <a:rPr lang="en-US" altLang="ko-KR" sz="1600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"app-6"</a:t>
            </a:r>
            <a:r>
              <a:rPr lang="en-US" altLang="ko-KR" sz="1600" dirty="0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lang="en-US" altLang="ko-KR" sz="16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 lvl="1"/>
            <a:r>
              <a:rPr lang="en-US" altLang="ko-KR" sz="1600" dirty="0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&lt;p&gt;</a:t>
            </a:r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{{ message }}</a:t>
            </a:r>
            <a:r>
              <a:rPr lang="en-US" altLang="ko-KR" sz="1600" dirty="0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&lt;/p&gt;</a:t>
            </a:r>
            <a:endParaRPr lang="en-US" altLang="ko-KR" sz="16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 lvl="1"/>
            <a:r>
              <a:rPr lang="en-US" altLang="ko-KR" sz="1600" dirty="0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&lt;input v-model=</a:t>
            </a:r>
            <a:r>
              <a:rPr lang="en-US" altLang="ko-KR" sz="1600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"message"</a:t>
            </a:r>
            <a:r>
              <a:rPr lang="en-US" altLang="ko-KR" sz="1600" dirty="0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&gt;</a:t>
            </a:r>
            <a:endParaRPr lang="en-US" altLang="ko-KR" sz="1600" dirty="0">
              <a:latin typeface="Nanum Gothic" charset="-127"/>
              <a:ea typeface="Nanum Gothic" charset="-127"/>
              <a:cs typeface="Nanum Gothic" charset="-127"/>
            </a:endParaRPr>
          </a:p>
          <a:p>
            <a:r>
              <a:rPr lang="en-US" altLang="ko-KR" sz="1600" dirty="0">
                <a:solidFill>
                  <a:srgbClr val="2973B7"/>
                </a:solidFill>
                <a:latin typeface="Nanum Gothic" charset="-127"/>
                <a:ea typeface="Nanum Gothic" charset="-127"/>
                <a:cs typeface="Nanum Gothic" charset="-127"/>
              </a:rPr>
              <a:t>&lt;/div&gt;</a:t>
            </a:r>
            <a:endParaRPr lang="en-US" altLang="ko-KR" sz="1600" dirty="0">
              <a:effectLst/>
              <a:latin typeface="Nanum Gothic" charset="-127"/>
              <a:ea typeface="Nanum Gothic" charset="-127"/>
              <a:cs typeface="Nanum Gothic" charset="-127"/>
            </a:endParaRPr>
          </a:p>
        </p:txBody>
      </p:sp>
      <p:sp>
        <p:nvSpPr>
          <p:cNvPr id="3" name="직사각형 2"/>
          <p:cNvSpPr/>
          <p:nvPr/>
        </p:nvSpPr>
        <p:spPr>
          <a:xfrm>
            <a:off x="2188087" y="3737170"/>
            <a:ext cx="6096000" cy="156966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600" dirty="0" err="1">
                <a:solidFill>
                  <a:srgbClr val="E96900"/>
                </a:solidFill>
                <a:latin typeface="Nanum Gothic" charset="-127"/>
                <a:ea typeface="Nanum Gothic" charset="-127"/>
                <a:cs typeface="Nanum Gothic" charset="-127"/>
              </a:rPr>
              <a:t>var</a:t>
            </a:r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 app6 = </a:t>
            </a:r>
            <a:r>
              <a:rPr lang="en-US" altLang="ko-KR" sz="1600" dirty="0">
                <a:solidFill>
                  <a:srgbClr val="E96900"/>
                </a:solidFill>
                <a:latin typeface="Nanum Gothic" charset="-127"/>
                <a:ea typeface="Nanum Gothic" charset="-127"/>
                <a:cs typeface="Nanum Gothic" charset="-127"/>
              </a:rPr>
              <a:t>new</a:t>
            </a:r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 </a:t>
            </a:r>
            <a:r>
              <a:rPr lang="en-US" altLang="ko-KR" sz="1600" dirty="0" err="1">
                <a:latin typeface="Nanum Gothic" charset="-127"/>
                <a:ea typeface="Nanum Gothic" charset="-127"/>
                <a:cs typeface="Nanum Gothic" charset="-127"/>
              </a:rPr>
              <a:t>Vue</a:t>
            </a:r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({</a:t>
            </a:r>
          </a:p>
          <a:p>
            <a:pPr lvl="1"/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el: </a:t>
            </a:r>
            <a:r>
              <a:rPr lang="en-US" altLang="ko-KR" sz="1600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'#app-6'</a:t>
            </a:r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,</a:t>
            </a:r>
          </a:p>
          <a:p>
            <a:pPr lvl="1"/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data: {</a:t>
            </a:r>
          </a:p>
          <a:p>
            <a:pPr lvl="1"/>
            <a:r>
              <a:rPr lang="en-US" altLang="ko-KR" sz="1600" dirty="0" smtClean="0">
                <a:latin typeface="Nanum Gothic" charset="-127"/>
                <a:ea typeface="Nanum Gothic" charset="-127"/>
                <a:cs typeface="Nanum Gothic" charset="-127"/>
              </a:rPr>
              <a:t>	message</a:t>
            </a:r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: </a:t>
            </a:r>
            <a:r>
              <a:rPr lang="en-US" altLang="ko-KR" sz="1600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'</a:t>
            </a:r>
            <a:r>
              <a:rPr lang="ko-KR" altLang="en-US" sz="1600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안녕하세요 </a:t>
            </a:r>
            <a:r>
              <a:rPr lang="en-US" altLang="ko-KR" sz="1600" dirty="0" err="1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Vue</a:t>
            </a:r>
            <a:r>
              <a:rPr lang="en-US" altLang="ko-KR" sz="1600" dirty="0">
                <a:solidFill>
                  <a:srgbClr val="42B983"/>
                </a:solidFill>
                <a:latin typeface="Nanum Gothic" charset="-127"/>
                <a:ea typeface="Nanum Gothic" charset="-127"/>
                <a:cs typeface="Nanum Gothic" charset="-127"/>
              </a:rPr>
              <a:t>!'</a:t>
            </a:r>
            <a:endParaRPr lang="en-US" altLang="ko-KR" sz="1600" dirty="0">
              <a:latin typeface="Nanum Gothic" charset="-127"/>
              <a:ea typeface="Nanum Gothic" charset="-127"/>
              <a:cs typeface="Nanum Gothic" charset="-127"/>
            </a:endParaRPr>
          </a:p>
          <a:p>
            <a:pPr lvl="1"/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}</a:t>
            </a:r>
          </a:p>
          <a:p>
            <a:r>
              <a:rPr lang="en-US" altLang="ko-KR" sz="1600" dirty="0">
                <a:latin typeface="Nanum Gothic" charset="-127"/>
                <a:ea typeface="Nanum Gothic" charset="-127"/>
                <a:cs typeface="Nanum Gothic" charset="-127"/>
              </a:rPr>
              <a:t>})</a:t>
            </a:r>
            <a:endParaRPr lang="en-US" altLang="ko-KR" sz="1600" dirty="0">
              <a:effectLst/>
              <a:latin typeface="Nanum Gothic" charset="-127"/>
              <a:ea typeface="Nanum Gothic" charset="-127"/>
              <a:cs typeface="Nanum Gothic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980754909"/>
      </p:ext>
    </p:extLst>
  </p:cSld>
  <p:clrMapOvr>
    <a:masterClrMapping/>
  </p:clrMapOvr>
</p:sld>
</file>

<file path=ppt/theme/theme1.xml><?xml version="1.0" encoding="utf-8"?>
<a:theme xmlns:a="http://schemas.openxmlformats.org/drawingml/2006/main" name="물방울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물방울</Template>
  <TotalTime>7433</TotalTime>
  <Words>767</Words>
  <Application>Microsoft Macintosh PowerPoint</Application>
  <PresentationFormat>와이드스크린</PresentationFormat>
  <Paragraphs>249</Paragraphs>
  <Slides>15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15</vt:i4>
      </vt:variant>
    </vt:vector>
  </HeadingPairs>
  <TitlesOfParts>
    <vt:vector size="23" baseType="lpstr">
      <vt:lpstr>나눔고딕</vt:lpstr>
      <vt:lpstr>맑은 고딕</vt:lpstr>
      <vt:lpstr>Mangal</vt:lpstr>
      <vt:lpstr>Menlo</vt:lpstr>
      <vt:lpstr>Nanum Gothic</vt:lpstr>
      <vt:lpstr>Tw Cen MT</vt:lpstr>
      <vt:lpstr>Arial</vt:lpstr>
      <vt:lpstr>물방울</vt:lpstr>
      <vt:lpstr>Vue.js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15.0027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Vue.js</dc:title>
  <dc:creator>김창모</dc:creator>
  <cp:lastModifiedBy>김창모</cp:lastModifiedBy>
  <cp:revision>18</cp:revision>
  <dcterms:created xsi:type="dcterms:W3CDTF">2017-06-08T04:39:35Z</dcterms:created>
  <dcterms:modified xsi:type="dcterms:W3CDTF">2017-07-14T07:06:59Z</dcterms:modified>
</cp:coreProperties>
</file>