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6</c:v>
                </c:pt>
                <c:pt idx="7">
                  <c:v>21</c:v>
                </c:pt>
                <c:pt idx="9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50</c:v>
                </c:pt>
                <c:pt idx="1">
                  <c:v>30</c:v>
                </c:pt>
                <c:pt idx="2">
                  <c:v>90</c:v>
                </c:pt>
                <c:pt idx="3">
                  <c:v>70</c:v>
                </c:pt>
                <c:pt idx="4">
                  <c:v>90</c:v>
                </c:pt>
                <c:pt idx="5">
                  <c:v>100</c:v>
                </c:pt>
                <c:pt idx="6">
                  <c:v>70</c:v>
                </c:pt>
                <c:pt idx="7">
                  <c:v>20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5A-2645-A3BF-E36F3561D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2699904"/>
        <c:axId val="1875203248"/>
      </c:scatterChart>
      <c:valAx>
        <c:axId val="1872699904"/>
        <c:scaling>
          <c:orientation val="minMax"/>
          <c:max val="2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5203248"/>
        <c:crosses val="autoZero"/>
        <c:crossBetween val="midCat"/>
      </c:valAx>
      <c:valAx>
        <c:axId val="18752032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269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523375984251967E-2"/>
          <c:y val="2.578124841404722E-2"/>
          <c:w val="0.82278912401574811"/>
          <c:h val="0.844140634587805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0</c:v>
                </c:pt>
                <c:pt idx="10">
                  <c:v>10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7</c:v>
                </c:pt>
                <c:pt idx="8">
                  <c:v>6</c:v>
                </c:pt>
                <c:pt idx="9">
                  <c:v>8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6</c:v>
                </c:pt>
                <c:pt idx="15">
                  <c:v>9</c:v>
                </c:pt>
                <c:pt idx="16">
                  <c:v>2</c:v>
                </c:pt>
                <c:pt idx="17">
                  <c:v>1</c:v>
                </c:pt>
                <c:pt idx="18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F-D240-8037-44CC9020D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5302112"/>
        <c:axId val="1915355088"/>
      </c:scatterChart>
      <c:valAx>
        <c:axId val="1915302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400" b="1" dirty="0"/>
                  <a:t>X1</a:t>
                </a:r>
                <a:endParaRPr lang="ko-KR" altLang="en-US" sz="2400" b="1" dirty="0"/>
              </a:p>
            </c:rich>
          </c:tx>
          <c:layout>
            <c:manualLayout>
              <c:xMode val="edge"/>
              <c:yMode val="edge"/>
              <c:x val="0.86594525098425201"/>
              <c:y val="0.87226563285767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915355088"/>
        <c:crosses val="autoZero"/>
        <c:crossBetween val="midCat"/>
      </c:valAx>
      <c:valAx>
        <c:axId val="1915355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800" b="1" dirty="0"/>
                  <a:t>Y</a:t>
                </a:r>
                <a:endParaRPr lang="ko-KR" altLang="en-US" sz="2800" b="1" dirty="0"/>
              </a:p>
            </c:rich>
          </c:tx>
          <c:layout>
            <c:manualLayout>
              <c:xMode val="edge"/>
              <c:yMode val="edge"/>
              <c:x val="9.3749999999999997E-3"/>
              <c:y val="2.65683423616915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91530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465DB4-84F2-E943-AA55-31B7C2C70A4F}"/>
              </a:ext>
            </a:extLst>
          </p:cNvPr>
          <p:cNvSpPr/>
          <p:nvPr userDrawn="1"/>
        </p:nvSpPr>
        <p:spPr>
          <a:xfrm>
            <a:off x="0" y="729084"/>
            <a:ext cx="12192000" cy="27361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D3E732-D4E8-9E45-BE6A-2D73F03F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" y="1512025"/>
            <a:ext cx="12170664" cy="1170263"/>
          </a:xfrm>
        </p:spPr>
        <p:txBody>
          <a:bodyPr anchor="ctr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B80A76-3789-F140-B338-5B25664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7" y="3598725"/>
            <a:ext cx="9144000" cy="54920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44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BDD7-F304-614A-A144-9F9310EB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9C95F-E6E3-BE4B-81C1-2CACBA62A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363" y="847724"/>
            <a:ext cx="11701324" cy="523502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marR="0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 kumimoji="1"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marR="0" indent="-28575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 sz="1600"/>
            </a:lvl3pPr>
          </a:lstStyle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33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401C-B6FA-0D45-94EE-CEE71AC5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10E0877-CE8D-BC41-B2F3-E2BCB940AF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362" y="847725"/>
            <a:ext cx="11661568" cy="4771198"/>
          </a:xfrm>
        </p:spPr>
        <p:txBody>
          <a:bodyPr/>
          <a:lstStyle>
            <a:lvl1pPr marL="409575" indent="-409575" algn="l">
              <a:buSzPct val="105000"/>
              <a:buFont typeface="+mj-lt"/>
              <a:buAutoNum type="arabicPeriod"/>
              <a:tabLst/>
              <a:defRPr spc="0"/>
            </a:lvl1pPr>
          </a:lstStyle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806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D1E3EB-57A8-1A4F-B59E-EBDC5423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6C78-6A30-AD47-BE5C-B771292F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30" y="8582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⎻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0F523C-1A18-A148-B23E-02372785A65A}"/>
              </a:ext>
            </a:extLst>
          </p:cNvPr>
          <p:cNvCxnSpPr>
            <a:cxnSpLocks/>
          </p:cNvCxnSpPr>
          <p:nvPr userDrawn="1"/>
        </p:nvCxnSpPr>
        <p:spPr>
          <a:xfrm>
            <a:off x="-24000" y="726591"/>
            <a:ext cx="122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1" hangingPunct="1">
        <a:lnSpc>
          <a:spcPct val="150000"/>
        </a:lnSpc>
        <a:spcBef>
          <a:spcPts val="500"/>
        </a:spcBef>
        <a:spcAft>
          <a:spcPts val="0"/>
        </a:spcAft>
        <a:buClrTx/>
        <a:buSzTx/>
        <a:buFont typeface="Apple Symbols" panose="02000000000000000000" pitchFamily="2" charset="-79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208BE-A8B4-C34E-8A1D-B9680C050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Linear Regression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F9E9-DBD9-A144-84A7-C71360A6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64"/>
            <a:ext cx="12192000" cy="65529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AF5CC-F6F7-504E-87B2-7F5E25246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24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903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28B7-C626-8746-8E28-17BF8F3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목적</a:t>
            </a:r>
            <a:r>
              <a:rPr kumimoji="1" lang="en-US" altLang="ko-KR" dirty="0"/>
              <a:t>(1)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AFFD1-5265-CC47-93DB-F4F32ABFC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선형 회귀 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개의 요인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 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결과</a:t>
            </a:r>
            <a:r>
              <a:rPr kumimoji="1" lang="en-US" altLang="ko-KR" dirty="0"/>
              <a:t>(</a:t>
            </a:r>
            <a:r>
              <a:rPr kumimoji="1" lang="ko-KR" altLang="en-US" dirty="0"/>
              <a:t>타겟 변수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상관 관계를 분석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수치형</a:t>
            </a:r>
            <a:r>
              <a:rPr kumimoji="1" lang="ko-KR" altLang="en-US" dirty="0"/>
              <a:t> 출력 변수를 예측하고자 함</a:t>
            </a:r>
            <a:endParaRPr kumimoji="1" lang="en-US" altLang="ko-KR" dirty="0"/>
          </a:p>
          <a:p>
            <a:pPr lvl="2"/>
            <a:r>
              <a:rPr lang="en-US" altLang="ko-KR" dirty="0"/>
              <a:t>Y = </a:t>
            </a:r>
            <a:r>
              <a:rPr lang="en-US" altLang="ko-KR" dirty="0" err="1"/>
              <a:t>aX</a:t>
            </a:r>
            <a:r>
              <a:rPr lang="en-US" altLang="ko-KR" dirty="0"/>
              <a:t> +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23529-59F2-334D-8391-F84745D5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3D266D-F150-D945-8004-53C313295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11758"/>
              </p:ext>
            </p:extLst>
          </p:nvPr>
        </p:nvGraphicFramePr>
        <p:xfrm>
          <a:off x="926059" y="984567"/>
          <a:ext cx="3799174" cy="383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112">
                  <a:extLst>
                    <a:ext uri="{9D8B030D-6E8A-4147-A177-3AD203B41FA5}">
                      <a16:colId xmlns:a16="http://schemas.microsoft.com/office/drawing/2014/main" val="3689815839"/>
                    </a:ext>
                  </a:extLst>
                </a:gridCol>
                <a:gridCol w="1476531">
                  <a:extLst>
                    <a:ext uri="{9D8B030D-6E8A-4147-A177-3AD203B41FA5}">
                      <a16:colId xmlns:a16="http://schemas.microsoft.com/office/drawing/2014/main" val="3497895094"/>
                    </a:ext>
                  </a:extLst>
                </a:gridCol>
                <a:gridCol w="1476531">
                  <a:extLst>
                    <a:ext uri="{9D8B030D-6E8A-4147-A177-3AD203B41FA5}">
                      <a16:colId xmlns:a16="http://schemas.microsoft.com/office/drawing/2014/main" val="205134356"/>
                    </a:ext>
                  </a:extLst>
                </a:gridCol>
              </a:tblGrid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수면 시간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입력 변수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x)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시험 점수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타겟 변수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y)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877890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7209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876644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953491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02262"/>
                  </a:ext>
                </a:extLst>
              </a:tr>
              <a:tr h="639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99261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B95F79F-EED8-D340-9FCE-D3DE231B9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817980"/>
              </p:ext>
            </p:extLst>
          </p:nvPr>
        </p:nvGraphicFramePr>
        <p:xfrm>
          <a:off x="5216577" y="899410"/>
          <a:ext cx="5617980" cy="496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91ED3B6-34E6-C544-B144-A37B9EAA03BD}"/>
              </a:ext>
            </a:extLst>
          </p:cNvPr>
          <p:cNvCxnSpPr/>
          <p:nvPr/>
        </p:nvCxnSpPr>
        <p:spPr>
          <a:xfrm>
            <a:off x="5801193" y="1169233"/>
            <a:ext cx="4542020" cy="38374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D20DF-0F84-6243-9490-B2B57BAC102F}"/>
                  </a:ext>
                </a:extLst>
              </p:cNvPr>
              <p:cNvSpPr txBox="1"/>
              <p:nvPr/>
            </p:nvSpPr>
            <p:spPr>
              <a:xfrm>
                <a:off x="8454452" y="4637381"/>
                <a:ext cx="1547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b="1" dirty="0"/>
                  <a:t>x</a:t>
                </a:r>
                <a:endParaRPr kumimoji="1" lang="ko-KR" alt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D20DF-0F84-6243-9490-B2B57BAC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52" y="4637381"/>
                <a:ext cx="1547668" cy="369332"/>
              </a:xfrm>
              <a:prstGeom prst="rect">
                <a:avLst/>
              </a:prstGeom>
              <a:blipFill>
                <a:blip r:embed="rId3"/>
                <a:stretch>
                  <a:fillRect l="-3252" t="-6667" r="-162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6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8CFCC-98E0-CC48-90EF-2802E7BA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 목적</a:t>
            </a:r>
            <a:r>
              <a:rPr kumimoji="1" lang="en-US" altLang="ko-KR" dirty="0"/>
              <a:t>(2)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9507411-384F-9041-9159-AC742B76B6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다중 선형 회귀 모델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여러 개의 요인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개의 결과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타겟 변수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상관 관계를 분석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9507411-384F-9041-9159-AC742B76B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57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C2E54-1222-9B4A-A2B1-BC1F870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AE949DB-DF03-2E45-A66B-5F0FE71D8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928353"/>
              </p:ext>
            </p:extLst>
          </p:nvPr>
        </p:nvGraphicFramePr>
        <p:xfrm>
          <a:off x="2032000" y="10819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34C252B-9075-4940-A066-51B924FA19BA}"/>
              </a:ext>
            </a:extLst>
          </p:cNvPr>
          <p:cNvCxnSpPr>
            <a:cxnSpLocks/>
          </p:cNvCxnSpPr>
          <p:nvPr/>
        </p:nvCxnSpPr>
        <p:spPr>
          <a:xfrm flipV="1">
            <a:off x="3071004" y="1414732"/>
            <a:ext cx="5503653" cy="39163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0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125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Apple Symbols</vt:lpstr>
      <vt:lpstr>Arial</vt:lpstr>
      <vt:lpstr>Cambria Math</vt:lpstr>
      <vt:lpstr>Wingdings</vt:lpstr>
      <vt:lpstr>Office 테마</vt:lpstr>
      <vt:lpstr>Linear Regression</vt:lpstr>
      <vt:lpstr>목차</vt:lpstr>
      <vt:lpstr>사용 목적(1)</vt:lpstr>
      <vt:lpstr>PowerPoint 프레젠테이션</vt:lpstr>
      <vt:lpstr>사용 목적(2)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15</cp:revision>
  <dcterms:created xsi:type="dcterms:W3CDTF">2018-07-08T08:52:21Z</dcterms:created>
  <dcterms:modified xsi:type="dcterms:W3CDTF">2018-08-12T20:59:33Z</dcterms:modified>
</cp:coreProperties>
</file>