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6" r:id="rId2"/>
    <p:sldId id="317" r:id="rId3"/>
    <p:sldId id="314" r:id="rId4"/>
    <p:sldId id="316" r:id="rId5"/>
    <p:sldId id="357" r:id="rId6"/>
    <p:sldId id="358" r:id="rId7"/>
    <p:sldId id="257" r:id="rId8"/>
    <p:sldId id="366" r:id="rId9"/>
    <p:sldId id="370" r:id="rId10"/>
    <p:sldId id="373" r:id="rId11"/>
    <p:sldId id="363" r:id="rId12"/>
    <p:sldId id="379" r:id="rId13"/>
    <p:sldId id="258" r:id="rId14"/>
    <p:sldId id="275" r:id="rId15"/>
    <p:sldId id="392" r:id="rId16"/>
    <p:sldId id="260" r:id="rId17"/>
    <p:sldId id="263" r:id="rId18"/>
    <p:sldId id="266" r:id="rId19"/>
    <p:sldId id="393" r:id="rId20"/>
    <p:sldId id="265" r:id="rId21"/>
    <p:sldId id="267" r:id="rId22"/>
    <p:sldId id="269" r:id="rId23"/>
    <p:sldId id="394" r:id="rId24"/>
    <p:sldId id="272" r:id="rId25"/>
    <p:sldId id="271" r:id="rId26"/>
    <p:sldId id="26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71787"/>
  </p:normalViewPr>
  <p:slideViewPr>
    <p:cSldViewPr snapToGrid="0" snapToObjects="1">
      <p:cViewPr varScale="1">
        <p:scale>
          <a:sx n="82" d="100"/>
          <a:sy n="82" d="100"/>
        </p:scale>
        <p:origin x="169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424DFE-1F11-5445-9E57-BD8453301DF7}" type="datetimeFigureOut">
              <a:rPr lang="en-US" smtClean="0"/>
              <a:t>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550C01-40C9-9648-8C25-81395EB730F5}" type="slidenum">
              <a:rPr lang="en-US" smtClean="0"/>
              <a:t>‹#›</a:t>
            </a:fld>
            <a:endParaRPr lang="en-US"/>
          </a:p>
        </p:txBody>
      </p:sp>
    </p:spTree>
    <p:extLst>
      <p:ext uri="{BB962C8B-B14F-4D97-AF65-F5344CB8AC3E}">
        <p14:creationId xmlns:p14="http://schemas.microsoft.com/office/powerpoint/2010/main" val="3506917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likelihood is only proportional to probability, likelihood values don’t make objective sense; they’re only useful relative to other models</a:t>
            </a:r>
          </a:p>
          <a:p>
            <a:endParaRPr lang="en-US" dirty="0"/>
          </a:p>
          <a:p>
            <a:r>
              <a:rPr lang="en-US" dirty="0"/>
              <a:t>Because of this “objectivity” of Bayesian probability vis-à-vis likelihood, what we learn from our current study informs the </a:t>
            </a:r>
            <a:r>
              <a:rPr lang="en-US" b="1" i="1" dirty="0"/>
              <a:t>prior </a:t>
            </a:r>
            <a:r>
              <a:rPr lang="en-US" dirty="0"/>
              <a:t>in subsequent studies. </a:t>
            </a:r>
          </a:p>
          <a:p>
            <a:endParaRPr lang="en-US" dirty="0"/>
          </a:p>
          <a:p>
            <a:r>
              <a:rPr lang="en-US" dirty="0"/>
              <a:t>In Bayes, we integrate over the entire range of parameter values to get a PDF by dividing each point on the “likelihood profile” by the area beneath the profile. The estimate of our parameter is the mean of the resulting PDF. We also obtain estimates of the median, variance, kurtosis, etc..., which allows us to make statements about the </a:t>
            </a:r>
            <a:r>
              <a:rPr lang="en-US" b="1" i="1" dirty="0"/>
              <a:t>probability of our parameter</a:t>
            </a:r>
            <a:r>
              <a:rPr lang="en-US" dirty="0"/>
              <a:t>(s). Likelihood cannot make these statements. </a:t>
            </a:r>
          </a:p>
          <a:p>
            <a:endParaRPr lang="en-US" dirty="0"/>
          </a:p>
        </p:txBody>
      </p:sp>
      <p:sp>
        <p:nvSpPr>
          <p:cNvPr id="4" name="Slide Number Placeholder 3"/>
          <p:cNvSpPr>
            <a:spLocks noGrp="1"/>
          </p:cNvSpPr>
          <p:nvPr>
            <p:ph type="sldNum" sz="quarter" idx="5"/>
          </p:nvPr>
        </p:nvSpPr>
        <p:spPr/>
        <p:txBody>
          <a:bodyPr/>
          <a:lstStyle/>
          <a:p>
            <a:fld id="{2A550C01-40C9-9648-8C25-81395EB730F5}" type="slidenum">
              <a:rPr lang="en-US" smtClean="0"/>
              <a:t>12</a:t>
            </a:fld>
            <a:endParaRPr lang="en-US"/>
          </a:p>
        </p:txBody>
      </p:sp>
    </p:spTree>
    <p:extLst>
      <p:ext uri="{BB962C8B-B14F-4D97-AF65-F5344CB8AC3E}">
        <p14:creationId xmlns:p14="http://schemas.microsoft.com/office/powerpoint/2010/main" val="451482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550C01-40C9-9648-8C25-81395EB730F5}" type="slidenum">
              <a:rPr lang="en-US" smtClean="0"/>
              <a:t>26</a:t>
            </a:fld>
            <a:endParaRPr lang="en-US"/>
          </a:p>
        </p:txBody>
      </p:sp>
    </p:spTree>
    <p:extLst>
      <p:ext uri="{BB962C8B-B14F-4D97-AF65-F5344CB8AC3E}">
        <p14:creationId xmlns:p14="http://schemas.microsoft.com/office/powerpoint/2010/main" val="1743406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0D3DF-800F-BC46-9698-78CC0751B1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1CE09E9-C7E8-2743-BA0E-F80F5E9A2F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1C15D8-1CDA-EA4B-BC7C-97109906454F}"/>
              </a:ext>
            </a:extLst>
          </p:cNvPr>
          <p:cNvSpPr>
            <a:spLocks noGrp="1"/>
          </p:cNvSpPr>
          <p:nvPr>
            <p:ph type="dt" sz="half" idx="10"/>
          </p:nvPr>
        </p:nvSpPr>
        <p:spPr/>
        <p:txBody>
          <a:bodyPr/>
          <a:lstStyle/>
          <a:p>
            <a:fld id="{9B284E63-E738-474F-B458-8922FD94E65E}" type="datetimeFigureOut">
              <a:rPr lang="en-US" smtClean="0"/>
              <a:t>5/20/20</a:t>
            </a:fld>
            <a:endParaRPr lang="en-US"/>
          </a:p>
        </p:txBody>
      </p:sp>
      <p:sp>
        <p:nvSpPr>
          <p:cNvPr id="5" name="Footer Placeholder 4">
            <a:extLst>
              <a:ext uri="{FF2B5EF4-FFF2-40B4-BE49-F238E27FC236}">
                <a16:creationId xmlns:a16="http://schemas.microsoft.com/office/drawing/2014/main" id="{5DCF796B-1132-1D4C-B0D1-CA78415FA3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EA0C00-23D1-E94C-B059-9CA96C3A6936}"/>
              </a:ext>
            </a:extLst>
          </p:cNvPr>
          <p:cNvSpPr>
            <a:spLocks noGrp="1"/>
          </p:cNvSpPr>
          <p:nvPr>
            <p:ph type="sldNum" sz="quarter" idx="12"/>
          </p:nvPr>
        </p:nvSpPr>
        <p:spPr/>
        <p:txBody>
          <a:bodyPr/>
          <a:lstStyle/>
          <a:p>
            <a:fld id="{AED2D6F4-4CF6-974F-8E99-AB26A2A5277C}" type="slidenum">
              <a:rPr lang="en-US" smtClean="0"/>
              <a:t>‹#›</a:t>
            </a:fld>
            <a:endParaRPr lang="en-US"/>
          </a:p>
        </p:txBody>
      </p:sp>
    </p:spTree>
    <p:extLst>
      <p:ext uri="{BB962C8B-B14F-4D97-AF65-F5344CB8AC3E}">
        <p14:creationId xmlns:p14="http://schemas.microsoft.com/office/powerpoint/2010/main" val="149084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712C6-A12C-8A41-8901-CF661972AEB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5A5ACD8-249C-B041-9EC6-A391F02D50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D1EBBF-61FB-3643-AAC0-CF63D5E45CBE}"/>
              </a:ext>
            </a:extLst>
          </p:cNvPr>
          <p:cNvSpPr>
            <a:spLocks noGrp="1"/>
          </p:cNvSpPr>
          <p:nvPr>
            <p:ph type="dt" sz="half" idx="10"/>
          </p:nvPr>
        </p:nvSpPr>
        <p:spPr/>
        <p:txBody>
          <a:bodyPr/>
          <a:lstStyle/>
          <a:p>
            <a:fld id="{9B284E63-E738-474F-B458-8922FD94E65E}" type="datetimeFigureOut">
              <a:rPr lang="en-US" smtClean="0"/>
              <a:t>5/20/20</a:t>
            </a:fld>
            <a:endParaRPr lang="en-US"/>
          </a:p>
        </p:txBody>
      </p:sp>
      <p:sp>
        <p:nvSpPr>
          <p:cNvPr id="5" name="Footer Placeholder 4">
            <a:extLst>
              <a:ext uri="{FF2B5EF4-FFF2-40B4-BE49-F238E27FC236}">
                <a16:creationId xmlns:a16="http://schemas.microsoft.com/office/drawing/2014/main" id="{545554D3-72B2-D74D-A6E9-0F91F3DFAB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09DA2F-B32F-C940-A81E-A2AAAE12B66F}"/>
              </a:ext>
            </a:extLst>
          </p:cNvPr>
          <p:cNvSpPr>
            <a:spLocks noGrp="1"/>
          </p:cNvSpPr>
          <p:nvPr>
            <p:ph type="sldNum" sz="quarter" idx="12"/>
          </p:nvPr>
        </p:nvSpPr>
        <p:spPr/>
        <p:txBody>
          <a:bodyPr/>
          <a:lstStyle/>
          <a:p>
            <a:fld id="{AED2D6F4-4CF6-974F-8E99-AB26A2A5277C}" type="slidenum">
              <a:rPr lang="en-US" smtClean="0"/>
              <a:t>‹#›</a:t>
            </a:fld>
            <a:endParaRPr lang="en-US"/>
          </a:p>
        </p:txBody>
      </p:sp>
    </p:spTree>
    <p:extLst>
      <p:ext uri="{BB962C8B-B14F-4D97-AF65-F5344CB8AC3E}">
        <p14:creationId xmlns:p14="http://schemas.microsoft.com/office/powerpoint/2010/main" val="2285639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9BEFAD-3DBA-C946-9CD6-C0FE382453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C773DB3-2D89-C14A-AB1F-A7840BBBDD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21B99B-5D98-9D46-8DB5-16F2997F19E9}"/>
              </a:ext>
            </a:extLst>
          </p:cNvPr>
          <p:cNvSpPr>
            <a:spLocks noGrp="1"/>
          </p:cNvSpPr>
          <p:nvPr>
            <p:ph type="dt" sz="half" idx="10"/>
          </p:nvPr>
        </p:nvSpPr>
        <p:spPr/>
        <p:txBody>
          <a:bodyPr/>
          <a:lstStyle/>
          <a:p>
            <a:fld id="{9B284E63-E738-474F-B458-8922FD94E65E}" type="datetimeFigureOut">
              <a:rPr lang="en-US" smtClean="0"/>
              <a:t>5/20/20</a:t>
            </a:fld>
            <a:endParaRPr lang="en-US"/>
          </a:p>
        </p:txBody>
      </p:sp>
      <p:sp>
        <p:nvSpPr>
          <p:cNvPr id="5" name="Footer Placeholder 4">
            <a:extLst>
              <a:ext uri="{FF2B5EF4-FFF2-40B4-BE49-F238E27FC236}">
                <a16:creationId xmlns:a16="http://schemas.microsoft.com/office/drawing/2014/main" id="{E2D547AA-3504-ED47-8788-9656816893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B45306-7DA7-BE49-B9E8-F1D34E88E789}"/>
              </a:ext>
            </a:extLst>
          </p:cNvPr>
          <p:cNvSpPr>
            <a:spLocks noGrp="1"/>
          </p:cNvSpPr>
          <p:nvPr>
            <p:ph type="sldNum" sz="quarter" idx="12"/>
          </p:nvPr>
        </p:nvSpPr>
        <p:spPr/>
        <p:txBody>
          <a:bodyPr/>
          <a:lstStyle/>
          <a:p>
            <a:fld id="{AED2D6F4-4CF6-974F-8E99-AB26A2A5277C}" type="slidenum">
              <a:rPr lang="en-US" smtClean="0"/>
              <a:t>‹#›</a:t>
            </a:fld>
            <a:endParaRPr lang="en-US"/>
          </a:p>
        </p:txBody>
      </p:sp>
    </p:spTree>
    <p:extLst>
      <p:ext uri="{BB962C8B-B14F-4D97-AF65-F5344CB8AC3E}">
        <p14:creationId xmlns:p14="http://schemas.microsoft.com/office/powerpoint/2010/main" val="2270258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7CF73-0747-1A43-996E-692D0CA34E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6CF8D6-7ABA-CE4F-A019-302C985286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576F90-9460-4C46-ACCB-AF4B49FE6F7A}"/>
              </a:ext>
            </a:extLst>
          </p:cNvPr>
          <p:cNvSpPr>
            <a:spLocks noGrp="1"/>
          </p:cNvSpPr>
          <p:nvPr>
            <p:ph type="dt" sz="half" idx="10"/>
          </p:nvPr>
        </p:nvSpPr>
        <p:spPr/>
        <p:txBody>
          <a:bodyPr/>
          <a:lstStyle/>
          <a:p>
            <a:fld id="{9B284E63-E738-474F-B458-8922FD94E65E}" type="datetimeFigureOut">
              <a:rPr lang="en-US" smtClean="0"/>
              <a:t>5/20/20</a:t>
            </a:fld>
            <a:endParaRPr lang="en-US"/>
          </a:p>
        </p:txBody>
      </p:sp>
      <p:sp>
        <p:nvSpPr>
          <p:cNvPr id="5" name="Footer Placeholder 4">
            <a:extLst>
              <a:ext uri="{FF2B5EF4-FFF2-40B4-BE49-F238E27FC236}">
                <a16:creationId xmlns:a16="http://schemas.microsoft.com/office/drawing/2014/main" id="{9F5C4A00-7C0E-8B44-A63C-88CECB0C22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7C8E99-4280-904F-B662-3174552A00DF}"/>
              </a:ext>
            </a:extLst>
          </p:cNvPr>
          <p:cNvSpPr>
            <a:spLocks noGrp="1"/>
          </p:cNvSpPr>
          <p:nvPr>
            <p:ph type="sldNum" sz="quarter" idx="12"/>
          </p:nvPr>
        </p:nvSpPr>
        <p:spPr/>
        <p:txBody>
          <a:bodyPr/>
          <a:lstStyle/>
          <a:p>
            <a:fld id="{AED2D6F4-4CF6-974F-8E99-AB26A2A5277C}" type="slidenum">
              <a:rPr lang="en-US" smtClean="0"/>
              <a:t>‹#›</a:t>
            </a:fld>
            <a:endParaRPr lang="en-US"/>
          </a:p>
        </p:txBody>
      </p:sp>
    </p:spTree>
    <p:extLst>
      <p:ext uri="{BB962C8B-B14F-4D97-AF65-F5344CB8AC3E}">
        <p14:creationId xmlns:p14="http://schemas.microsoft.com/office/powerpoint/2010/main" val="39731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50099-0D23-B042-9BAE-9F17A502CD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0E0D549-682B-5442-8C0A-375F1E7943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69E250-10B2-EF42-B12C-7C4753281190}"/>
              </a:ext>
            </a:extLst>
          </p:cNvPr>
          <p:cNvSpPr>
            <a:spLocks noGrp="1"/>
          </p:cNvSpPr>
          <p:nvPr>
            <p:ph type="dt" sz="half" idx="10"/>
          </p:nvPr>
        </p:nvSpPr>
        <p:spPr/>
        <p:txBody>
          <a:bodyPr/>
          <a:lstStyle/>
          <a:p>
            <a:fld id="{9B284E63-E738-474F-B458-8922FD94E65E}" type="datetimeFigureOut">
              <a:rPr lang="en-US" smtClean="0"/>
              <a:t>5/20/20</a:t>
            </a:fld>
            <a:endParaRPr lang="en-US"/>
          </a:p>
        </p:txBody>
      </p:sp>
      <p:sp>
        <p:nvSpPr>
          <p:cNvPr id="5" name="Footer Placeholder 4">
            <a:extLst>
              <a:ext uri="{FF2B5EF4-FFF2-40B4-BE49-F238E27FC236}">
                <a16:creationId xmlns:a16="http://schemas.microsoft.com/office/drawing/2014/main" id="{7D9A0520-2BFC-654A-A2D8-EC46C021D4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DC378A-B826-C04C-B86C-E3DC90B36AC4}"/>
              </a:ext>
            </a:extLst>
          </p:cNvPr>
          <p:cNvSpPr>
            <a:spLocks noGrp="1"/>
          </p:cNvSpPr>
          <p:nvPr>
            <p:ph type="sldNum" sz="quarter" idx="12"/>
          </p:nvPr>
        </p:nvSpPr>
        <p:spPr/>
        <p:txBody>
          <a:bodyPr/>
          <a:lstStyle/>
          <a:p>
            <a:fld id="{AED2D6F4-4CF6-974F-8E99-AB26A2A5277C}" type="slidenum">
              <a:rPr lang="en-US" smtClean="0"/>
              <a:t>‹#›</a:t>
            </a:fld>
            <a:endParaRPr lang="en-US"/>
          </a:p>
        </p:txBody>
      </p:sp>
    </p:spTree>
    <p:extLst>
      <p:ext uri="{BB962C8B-B14F-4D97-AF65-F5344CB8AC3E}">
        <p14:creationId xmlns:p14="http://schemas.microsoft.com/office/powerpoint/2010/main" val="3117048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EAFDB-93CB-654C-9B6B-E9A1CA57EF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F41683-E6F4-8343-877C-0C9A8A53DC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713B2AE-DA7E-E948-BADA-8D2971EA30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1CAE020-8B08-CE4C-90C3-3D056271F5A5}"/>
              </a:ext>
            </a:extLst>
          </p:cNvPr>
          <p:cNvSpPr>
            <a:spLocks noGrp="1"/>
          </p:cNvSpPr>
          <p:nvPr>
            <p:ph type="dt" sz="half" idx="10"/>
          </p:nvPr>
        </p:nvSpPr>
        <p:spPr/>
        <p:txBody>
          <a:bodyPr/>
          <a:lstStyle/>
          <a:p>
            <a:fld id="{9B284E63-E738-474F-B458-8922FD94E65E}" type="datetimeFigureOut">
              <a:rPr lang="en-US" smtClean="0"/>
              <a:t>5/20/20</a:t>
            </a:fld>
            <a:endParaRPr lang="en-US"/>
          </a:p>
        </p:txBody>
      </p:sp>
      <p:sp>
        <p:nvSpPr>
          <p:cNvPr id="6" name="Footer Placeholder 5">
            <a:extLst>
              <a:ext uri="{FF2B5EF4-FFF2-40B4-BE49-F238E27FC236}">
                <a16:creationId xmlns:a16="http://schemas.microsoft.com/office/drawing/2014/main" id="{D95C2E2F-5255-594F-880D-93896B0ECA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D7A8B3-24B3-C745-93D3-05F2B940E25D}"/>
              </a:ext>
            </a:extLst>
          </p:cNvPr>
          <p:cNvSpPr>
            <a:spLocks noGrp="1"/>
          </p:cNvSpPr>
          <p:nvPr>
            <p:ph type="sldNum" sz="quarter" idx="12"/>
          </p:nvPr>
        </p:nvSpPr>
        <p:spPr/>
        <p:txBody>
          <a:bodyPr/>
          <a:lstStyle/>
          <a:p>
            <a:fld id="{AED2D6F4-4CF6-974F-8E99-AB26A2A5277C}" type="slidenum">
              <a:rPr lang="en-US" smtClean="0"/>
              <a:t>‹#›</a:t>
            </a:fld>
            <a:endParaRPr lang="en-US"/>
          </a:p>
        </p:txBody>
      </p:sp>
    </p:spTree>
    <p:extLst>
      <p:ext uri="{BB962C8B-B14F-4D97-AF65-F5344CB8AC3E}">
        <p14:creationId xmlns:p14="http://schemas.microsoft.com/office/powerpoint/2010/main" val="330156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81AD0-F976-4E44-A1B8-FAE56A2645F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D176D09-E815-4F4B-A4D3-6B7AFC5EDD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151792-0F1A-0C4F-9645-B87B60C877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73D29EA-01C1-2E41-ABE3-B0945FDBC3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20F338-A181-144D-ABB8-55C62E8E3F0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4B46AEF-BC0E-AA48-86D4-102489F5C4A0}"/>
              </a:ext>
            </a:extLst>
          </p:cNvPr>
          <p:cNvSpPr>
            <a:spLocks noGrp="1"/>
          </p:cNvSpPr>
          <p:nvPr>
            <p:ph type="dt" sz="half" idx="10"/>
          </p:nvPr>
        </p:nvSpPr>
        <p:spPr/>
        <p:txBody>
          <a:bodyPr/>
          <a:lstStyle/>
          <a:p>
            <a:fld id="{9B284E63-E738-474F-B458-8922FD94E65E}" type="datetimeFigureOut">
              <a:rPr lang="en-US" smtClean="0"/>
              <a:t>5/20/20</a:t>
            </a:fld>
            <a:endParaRPr lang="en-US"/>
          </a:p>
        </p:txBody>
      </p:sp>
      <p:sp>
        <p:nvSpPr>
          <p:cNvPr id="8" name="Footer Placeholder 7">
            <a:extLst>
              <a:ext uri="{FF2B5EF4-FFF2-40B4-BE49-F238E27FC236}">
                <a16:creationId xmlns:a16="http://schemas.microsoft.com/office/drawing/2014/main" id="{012E718B-3174-5949-8956-60B9FAF5757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0B383C9-2AAE-5442-9FD3-B35566CA7E5B}"/>
              </a:ext>
            </a:extLst>
          </p:cNvPr>
          <p:cNvSpPr>
            <a:spLocks noGrp="1"/>
          </p:cNvSpPr>
          <p:nvPr>
            <p:ph type="sldNum" sz="quarter" idx="12"/>
          </p:nvPr>
        </p:nvSpPr>
        <p:spPr/>
        <p:txBody>
          <a:bodyPr/>
          <a:lstStyle/>
          <a:p>
            <a:fld id="{AED2D6F4-4CF6-974F-8E99-AB26A2A5277C}" type="slidenum">
              <a:rPr lang="en-US" smtClean="0"/>
              <a:t>‹#›</a:t>
            </a:fld>
            <a:endParaRPr lang="en-US"/>
          </a:p>
        </p:txBody>
      </p:sp>
    </p:spTree>
    <p:extLst>
      <p:ext uri="{BB962C8B-B14F-4D97-AF65-F5344CB8AC3E}">
        <p14:creationId xmlns:p14="http://schemas.microsoft.com/office/powerpoint/2010/main" val="1299770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A66C3-935C-A348-89B4-7565D86D6F6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FB11B8C-D7E2-B24C-A504-13C01F9BBCCB}"/>
              </a:ext>
            </a:extLst>
          </p:cNvPr>
          <p:cNvSpPr>
            <a:spLocks noGrp="1"/>
          </p:cNvSpPr>
          <p:nvPr>
            <p:ph type="dt" sz="half" idx="10"/>
          </p:nvPr>
        </p:nvSpPr>
        <p:spPr/>
        <p:txBody>
          <a:bodyPr/>
          <a:lstStyle/>
          <a:p>
            <a:fld id="{9B284E63-E738-474F-B458-8922FD94E65E}" type="datetimeFigureOut">
              <a:rPr lang="en-US" smtClean="0"/>
              <a:t>5/20/20</a:t>
            </a:fld>
            <a:endParaRPr lang="en-US"/>
          </a:p>
        </p:txBody>
      </p:sp>
      <p:sp>
        <p:nvSpPr>
          <p:cNvPr id="4" name="Footer Placeholder 3">
            <a:extLst>
              <a:ext uri="{FF2B5EF4-FFF2-40B4-BE49-F238E27FC236}">
                <a16:creationId xmlns:a16="http://schemas.microsoft.com/office/drawing/2014/main" id="{4992A846-F683-9049-A11A-C93728939EE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6B7F21-016D-1C4C-8DBB-CE4E1F244BEA}"/>
              </a:ext>
            </a:extLst>
          </p:cNvPr>
          <p:cNvSpPr>
            <a:spLocks noGrp="1"/>
          </p:cNvSpPr>
          <p:nvPr>
            <p:ph type="sldNum" sz="quarter" idx="12"/>
          </p:nvPr>
        </p:nvSpPr>
        <p:spPr/>
        <p:txBody>
          <a:bodyPr/>
          <a:lstStyle/>
          <a:p>
            <a:fld id="{AED2D6F4-4CF6-974F-8E99-AB26A2A5277C}" type="slidenum">
              <a:rPr lang="en-US" smtClean="0"/>
              <a:t>‹#›</a:t>
            </a:fld>
            <a:endParaRPr lang="en-US"/>
          </a:p>
        </p:txBody>
      </p:sp>
    </p:spTree>
    <p:extLst>
      <p:ext uri="{BB962C8B-B14F-4D97-AF65-F5344CB8AC3E}">
        <p14:creationId xmlns:p14="http://schemas.microsoft.com/office/powerpoint/2010/main" val="868120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63AB65-3604-3644-8D70-BD10473A0579}"/>
              </a:ext>
            </a:extLst>
          </p:cNvPr>
          <p:cNvSpPr>
            <a:spLocks noGrp="1"/>
          </p:cNvSpPr>
          <p:nvPr>
            <p:ph type="dt" sz="half" idx="10"/>
          </p:nvPr>
        </p:nvSpPr>
        <p:spPr/>
        <p:txBody>
          <a:bodyPr/>
          <a:lstStyle/>
          <a:p>
            <a:fld id="{9B284E63-E738-474F-B458-8922FD94E65E}" type="datetimeFigureOut">
              <a:rPr lang="en-US" smtClean="0"/>
              <a:t>5/20/20</a:t>
            </a:fld>
            <a:endParaRPr lang="en-US"/>
          </a:p>
        </p:txBody>
      </p:sp>
      <p:sp>
        <p:nvSpPr>
          <p:cNvPr id="3" name="Footer Placeholder 2">
            <a:extLst>
              <a:ext uri="{FF2B5EF4-FFF2-40B4-BE49-F238E27FC236}">
                <a16:creationId xmlns:a16="http://schemas.microsoft.com/office/drawing/2014/main" id="{24B54EB0-6F0F-784E-AD2B-A4BD2F1B5A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42051D5-24A8-9048-92E1-492DCF649075}"/>
              </a:ext>
            </a:extLst>
          </p:cNvPr>
          <p:cNvSpPr>
            <a:spLocks noGrp="1"/>
          </p:cNvSpPr>
          <p:nvPr>
            <p:ph type="sldNum" sz="quarter" idx="12"/>
          </p:nvPr>
        </p:nvSpPr>
        <p:spPr/>
        <p:txBody>
          <a:bodyPr/>
          <a:lstStyle/>
          <a:p>
            <a:fld id="{AED2D6F4-4CF6-974F-8E99-AB26A2A5277C}" type="slidenum">
              <a:rPr lang="en-US" smtClean="0"/>
              <a:t>‹#›</a:t>
            </a:fld>
            <a:endParaRPr lang="en-US"/>
          </a:p>
        </p:txBody>
      </p:sp>
    </p:spTree>
    <p:extLst>
      <p:ext uri="{BB962C8B-B14F-4D97-AF65-F5344CB8AC3E}">
        <p14:creationId xmlns:p14="http://schemas.microsoft.com/office/powerpoint/2010/main" val="918682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333AF-14E3-1F4D-A26A-CBDFF008FD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B65054-3028-8846-A026-77A6DACE2C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E3BF08-9C6F-724D-8527-3478D46434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476E38-C53D-534B-AFE2-1A509DA8BA22}"/>
              </a:ext>
            </a:extLst>
          </p:cNvPr>
          <p:cNvSpPr>
            <a:spLocks noGrp="1"/>
          </p:cNvSpPr>
          <p:nvPr>
            <p:ph type="dt" sz="half" idx="10"/>
          </p:nvPr>
        </p:nvSpPr>
        <p:spPr/>
        <p:txBody>
          <a:bodyPr/>
          <a:lstStyle/>
          <a:p>
            <a:fld id="{9B284E63-E738-474F-B458-8922FD94E65E}" type="datetimeFigureOut">
              <a:rPr lang="en-US" smtClean="0"/>
              <a:t>5/20/20</a:t>
            </a:fld>
            <a:endParaRPr lang="en-US"/>
          </a:p>
        </p:txBody>
      </p:sp>
      <p:sp>
        <p:nvSpPr>
          <p:cNvPr id="6" name="Footer Placeholder 5">
            <a:extLst>
              <a:ext uri="{FF2B5EF4-FFF2-40B4-BE49-F238E27FC236}">
                <a16:creationId xmlns:a16="http://schemas.microsoft.com/office/drawing/2014/main" id="{EBA265A7-7331-1345-A4FD-09BE6A1C37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9D8976-2B93-E446-AA8A-DC3F061F9734}"/>
              </a:ext>
            </a:extLst>
          </p:cNvPr>
          <p:cNvSpPr>
            <a:spLocks noGrp="1"/>
          </p:cNvSpPr>
          <p:nvPr>
            <p:ph type="sldNum" sz="quarter" idx="12"/>
          </p:nvPr>
        </p:nvSpPr>
        <p:spPr/>
        <p:txBody>
          <a:bodyPr/>
          <a:lstStyle/>
          <a:p>
            <a:fld id="{AED2D6F4-4CF6-974F-8E99-AB26A2A5277C}" type="slidenum">
              <a:rPr lang="en-US" smtClean="0"/>
              <a:t>‹#›</a:t>
            </a:fld>
            <a:endParaRPr lang="en-US"/>
          </a:p>
        </p:txBody>
      </p:sp>
    </p:spTree>
    <p:extLst>
      <p:ext uri="{BB962C8B-B14F-4D97-AF65-F5344CB8AC3E}">
        <p14:creationId xmlns:p14="http://schemas.microsoft.com/office/powerpoint/2010/main" val="1651940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DC1A8-5820-BD43-A872-8B8174AA9B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9738EFB-3D87-154F-82BE-CE189120F2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627129-4B6E-7D46-9014-3E0BEA6446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ACB7E0-758E-7E41-A7C5-4A4479F9F738}"/>
              </a:ext>
            </a:extLst>
          </p:cNvPr>
          <p:cNvSpPr>
            <a:spLocks noGrp="1"/>
          </p:cNvSpPr>
          <p:nvPr>
            <p:ph type="dt" sz="half" idx="10"/>
          </p:nvPr>
        </p:nvSpPr>
        <p:spPr/>
        <p:txBody>
          <a:bodyPr/>
          <a:lstStyle/>
          <a:p>
            <a:fld id="{9B284E63-E738-474F-B458-8922FD94E65E}" type="datetimeFigureOut">
              <a:rPr lang="en-US" smtClean="0"/>
              <a:t>5/20/20</a:t>
            </a:fld>
            <a:endParaRPr lang="en-US"/>
          </a:p>
        </p:txBody>
      </p:sp>
      <p:sp>
        <p:nvSpPr>
          <p:cNvPr id="6" name="Footer Placeholder 5">
            <a:extLst>
              <a:ext uri="{FF2B5EF4-FFF2-40B4-BE49-F238E27FC236}">
                <a16:creationId xmlns:a16="http://schemas.microsoft.com/office/drawing/2014/main" id="{5E81A65A-13AB-C141-9E7A-02E7DCCC68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F45128-5344-6647-9494-3258EAA678E0}"/>
              </a:ext>
            </a:extLst>
          </p:cNvPr>
          <p:cNvSpPr>
            <a:spLocks noGrp="1"/>
          </p:cNvSpPr>
          <p:nvPr>
            <p:ph type="sldNum" sz="quarter" idx="12"/>
          </p:nvPr>
        </p:nvSpPr>
        <p:spPr/>
        <p:txBody>
          <a:bodyPr/>
          <a:lstStyle/>
          <a:p>
            <a:fld id="{AED2D6F4-4CF6-974F-8E99-AB26A2A5277C}" type="slidenum">
              <a:rPr lang="en-US" smtClean="0"/>
              <a:t>‹#›</a:t>
            </a:fld>
            <a:endParaRPr lang="en-US"/>
          </a:p>
        </p:txBody>
      </p:sp>
    </p:spTree>
    <p:extLst>
      <p:ext uri="{BB962C8B-B14F-4D97-AF65-F5344CB8AC3E}">
        <p14:creationId xmlns:p14="http://schemas.microsoft.com/office/powerpoint/2010/main" val="2362270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2B3D77-97CA-5B4A-9FDF-49D2459E32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61C06C1-7565-A440-9C02-56F198F3A2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28D38A-FCB8-4344-B3AA-240AE52658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284E63-E738-474F-B458-8922FD94E65E}" type="datetimeFigureOut">
              <a:rPr lang="en-US" smtClean="0"/>
              <a:t>5/20/20</a:t>
            </a:fld>
            <a:endParaRPr lang="en-US"/>
          </a:p>
        </p:txBody>
      </p:sp>
      <p:sp>
        <p:nvSpPr>
          <p:cNvPr id="5" name="Footer Placeholder 4">
            <a:extLst>
              <a:ext uri="{FF2B5EF4-FFF2-40B4-BE49-F238E27FC236}">
                <a16:creationId xmlns:a16="http://schemas.microsoft.com/office/drawing/2014/main" id="{016C1AA5-89B1-AD40-AEFF-136B75146B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6DA0827-5CEE-D144-9755-FB3CE4D1E1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D2D6F4-4CF6-974F-8E99-AB26A2A5277C}" type="slidenum">
              <a:rPr lang="en-US" smtClean="0"/>
              <a:t>‹#›</a:t>
            </a:fld>
            <a:endParaRPr lang="en-US"/>
          </a:p>
        </p:txBody>
      </p:sp>
    </p:spTree>
    <p:extLst>
      <p:ext uri="{BB962C8B-B14F-4D97-AF65-F5344CB8AC3E}">
        <p14:creationId xmlns:p14="http://schemas.microsoft.com/office/powerpoint/2010/main" val="25280002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xcelab.net/rm/statistical-rethinking/" TargetMode="External"/><Relationship Id="rId7" Type="http://schemas.openxmlformats.org/officeDocument/2006/relationships/hyperlink" Target="https://discourse.mc-stan.or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mc-stan.org/docs/2_18/stan-users-guide/index.html" TargetMode="External"/><Relationship Id="rId5" Type="http://schemas.openxmlformats.org/officeDocument/2006/relationships/hyperlink" Target="http://www.stat.columbia.edu/~gelman/book/" TargetMode="External"/><Relationship Id="rId4" Type="http://schemas.openxmlformats.org/officeDocument/2006/relationships/hyperlink" Target="http://www.stat.columbia.edu/~gelman/arm/"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3F299-E12D-B94D-BAF8-F333656FDFDA}"/>
              </a:ext>
            </a:extLst>
          </p:cNvPr>
          <p:cNvSpPr>
            <a:spLocks noGrp="1"/>
          </p:cNvSpPr>
          <p:nvPr>
            <p:ph type="ctrTitle"/>
          </p:nvPr>
        </p:nvSpPr>
        <p:spPr/>
        <p:txBody>
          <a:bodyPr/>
          <a:lstStyle/>
          <a:p>
            <a:r>
              <a:rPr lang="en-US" dirty="0"/>
              <a:t>Bayesian Regression in Stan</a:t>
            </a:r>
          </a:p>
        </p:txBody>
      </p:sp>
      <p:sp>
        <p:nvSpPr>
          <p:cNvPr id="3" name="Subtitle 2">
            <a:extLst>
              <a:ext uri="{FF2B5EF4-FFF2-40B4-BE49-F238E27FC236}">
                <a16:creationId xmlns:a16="http://schemas.microsoft.com/office/drawing/2014/main" id="{D9555BC4-41B6-7B46-A688-FCAC9B916157}"/>
              </a:ext>
            </a:extLst>
          </p:cNvPr>
          <p:cNvSpPr>
            <a:spLocks noGrp="1"/>
          </p:cNvSpPr>
          <p:nvPr>
            <p:ph type="subTitle" idx="1"/>
          </p:nvPr>
        </p:nvSpPr>
        <p:spPr/>
        <p:txBody>
          <a:bodyPr/>
          <a:lstStyle/>
          <a:p>
            <a:r>
              <a:rPr lang="en-US" dirty="0"/>
              <a:t>Steve Wood</a:t>
            </a:r>
          </a:p>
        </p:txBody>
      </p:sp>
    </p:spTree>
    <p:extLst>
      <p:ext uri="{BB962C8B-B14F-4D97-AF65-F5344CB8AC3E}">
        <p14:creationId xmlns:p14="http://schemas.microsoft.com/office/powerpoint/2010/main" val="2679040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Applying Bayes to statistics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lnSpc>
                    <a:spcPct val="100000"/>
                  </a:lnSpc>
                  <a:spcBef>
                    <a:spcPts val="0"/>
                  </a:spcBef>
                  <a:buNone/>
                </a:pPr>
                <a14:m>
                  <m:oMathPara xmlns:m="http://schemas.openxmlformats.org/officeDocument/2006/math">
                    <m:oMathParaPr>
                      <m:jc m:val="centerGroup"/>
                    </m:oMathParaPr>
                    <m:oMath xmlns:m="http://schemas.openxmlformats.org/officeDocument/2006/math">
                      <m:r>
                        <a:rPr lang="en-US" b="0" i="1" dirty="0" smtClean="0">
                          <a:latin typeface="Cambria Math" charset="0"/>
                        </a:rPr>
                        <m:t>𝑃</m:t>
                      </m:r>
                      <m:d>
                        <m:dPr>
                          <m:ctrlPr>
                            <a:rPr lang="en-US" b="0" i="1" dirty="0" smtClean="0">
                              <a:latin typeface="Cambria Math" panose="02040503050406030204" pitchFamily="18" charset="0"/>
                            </a:rPr>
                          </m:ctrlPr>
                        </m:dPr>
                        <m:e>
                          <m:r>
                            <m:rPr>
                              <m:nor/>
                            </m:rPr>
                            <a:rPr lang="en-US" dirty="0"/>
                            <m:t>θ</m:t>
                          </m:r>
                        </m:e>
                        <m:e>
                          <m:r>
                            <a:rPr lang="en-US" b="0" i="1" dirty="0" smtClean="0">
                              <a:latin typeface="Cambria Math" charset="0"/>
                            </a:rPr>
                            <m:t>𝑦</m:t>
                          </m:r>
                        </m:e>
                      </m:d>
                      <m:r>
                        <a:rPr lang="en-US" b="0" i="1" dirty="0" smtClean="0">
                          <a:latin typeface="Cambria Math" charset="0"/>
                        </a:rPr>
                        <m:t>=</m:t>
                      </m:r>
                      <m:f>
                        <m:fPr>
                          <m:ctrlPr>
                            <a:rPr lang="mr-IN" i="1" dirty="0" smtClean="0">
                              <a:latin typeface="Cambria Math" panose="02040503050406030204" pitchFamily="18" charset="0"/>
                            </a:rPr>
                          </m:ctrlPr>
                        </m:fPr>
                        <m:num>
                          <m:r>
                            <a:rPr lang="en-US" i="1" dirty="0">
                              <a:latin typeface="Cambria Math" charset="0"/>
                            </a:rPr>
                            <m:t>𝑃</m:t>
                          </m:r>
                          <m:r>
                            <m:rPr>
                              <m:nor/>
                            </m:rPr>
                            <a:rPr lang="en-US" b="0" i="0" dirty="0" smtClean="0">
                              <a:latin typeface="Cambria Math" charset="0"/>
                            </a:rPr>
                            <m:t>(</m:t>
                          </m:r>
                          <m:r>
                            <a:rPr lang="en-US" i="1" dirty="0">
                              <a:latin typeface="Cambria Math" charset="0"/>
                            </a:rPr>
                            <m:t>𝑦</m:t>
                          </m:r>
                          <m:r>
                            <m:rPr>
                              <m:nor/>
                            </m:rPr>
                            <a:rPr lang="en-US" dirty="0"/>
                            <m:t>|</m:t>
                          </m:r>
                          <m:r>
                            <m:rPr>
                              <m:nor/>
                            </m:rPr>
                            <a:rPr lang="en-US" dirty="0"/>
                            <m:t>θ</m:t>
                          </m:r>
                          <m:r>
                            <m:rPr>
                              <m:nor/>
                            </m:rPr>
                            <a:rPr lang="en-US" b="0" i="0" dirty="0" smtClean="0"/>
                            <m:t>)</m:t>
                          </m:r>
                          <m:r>
                            <a:rPr lang="en-US" b="0" i="1" dirty="0" smtClean="0">
                              <a:latin typeface="Cambria Math" charset="0"/>
                              <a:ea typeface="Cambria Math" charset="0"/>
                              <a:cs typeface="Cambria Math" charset="0"/>
                            </a:rPr>
                            <m:t>𝑃</m:t>
                          </m:r>
                          <m:r>
                            <a:rPr lang="en-US" b="0" i="1" dirty="0" smtClean="0">
                              <a:latin typeface="Cambria Math" charset="0"/>
                              <a:ea typeface="Cambria Math" charset="0"/>
                              <a:cs typeface="Cambria Math" charset="0"/>
                            </a:rPr>
                            <m:t>(</m:t>
                          </m:r>
                          <m:r>
                            <m:rPr>
                              <m:nor/>
                            </m:rPr>
                            <a:rPr lang="en-US" dirty="0"/>
                            <m:t>θ</m:t>
                          </m:r>
                          <m:r>
                            <a:rPr lang="en-US" b="0" i="1" dirty="0" smtClean="0">
                              <a:latin typeface="Cambria Math" charset="0"/>
                            </a:rPr>
                            <m:t>)</m:t>
                          </m:r>
                        </m:num>
                        <m:den>
                          <m:r>
                            <a:rPr lang="en-US" b="0" i="1" dirty="0" smtClean="0">
                              <a:latin typeface="Cambria Math" charset="0"/>
                            </a:rPr>
                            <m:t>𝑃</m:t>
                          </m:r>
                          <m:r>
                            <a:rPr lang="en-US" b="0" i="1" dirty="0" smtClean="0">
                              <a:latin typeface="Cambria Math" charset="0"/>
                            </a:rPr>
                            <m:t>(</m:t>
                          </m:r>
                          <m:r>
                            <a:rPr lang="en-US" b="0" i="1" dirty="0" smtClean="0">
                              <a:latin typeface="Cambria Math" charset="0"/>
                            </a:rPr>
                            <m:t>𝑦</m:t>
                          </m:r>
                          <m:r>
                            <a:rPr lang="en-US" b="0" i="1" dirty="0" smtClean="0">
                              <a:latin typeface="Cambria Math" charset="0"/>
                            </a:rPr>
                            <m:t>)</m:t>
                          </m:r>
                        </m:den>
                      </m:f>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a:stretch>
              </a:blipFill>
            </p:spPr>
            <p:txBody>
              <a:bodyPr/>
              <a:lstStyle/>
              <a:p>
                <a:r>
                  <a:rPr lang="en-US">
                    <a:noFill/>
                  </a:rPr>
                  <a:t> </a:t>
                </a:r>
              </a:p>
            </p:txBody>
          </p:sp>
        </mc:Fallback>
      </mc:AlternateContent>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2651" y="2918031"/>
            <a:ext cx="3067075" cy="1072078"/>
          </a:xfrm>
          <a:prstGeom prst="rect">
            <a:avLst/>
          </a:prstGeom>
        </p:spPr>
      </p:pic>
      <p:cxnSp>
        <p:nvCxnSpPr>
          <p:cNvPr id="7" name="Straight Arrow Connector 6"/>
          <p:cNvCxnSpPr>
            <a:stCxn id="5" idx="0"/>
          </p:cNvCxnSpPr>
          <p:nvPr/>
        </p:nvCxnSpPr>
        <p:spPr>
          <a:xfrm flipV="1">
            <a:off x="3686189" y="2565071"/>
            <a:ext cx="842269" cy="3529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1844634" y="1492993"/>
            <a:ext cx="2838202" cy="830997"/>
          </a:xfrm>
          <a:prstGeom prst="rect">
            <a:avLst/>
          </a:prstGeom>
          <a:noFill/>
        </p:spPr>
        <p:txBody>
          <a:bodyPr wrap="square" rtlCol="0">
            <a:spAutoFit/>
          </a:bodyPr>
          <a:lstStyle/>
          <a:p>
            <a:r>
              <a:rPr lang="en-US" sz="1600" dirty="0"/>
              <a:t>The probability of observing the data given the parameter==</a:t>
            </a:r>
            <a:r>
              <a:rPr lang="en-US" sz="1600" b="1" dirty="0">
                <a:solidFill>
                  <a:srgbClr val="0070C0"/>
                </a:solidFill>
              </a:rPr>
              <a:t>the likelihood</a:t>
            </a:r>
          </a:p>
        </p:txBody>
      </p:sp>
      <p:cxnSp>
        <p:nvCxnSpPr>
          <p:cNvPr id="11" name="Straight Arrow Connector 10"/>
          <p:cNvCxnSpPr/>
          <p:nvPr/>
        </p:nvCxnSpPr>
        <p:spPr>
          <a:xfrm>
            <a:off x="4528458" y="1825626"/>
            <a:ext cx="1389413" cy="2169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3678" y="1394725"/>
            <a:ext cx="2201719" cy="1295662"/>
          </a:xfrm>
          <a:prstGeom prst="rect">
            <a:avLst/>
          </a:prstGeom>
        </p:spPr>
      </p:pic>
      <p:cxnSp>
        <p:nvCxnSpPr>
          <p:cNvPr id="10" name="Straight Arrow Connector 9"/>
          <p:cNvCxnSpPr/>
          <p:nvPr/>
        </p:nvCxnSpPr>
        <p:spPr>
          <a:xfrm flipH="1">
            <a:off x="7722920" y="1908490"/>
            <a:ext cx="700645" cy="134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04099" y="3491345"/>
            <a:ext cx="3090437" cy="942330"/>
          </a:xfrm>
          <a:prstGeom prst="rect">
            <a:avLst/>
          </a:prstGeom>
        </p:spPr>
      </p:pic>
      <p:cxnSp>
        <p:nvCxnSpPr>
          <p:cNvPr id="12" name="Straight Arrow Connector 11"/>
          <p:cNvCxnSpPr/>
          <p:nvPr/>
        </p:nvCxnSpPr>
        <p:spPr>
          <a:xfrm flipH="1" flipV="1">
            <a:off x="7010400" y="2814453"/>
            <a:ext cx="106878" cy="676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3434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80190-F961-8D42-BB00-EA35797808E2}"/>
              </a:ext>
            </a:extLst>
          </p:cNvPr>
          <p:cNvSpPr>
            <a:spLocks noGrp="1"/>
          </p:cNvSpPr>
          <p:nvPr>
            <p:ph type="title"/>
          </p:nvPr>
        </p:nvSpPr>
        <p:spPr/>
        <p:txBody>
          <a:bodyPr/>
          <a:lstStyle/>
          <a:p>
            <a:r>
              <a:rPr lang="en-US" dirty="0"/>
              <a:t>How does Bayes’ Theorem apply to stats?</a:t>
            </a:r>
          </a:p>
        </p:txBody>
      </p:sp>
      <p:pic>
        <p:nvPicPr>
          <p:cNvPr id="5" name="Content Placeholder 4">
            <a:extLst>
              <a:ext uri="{FF2B5EF4-FFF2-40B4-BE49-F238E27FC236}">
                <a16:creationId xmlns:a16="http://schemas.microsoft.com/office/drawing/2014/main" id="{BED54DD6-7370-0F46-8D84-6BDE4A99DA44}"/>
              </a:ext>
            </a:extLst>
          </p:cNvPr>
          <p:cNvPicPr>
            <a:picLocks noGrp="1" noChangeAspect="1"/>
          </p:cNvPicPr>
          <p:nvPr>
            <p:ph idx="1"/>
          </p:nvPr>
        </p:nvPicPr>
        <p:blipFill>
          <a:blip r:embed="rId2"/>
          <a:srcRect/>
          <a:stretch/>
        </p:blipFill>
        <p:spPr>
          <a:xfrm>
            <a:off x="2230825" y="1690688"/>
            <a:ext cx="7730349" cy="4802187"/>
          </a:xfrm>
        </p:spPr>
      </p:pic>
      <p:sp>
        <p:nvSpPr>
          <p:cNvPr id="3" name="Rectangle 2">
            <a:extLst>
              <a:ext uri="{FF2B5EF4-FFF2-40B4-BE49-F238E27FC236}">
                <a16:creationId xmlns:a16="http://schemas.microsoft.com/office/drawing/2014/main" id="{0578DF43-59BA-4D4D-91E7-90543C5C0A1D}"/>
              </a:ext>
            </a:extLst>
          </p:cNvPr>
          <p:cNvSpPr/>
          <p:nvPr/>
        </p:nvSpPr>
        <p:spPr>
          <a:xfrm>
            <a:off x="6388925" y="4773881"/>
            <a:ext cx="3051958" cy="14844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40F89FF9-722E-6A43-AAFA-221C36DA4651}"/>
              </a:ext>
            </a:extLst>
          </p:cNvPr>
          <p:cNvSpPr/>
          <p:nvPr/>
        </p:nvSpPr>
        <p:spPr>
          <a:xfrm>
            <a:off x="3761772" y="1690688"/>
            <a:ext cx="2743200" cy="1527074"/>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A29F380-02C7-8C4C-88EA-30225D3FC544}"/>
              </a:ext>
            </a:extLst>
          </p:cNvPr>
          <p:cNvSpPr/>
          <p:nvPr/>
        </p:nvSpPr>
        <p:spPr>
          <a:xfrm>
            <a:off x="2536785" y="4615667"/>
            <a:ext cx="3051958" cy="1527074"/>
          </a:xfrm>
          <a:prstGeom prst="rect">
            <a:avLst/>
          </a:prstGeom>
          <a:no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954E6154-1E94-FA41-A7C3-F7558B06BA62}"/>
              </a:ext>
            </a:extLst>
          </p:cNvPr>
          <p:cNvSpPr txBox="1"/>
          <p:nvPr/>
        </p:nvSpPr>
        <p:spPr>
          <a:xfrm>
            <a:off x="3761772" y="1350019"/>
            <a:ext cx="3190489" cy="369332"/>
          </a:xfrm>
          <a:prstGeom prst="rect">
            <a:avLst/>
          </a:prstGeom>
          <a:noFill/>
        </p:spPr>
        <p:txBody>
          <a:bodyPr wrap="none" rtlCol="0">
            <a:spAutoFit/>
          </a:bodyPr>
          <a:lstStyle/>
          <a:p>
            <a:r>
              <a:rPr lang="en-US" dirty="0">
                <a:solidFill>
                  <a:schemeClr val="accent6"/>
                </a:solidFill>
              </a:rPr>
              <a:t>Maximum Likelihood Estimation</a:t>
            </a:r>
          </a:p>
        </p:txBody>
      </p:sp>
      <p:sp>
        <p:nvSpPr>
          <p:cNvPr id="8" name="TextBox 7">
            <a:extLst>
              <a:ext uri="{FF2B5EF4-FFF2-40B4-BE49-F238E27FC236}">
                <a16:creationId xmlns:a16="http://schemas.microsoft.com/office/drawing/2014/main" id="{A8403177-BFF6-F044-B618-BAC4CDFFAABE}"/>
              </a:ext>
            </a:extLst>
          </p:cNvPr>
          <p:cNvSpPr txBox="1"/>
          <p:nvPr/>
        </p:nvSpPr>
        <p:spPr>
          <a:xfrm>
            <a:off x="2467519" y="4274998"/>
            <a:ext cx="2056397" cy="369332"/>
          </a:xfrm>
          <a:prstGeom prst="rect">
            <a:avLst/>
          </a:prstGeom>
          <a:noFill/>
        </p:spPr>
        <p:txBody>
          <a:bodyPr wrap="none" rtlCol="0">
            <a:spAutoFit/>
          </a:bodyPr>
          <a:lstStyle/>
          <a:p>
            <a:r>
              <a:rPr lang="en-US" dirty="0">
                <a:solidFill>
                  <a:schemeClr val="accent4">
                    <a:lumMod val="50000"/>
                  </a:schemeClr>
                </a:solidFill>
              </a:rPr>
              <a:t>Bayesian Estimation</a:t>
            </a:r>
          </a:p>
        </p:txBody>
      </p:sp>
    </p:spTree>
    <p:extLst>
      <p:ext uri="{BB962C8B-B14F-4D97-AF65-F5344CB8AC3E}">
        <p14:creationId xmlns:p14="http://schemas.microsoft.com/office/powerpoint/2010/main" val="67570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P(y)?</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92797" y="1849375"/>
            <a:ext cx="6856653" cy="4351338"/>
          </a:xfrm>
        </p:spPr>
      </p:pic>
      <p:pic>
        <p:nvPicPr>
          <p:cNvPr id="5" name="Content Placeholder 5"/>
          <p:cNvPicPr>
            <a:picLocks noChangeAspect="1"/>
          </p:cNvPicPr>
          <p:nvPr/>
        </p:nvPicPr>
        <p:blipFill rotWithShape="1">
          <a:blip r:embed="rId4">
            <a:extLst>
              <a:ext uri="{28A0092B-C50C-407E-A947-70E740481C1C}">
                <a14:useLocalDpi xmlns:a14="http://schemas.microsoft.com/office/drawing/2010/main" val="0"/>
              </a:ext>
            </a:extLst>
          </a:blip>
          <a:srcRect r="5265" b="34498"/>
          <a:stretch/>
        </p:blipFill>
        <p:spPr>
          <a:xfrm>
            <a:off x="6630898" y="2094073"/>
            <a:ext cx="4037102" cy="1762794"/>
          </a:xfrm>
          <a:prstGeom prst="rect">
            <a:avLst/>
          </a:prstGeom>
        </p:spPr>
      </p:pic>
    </p:spTree>
    <p:extLst>
      <p:ext uri="{BB962C8B-B14F-4D97-AF65-F5344CB8AC3E}">
        <p14:creationId xmlns:p14="http://schemas.microsoft.com/office/powerpoint/2010/main" val="1570460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4D0A9-184E-1F4C-A586-4F49B0BDAE45}"/>
              </a:ext>
            </a:extLst>
          </p:cNvPr>
          <p:cNvSpPr>
            <a:spLocks noGrp="1"/>
          </p:cNvSpPr>
          <p:nvPr>
            <p:ph type="title"/>
          </p:nvPr>
        </p:nvSpPr>
        <p:spPr/>
        <p:txBody>
          <a:bodyPr/>
          <a:lstStyle/>
          <a:p>
            <a:r>
              <a:rPr lang="en-US" dirty="0"/>
              <a:t>Why is Bayes considered “modern”?</a:t>
            </a:r>
          </a:p>
        </p:txBody>
      </p:sp>
      <p:sp>
        <p:nvSpPr>
          <p:cNvPr id="6" name="Content Placeholder 5">
            <a:extLst>
              <a:ext uri="{FF2B5EF4-FFF2-40B4-BE49-F238E27FC236}">
                <a16:creationId xmlns:a16="http://schemas.microsoft.com/office/drawing/2014/main" id="{225F478D-10D3-CB47-9E43-621B28BAF7BF}"/>
              </a:ext>
            </a:extLst>
          </p:cNvPr>
          <p:cNvSpPr>
            <a:spLocks noGrp="1"/>
          </p:cNvSpPr>
          <p:nvPr>
            <p:ph idx="1"/>
          </p:nvPr>
        </p:nvSpPr>
        <p:spPr/>
        <p:txBody>
          <a:bodyPr/>
          <a:lstStyle/>
          <a:p>
            <a:r>
              <a:rPr lang="en-US" dirty="0"/>
              <a:t>Thomas Bayes: 1701-1761</a:t>
            </a:r>
          </a:p>
          <a:p>
            <a:r>
              <a:rPr lang="en-US" dirty="0"/>
              <a:t>RA Fisher: 1890-1962</a:t>
            </a:r>
          </a:p>
        </p:txBody>
      </p:sp>
    </p:spTree>
    <p:extLst>
      <p:ext uri="{BB962C8B-B14F-4D97-AF65-F5344CB8AC3E}">
        <p14:creationId xmlns:p14="http://schemas.microsoft.com/office/powerpoint/2010/main" val="3434769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4D0A9-184E-1F4C-A586-4F49B0BDAE45}"/>
              </a:ext>
            </a:extLst>
          </p:cNvPr>
          <p:cNvSpPr>
            <a:spLocks noGrp="1"/>
          </p:cNvSpPr>
          <p:nvPr>
            <p:ph type="title"/>
          </p:nvPr>
        </p:nvSpPr>
        <p:spPr/>
        <p:txBody>
          <a:bodyPr/>
          <a:lstStyle/>
          <a:p>
            <a:r>
              <a:rPr lang="en-US" dirty="0"/>
              <a:t>Why is Bayes considered “modern”?</a:t>
            </a:r>
          </a:p>
        </p:txBody>
      </p:sp>
      <p:pic>
        <p:nvPicPr>
          <p:cNvPr id="4" name="Content Placeholder 4">
            <a:extLst>
              <a:ext uri="{FF2B5EF4-FFF2-40B4-BE49-F238E27FC236}">
                <a16:creationId xmlns:a16="http://schemas.microsoft.com/office/drawing/2014/main" id="{32C198EF-F998-1349-BCEE-74D162F52580}"/>
              </a:ext>
            </a:extLst>
          </p:cNvPr>
          <p:cNvPicPr>
            <a:picLocks noGrp="1" noChangeAspect="1"/>
          </p:cNvPicPr>
          <p:nvPr>
            <p:ph idx="1"/>
          </p:nvPr>
        </p:nvPicPr>
        <p:blipFill>
          <a:blip r:embed="rId2"/>
          <a:srcRect/>
          <a:stretch/>
        </p:blipFill>
        <p:spPr>
          <a:xfrm>
            <a:off x="2375065" y="1689804"/>
            <a:ext cx="7073735" cy="4394290"/>
          </a:xfrm>
        </p:spPr>
      </p:pic>
      <p:sp>
        <p:nvSpPr>
          <p:cNvPr id="3" name="Rectangle 2">
            <a:extLst>
              <a:ext uri="{FF2B5EF4-FFF2-40B4-BE49-F238E27FC236}">
                <a16:creationId xmlns:a16="http://schemas.microsoft.com/office/drawing/2014/main" id="{C52F47C2-09CE-8D47-816E-67ADD1879DC3}"/>
              </a:ext>
            </a:extLst>
          </p:cNvPr>
          <p:cNvSpPr/>
          <p:nvPr/>
        </p:nvSpPr>
        <p:spPr>
          <a:xfrm>
            <a:off x="6234545" y="4429496"/>
            <a:ext cx="2624447" cy="14725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62019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 how do we get P(y)?</a:t>
            </a:r>
          </a:p>
        </p:txBody>
      </p:sp>
      <p:sp>
        <p:nvSpPr>
          <p:cNvPr id="3" name="Content Placeholder 2"/>
          <p:cNvSpPr>
            <a:spLocks noGrp="1"/>
          </p:cNvSpPr>
          <p:nvPr>
            <p:ph idx="1"/>
          </p:nvPr>
        </p:nvSpPr>
        <p:spPr>
          <a:xfrm>
            <a:off x="2152650" y="1825625"/>
            <a:ext cx="7886700" cy="4610801"/>
          </a:xfrm>
        </p:spPr>
        <p:txBody>
          <a:bodyPr>
            <a:normAutofit lnSpcReduction="10000"/>
          </a:bodyPr>
          <a:lstStyle/>
          <a:p>
            <a:r>
              <a:rPr lang="en-US" dirty="0"/>
              <a:t>We can rarely solve P(y) analytically, so we need to simulate it</a:t>
            </a:r>
          </a:p>
          <a:p>
            <a:r>
              <a:rPr lang="en-US" dirty="0"/>
              <a:t>Statisticians knew </a:t>
            </a:r>
            <a:r>
              <a:rPr lang="en-US" i="1" dirty="0"/>
              <a:t>how </a:t>
            </a:r>
            <a:r>
              <a:rPr lang="en-US" dirty="0"/>
              <a:t>to do this for a long time, but it was computationally intensive before modern computing</a:t>
            </a:r>
          </a:p>
          <a:p>
            <a:r>
              <a:rPr lang="en-US" dirty="0"/>
              <a:t>Here are some terms you may have heard of that that all have to do with simulating P(y):</a:t>
            </a:r>
          </a:p>
          <a:p>
            <a:pPr lvl="1"/>
            <a:r>
              <a:rPr lang="en-US" dirty="0"/>
              <a:t>Markov Chain Monte Carlo</a:t>
            </a:r>
          </a:p>
          <a:p>
            <a:pPr lvl="2"/>
            <a:r>
              <a:rPr lang="en-US" dirty="0"/>
              <a:t>Metropolis-Hastings</a:t>
            </a:r>
          </a:p>
          <a:p>
            <a:pPr lvl="2"/>
            <a:r>
              <a:rPr lang="en-US" dirty="0"/>
              <a:t>Gibbs Sampling (BUGS, JAGS)</a:t>
            </a:r>
          </a:p>
          <a:p>
            <a:pPr lvl="1"/>
            <a:r>
              <a:rPr lang="en-US" dirty="0"/>
              <a:t>Hamiltonian Monte Carlo</a:t>
            </a:r>
            <a:r>
              <a:rPr lang="en-US" i="1" dirty="0"/>
              <a:t> </a:t>
            </a:r>
            <a:r>
              <a:rPr lang="en-US" dirty="0"/>
              <a:t>(Stan)</a:t>
            </a:r>
            <a:endParaRPr lang="en-US" i="1" dirty="0"/>
          </a:p>
          <a:p>
            <a:pPr lvl="2"/>
            <a:r>
              <a:rPr lang="en-US" dirty="0"/>
              <a:t>No-U-Turn Sampler</a:t>
            </a:r>
          </a:p>
        </p:txBody>
      </p:sp>
    </p:spTree>
    <p:extLst>
      <p:ext uri="{BB962C8B-B14F-4D97-AF65-F5344CB8AC3E}">
        <p14:creationId xmlns:p14="http://schemas.microsoft.com/office/powerpoint/2010/main" val="25407612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CF835-CB02-F14F-8494-C586BA389937}"/>
              </a:ext>
            </a:extLst>
          </p:cNvPr>
          <p:cNvSpPr>
            <a:spLocks noGrp="1"/>
          </p:cNvSpPr>
          <p:nvPr>
            <p:ph type="title"/>
          </p:nvPr>
        </p:nvSpPr>
        <p:spPr/>
        <p:txBody>
          <a:bodyPr/>
          <a:lstStyle/>
          <a:p>
            <a:r>
              <a:rPr lang="en-US" dirty="0"/>
              <a:t>What is Stan?</a:t>
            </a:r>
          </a:p>
        </p:txBody>
      </p:sp>
      <p:sp>
        <p:nvSpPr>
          <p:cNvPr id="3" name="Content Placeholder 2">
            <a:extLst>
              <a:ext uri="{FF2B5EF4-FFF2-40B4-BE49-F238E27FC236}">
                <a16:creationId xmlns:a16="http://schemas.microsoft.com/office/drawing/2014/main" id="{1CD82ACF-76A0-5349-8212-9EBDF4423AD9}"/>
              </a:ext>
            </a:extLst>
          </p:cNvPr>
          <p:cNvSpPr>
            <a:spLocks noGrp="1"/>
          </p:cNvSpPr>
          <p:nvPr>
            <p:ph idx="1"/>
          </p:nvPr>
        </p:nvSpPr>
        <p:spPr/>
        <p:txBody>
          <a:bodyPr/>
          <a:lstStyle/>
          <a:p>
            <a:r>
              <a:rPr lang="en-US" dirty="0"/>
              <a:t>Statistical software that estimates parameters with Hamiltonian Monte Carlo sampling, specifically the No-U-Turn Sampler</a:t>
            </a:r>
          </a:p>
          <a:p>
            <a:r>
              <a:rPr lang="en-US" dirty="0"/>
              <a:t>Developed by Andrew Gelman and team at Columbia</a:t>
            </a:r>
          </a:p>
          <a:p>
            <a:r>
              <a:rPr lang="en-US" dirty="0"/>
              <a:t>This is a sampler that is much more efficient than the Gibbs sampler for high dimensional problems</a:t>
            </a:r>
          </a:p>
          <a:p>
            <a:r>
              <a:rPr lang="en-US" dirty="0"/>
              <a:t>The difference between Stan, Bugs, and Jags is negligible for simple problems</a:t>
            </a:r>
          </a:p>
        </p:txBody>
      </p:sp>
    </p:spTree>
    <p:extLst>
      <p:ext uri="{BB962C8B-B14F-4D97-AF65-F5344CB8AC3E}">
        <p14:creationId xmlns:p14="http://schemas.microsoft.com/office/powerpoint/2010/main" val="33110026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BA0CC-D703-0A4C-985E-FB8608863C64}"/>
              </a:ext>
            </a:extLst>
          </p:cNvPr>
          <p:cNvSpPr>
            <a:spLocks noGrp="1"/>
          </p:cNvSpPr>
          <p:nvPr>
            <p:ph type="title"/>
          </p:nvPr>
        </p:nvSpPr>
        <p:spPr/>
        <p:txBody>
          <a:bodyPr/>
          <a:lstStyle/>
          <a:p>
            <a:r>
              <a:rPr lang="en-US" dirty="0"/>
              <a:t>Simple linear regression</a:t>
            </a:r>
          </a:p>
        </p:txBody>
      </p:sp>
      <p:sp>
        <p:nvSpPr>
          <p:cNvPr id="3" name="Content Placeholder 2">
            <a:extLst>
              <a:ext uri="{FF2B5EF4-FFF2-40B4-BE49-F238E27FC236}">
                <a16:creationId xmlns:a16="http://schemas.microsoft.com/office/drawing/2014/main" id="{5C34AC83-DAC0-BE41-A52E-08826C71EA22}"/>
              </a:ext>
            </a:extLst>
          </p:cNvPr>
          <p:cNvSpPr>
            <a:spLocks noGrp="1"/>
          </p:cNvSpPr>
          <p:nvPr>
            <p:ph idx="1"/>
          </p:nvPr>
        </p:nvSpPr>
        <p:spPr/>
        <p:txBody>
          <a:bodyPr/>
          <a:lstStyle/>
          <a:p>
            <a:pPr marL="0" indent="0">
              <a:buNone/>
            </a:pPr>
            <a:r>
              <a:rPr lang="en-US" dirty="0"/>
              <a:t>y ~ Normal(mu, sigma)</a:t>
            </a:r>
          </a:p>
          <a:p>
            <a:pPr marL="0" indent="0">
              <a:buNone/>
            </a:pPr>
            <a:r>
              <a:rPr lang="en-US" dirty="0"/>
              <a:t>mu = alpha + beta * x</a:t>
            </a:r>
          </a:p>
        </p:txBody>
      </p:sp>
    </p:spTree>
    <p:extLst>
      <p:ext uri="{BB962C8B-B14F-4D97-AF65-F5344CB8AC3E}">
        <p14:creationId xmlns:p14="http://schemas.microsoft.com/office/powerpoint/2010/main" val="8185730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EADBA-AF36-594B-87D1-D42E29BA5284}"/>
              </a:ext>
            </a:extLst>
          </p:cNvPr>
          <p:cNvSpPr>
            <a:spLocks noGrp="1"/>
          </p:cNvSpPr>
          <p:nvPr>
            <p:ph type="title"/>
          </p:nvPr>
        </p:nvSpPr>
        <p:spPr/>
        <p:txBody>
          <a:bodyPr/>
          <a:lstStyle/>
          <a:p>
            <a:r>
              <a:rPr lang="en-US" dirty="0"/>
              <a:t>Setting priors</a:t>
            </a:r>
          </a:p>
        </p:txBody>
      </p:sp>
      <p:sp>
        <p:nvSpPr>
          <p:cNvPr id="3" name="Content Placeholder 2">
            <a:extLst>
              <a:ext uri="{FF2B5EF4-FFF2-40B4-BE49-F238E27FC236}">
                <a16:creationId xmlns:a16="http://schemas.microsoft.com/office/drawing/2014/main" id="{142BB19D-74A3-DE4A-953C-FF17952F6571}"/>
              </a:ext>
            </a:extLst>
          </p:cNvPr>
          <p:cNvSpPr>
            <a:spLocks noGrp="1"/>
          </p:cNvSpPr>
          <p:nvPr>
            <p:ph idx="1"/>
          </p:nvPr>
        </p:nvSpPr>
        <p:spPr/>
        <p:txBody>
          <a:bodyPr>
            <a:normAutofit lnSpcReduction="10000"/>
          </a:bodyPr>
          <a:lstStyle/>
          <a:p>
            <a:pPr marL="0" indent="0">
              <a:buNone/>
            </a:pPr>
            <a:endParaRPr lang="en-US" dirty="0"/>
          </a:p>
          <a:p>
            <a:pPr marL="0" indent="0">
              <a:buNone/>
            </a:pPr>
            <a:r>
              <a:rPr lang="en-US" dirty="0"/>
              <a:t>P(</a:t>
            </a:r>
            <a:r>
              <a:rPr lang="en-US" dirty="0" err="1"/>
              <a:t>y|beta</a:t>
            </a:r>
            <a:r>
              <a:rPr lang="en-US" dirty="0"/>
              <a:t>) ~ </a:t>
            </a:r>
            <a:r>
              <a:rPr lang="en-US" b="1" dirty="0"/>
              <a:t>P(</a:t>
            </a:r>
            <a:r>
              <a:rPr lang="en-US" b="1" dirty="0" err="1"/>
              <a:t>beta|y</a:t>
            </a:r>
            <a:r>
              <a:rPr lang="en-US" b="1" dirty="0"/>
              <a:t>) * P(beta) </a:t>
            </a:r>
            <a:r>
              <a:rPr lang="en-US" dirty="0"/>
              <a:t>/ P(y)</a:t>
            </a:r>
          </a:p>
          <a:p>
            <a:pPr marL="0" indent="0">
              <a:buNone/>
            </a:pPr>
            <a:endParaRPr lang="en-US" dirty="0"/>
          </a:p>
          <a:p>
            <a:pPr marL="0" indent="0">
              <a:buNone/>
            </a:pPr>
            <a:r>
              <a:rPr lang="en-US" dirty="0"/>
              <a:t>beta ~ Normal(</a:t>
            </a:r>
            <a:r>
              <a:rPr lang="en-US" dirty="0" err="1"/>
              <a:t>mu_beta</a:t>
            </a:r>
            <a:r>
              <a:rPr lang="en-US" dirty="0"/>
              <a:t>, </a:t>
            </a:r>
            <a:r>
              <a:rPr lang="en-US" dirty="0" err="1"/>
              <a:t>sigma_beta</a:t>
            </a:r>
            <a:r>
              <a:rPr lang="en-US" dirty="0"/>
              <a:t>)</a:t>
            </a:r>
          </a:p>
          <a:p>
            <a:pPr marL="0" indent="0">
              <a:buNone/>
            </a:pPr>
            <a:r>
              <a:rPr lang="en-US" i="1" dirty="0"/>
              <a:t>Priors: we tell Stan what </a:t>
            </a:r>
            <a:r>
              <a:rPr lang="en-US" i="1" dirty="0" err="1"/>
              <a:t>mu_beta</a:t>
            </a:r>
            <a:r>
              <a:rPr lang="en-US" i="1" dirty="0"/>
              <a:t> and </a:t>
            </a:r>
            <a:r>
              <a:rPr lang="en-US" i="1" dirty="0" err="1"/>
              <a:t>sigma_beta</a:t>
            </a:r>
            <a:r>
              <a:rPr lang="en-US" i="1" dirty="0"/>
              <a:t> are </a:t>
            </a:r>
            <a:r>
              <a:rPr lang="en-US" dirty="0"/>
              <a:t>(maybe from previous studies)</a:t>
            </a:r>
          </a:p>
          <a:p>
            <a:pPr marL="0" indent="0">
              <a:buNone/>
            </a:pPr>
            <a:endParaRPr lang="en-US" dirty="0"/>
          </a:p>
          <a:p>
            <a:pPr marL="0" indent="0">
              <a:buNone/>
            </a:pPr>
            <a:r>
              <a:rPr lang="en-US" dirty="0"/>
              <a:t>Weakly informative prior: beta ~ Normal(0,10)</a:t>
            </a:r>
          </a:p>
          <a:p>
            <a:pPr marL="0" indent="0">
              <a:buNone/>
            </a:pPr>
            <a:r>
              <a:rPr lang="en-US" b="1" dirty="0"/>
              <a:t>Usually we have more information than this!</a:t>
            </a:r>
          </a:p>
        </p:txBody>
      </p:sp>
    </p:spTree>
    <p:extLst>
      <p:ext uri="{BB962C8B-B14F-4D97-AF65-F5344CB8AC3E}">
        <p14:creationId xmlns:p14="http://schemas.microsoft.com/office/powerpoint/2010/main" val="30768646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EADBA-AF36-594B-87D1-D42E29BA5284}"/>
              </a:ext>
            </a:extLst>
          </p:cNvPr>
          <p:cNvSpPr>
            <a:spLocks noGrp="1"/>
          </p:cNvSpPr>
          <p:nvPr>
            <p:ph type="title"/>
          </p:nvPr>
        </p:nvSpPr>
        <p:spPr/>
        <p:txBody>
          <a:bodyPr/>
          <a:lstStyle/>
          <a:p>
            <a:r>
              <a:rPr lang="en-US" dirty="0"/>
              <a:t>Setting priors</a:t>
            </a:r>
          </a:p>
        </p:txBody>
      </p:sp>
      <p:sp>
        <p:nvSpPr>
          <p:cNvPr id="3" name="Content Placeholder 2">
            <a:extLst>
              <a:ext uri="{FF2B5EF4-FFF2-40B4-BE49-F238E27FC236}">
                <a16:creationId xmlns:a16="http://schemas.microsoft.com/office/drawing/2014/main" id="{142BB19D-74A3-DE4A-953C-FF17952F6571}"/>
              </a:ext>
            </a:extLst>
          </p:cNvPr>
          <p:cNvSpPr>
            <a:spLocks noGrp="1"/>
          </p:cNvSpPr>
          <p:nvPr>
            <p:ph idx="1"/>
          </p:nvPr>
        </p:nvSpPr>
        <p:spPr/>
        <p:txBody>
          <a:bodyPr>
            <a:normAutofit/>
          </a:bodyPr>
          <a:lstStyle/>
          <a:p>
            <a:pPr marL="0" indent="0">
              <a:buNone/>
            </a:pPr>
            <a:r>
              <a:rPr lang="en-US" dirty="0" err="1"/>
              <a:t>Mu_beta</a:t>
            </a:r>
            <a:r>
              <a:rPr lang="en-US" dirty="0"/>
              <a:t> is a hyperparameter aka a parameter of a parameter</a:t>
            </a:r>
          </a:p>
          <a:p>
            <a:pPr marL="0" indent="0">
              <a:buNone/>
            </a:pPr>
            <a:endParaRPr lang="en-US" dirty="0"/>
          </a:p>
          <a:p>
            <a:pPr marL="0" indent="0">
              <a:buNone/>
            </a:pPr>
            <a:r>
              <a:rPr lang="en-US" dirty="0"/>
              <a:t>We can keep modeling more hyperparameters</a:t>
            </a:r>
          </a:p>
          <a:p>
            <a:pPr marL="0" indent="0">
              <a:buNone/>
            </a:pPr>
            <a:r>
              <a:rPr lang="en-US" i="1" dirty="0"/>
              <a:t>Ex: </a:t>
            </a:r>
            <a:r>
              <a:rPr lang="en-US" i="1" dirty="0" err="1"/>
              <a:t>mu_beta</a:t>
            </a:r>
            <a:r>
              <a:rPr lang="en-US" i="1" dirty="0"/>
              <a:t> ~ normal(tau, rho)</a:t>
            </a:r>
          </a:p>
        </p:txBody>
      </p:sp>
    </p:spTree>
    <p:extLst>
      <p:ext uri="{BB962C8B-B14F-4D97-AF65-F5344CB8AC3E}">
        <p14:creationId xmlns:p14="http://schemas.microsoft.com/office/powerpoint/2010/main" val="3122466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Distinction in ecological models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2650" y="1837014"/>
            <a:ext cx="7886700" cy="4328561"/>
          </a:xfrm>
        </p:spPr>
      </p:pic>
    </p:spTree>
    <p:extLst>
      <p:ext uri="{BB962C8B-B14F-4D97-AF65-F5344CB8AC3E}">
        <p14:creationId xmlns:p14="http://schemas.microsoft.com/office/powerpoint/2010/main" val="20360954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3EAC7-7E93-C94F-967A-6C9A87A193F8}"/>
              </a:ext>
            </a:extLst>
          </p:cNvPr>
          <p:cNvSpPr>
            <a:spLocks noGrp="1"/>
          </p:cNvSpPr>
          <p:nvPr>
            <p:ph type="title"/>
          </p:nvPr>
        </p:nvSpPr>
        <p:spPr/>
        <p:txBody>
          <a:bodyPr/>
          <a:lstStyle/>
          <a:p>
            <a:r>
              <a:rPr lang="en-US" dirty="0"/>
              <a:t>Generalized models</a:t>
            </a:r>
          </a:p>
        </p:txBody>
      </p:sp>
      <p:sp>
        <p:nvSpPr>
          <p:cNvPr id="3" name="Content Placeholder 2">
            <a:extLst>
              <a:ext uri="{FF2B5EF4-FFF2-40B4-BE49-F238E27FC236}">
                <a16:creationId xmlns:a16="http://schemas.microsoft.com/office/drawing/2014/main" id="{60A975B5-BD0B-AF4F-9C64-988EA819BA7F}"/>
              </a:ext>
            </a:extLst>
          </p:cNvPr>
          <p:cNvSpPr>
            <a:spLocks noGrp="1"/>
          </p:cNvSpPr>
          <p:nvPr>
            <p:ph idx="1"/>
          </p:nvPr>
        </p:nvSpPr>
        <p:spPr/>
        <p:txBody>
          <a:bodyPr/>
          <a:lstStyle/>
          <a:p>
            <a:pPr marL="0" indent="0">
              <a:buNone/>
            </a:pPr>
            <a:r>
              <a:rPr lang="en-US" dirty="0"/>
              <a:t>Y ~ lognormal(mu, sigma)</a:t>
            </a:r>
          </a:p>
          <a:p>
            <a:pPr marL="0" indent="0">
              <a:buNone/>
            </a:pPr>
            <a:r>
              <a:rPr lang="en-US" dirty="0"/>
              <a:t>	mu = alpha + beta * x</a:t>
            </a:r>
          </a:p>
          <a:p>
            <a:pPr marL="0" indent="0">
              <a:buNone/>
            </a:pPr>
            <a:r>
              <a:rPr lang="en-US" dirty="0"/>
              <a:t>Y ~ </a:t>
            </a:r>
            <a:r>
              <a:rPr lang="en-US" dirty="0" err="1"/>
              <a:t>poisson</a:t>
            </a:r>
            <a:r>
              <a:rPr lang="en-US" dirty="0"/>
              <a:t>(lambda)</a:t>
            </a:r>
          </a:p>
          <a:p>
            <a:pPr marL="0" indent="0">
              <a:buNone/>
            </a:pPr>
            <a:r>
              <a:rPr lang="en-US" dirty="0"/>
              <a:t>	lambda = alpha + beta*x</a:t>
            </a:r>
          </a:p>
          <a:p>
            <a:pPr marL="0" indent="0">
              <a:buNone/>
            </a:pPr>
            <a:r>
              <a:rPr lang="en-US" dirty="0" err="1"/>
              <a:t>Etc</a:t>
            </a:r>
            <a:r>
              <a:rPr lang="en-US" dirty="0"/>
              <a:t>…</a:t>
            </a:r>
          </a:p>
        </p:txBody>
      </p:sp>
    </p:spTree>
    <p:extLst>
      <p:ext uri="{BB962C8B-B14F-4D97-AF65-F5344CB8AC3E}">
        <p14:creationId xmlns:p14="http://schemas.microsoft.com/office/powerpoint/2010/main" val="30840681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D4A7D-C999-044C-BDCE-EE5B24DB3819}"/>
              </a:ext>
            </a:extLst>
          </p:cNvPr>
          <p:cNvSpPr>
            <a:spLocks noGrp="1"/>
          </p:cNvSpPr>
          <p:nvPr>
            <p:ph type="title"/>
          </p:nvPr>
        </p:nvSpPr>
        <p:spPr/>
        <p:txBody>
          <a:bodyPr/>
          <a:lstStyle/>
          <a:p>
            <a:r>
              <a:rPr lang="en-US" dirty="0"/>
              <a:t>Multiple regression</a:t>
            </a:r>
          </a:p>
        </p:txBody>
      </p:sp>
      <p:sp>
        <p:nvSpPr>
          <p:cNvPr id="3" name="Content Placeholder 2">
            <a:extLst>
              <a:ext uri="{FF2B5EF4-FFF2-40B4-BE49-F238E27FC236}">
                <a16:creationId xmlns:a16="http://schemas.microsoft.com/office/drawing/2014/main" id="{5A9A0DD6-81DD-254F-B23C-077179BDE5AF}"/>
              </a:ext>
            </a:extLst>
          </p:cNvPr>
          <p:cNvSpPr>
            <a:spLocks noGrp="1"/>
          </p:cNvSpPr>
          <p:nvPr>
            <p:ph idx="1"/>
          </p:nvPr>
        </p:nvSpPr>
        <p:spPr/>
        <p:txBody>
          <a:bodyPr/>
          <a:lstStyle/>
          <a:p>
            <a:pPr marL="0" indent="0">
              <a:buNone/>
            </a:pPr>
            <a:r>
              <a:rPr lang="en-US" dirty="0"/>
              <a:t>y ~ Normal(mu, sigma)</a:t>
            </a:r>
          </a:p>
          <a:p>
            <a:pPr marL="0" indent="0">
              <a:buNone/>
            </a:pPr>
            <a:r>
              <a:rPr lang="en-US" dirty="0"/>
              <a:t>mu = alpha + </a:t>
            </a:r>
            <a:r>
              <a:rPr lang="en-US" b="1" dirty="0"/>
              <a:t>B * X</a:t>
            </a:r>
          </a:p>
        </p:txBody>
      </p:sp>
    </p:spTree>
    <p:extLst>
      <p:ext uri="{BB962C8B-B14F-4D97-AF65-F5344CB8AC3E}">
        <p14:creationId xmlns:p14="http://schemas.microsoft.com/office/powerpoint/2010/main" val="26218122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BDE1A-9F0A-8C4D-B481-0A33CBA75AB8}"/>
              </a:ext>
            </a:extLst>
          </p:cNvPr>
          <p:cNvSpPr>
            <a:spLocks noGrp="1"/>
          </p:cNvSpPr>
          <p:nvPr>
            <p:ph type="title"/>
          </p:nvPr>
        </p:nvSpPr>
        <p:spPr/>
        <p:txBody>
          <a:bodyPr/>
          <a:lstStyle/>
          <a:p>
            <a:r>
              <a:rPr lang="en-US" dirty="0"/>
              <a:t>Random effects</a:t>
            </a:r>
          </a:p>
        </p:txBody>
      </p:sp>
      <p:sp>
        <p:nvSpPr>
          <p:cNvPr id="3" name="Content Placeholder 2">
            <a:extLst>
              <a:ext uri="{FF2B5EF4-FFF2-40B4-BE49-F238E27FC236}">
                <a16:creationId xmlns:a16="http://schemas.microsoft.com/office/drawing/2014/main" id="{3B6B4115-1E33-2544-B5B5-8E7E4E4DC807}"/>
              </a:ext>
            </a:extLst>
          </p:cNvPr>
          <p:cNvSpPr>
            <a:spLocks noGrp="1"/>
          </p:cNvSpPr>
          <p:nvPr>
            <p:ph idx="1"/>
          </p:nvPr>
        </p:nvSpPr>
        <p:spPr/>
        <p:txBody>
          <a:bodyPr/>
          <a:lstStyle/>
          <a:p>
            <a:pPr marL="0" indent="0">
              <a:buNone/>
            </a:pPr>
            <a:r>
              <a:rPr lang="en-US" dirty="0" err="1"/>
              <a:t>lmer</a:t>
            </a:r>
            <a:r>
              <a:rPr lang="en-US" dirty="0"/>
              <a:t>(y~x1+ (1|x2))</a:t>
            </a:r>
          </a:p>
          <a:p>
            <a:pPr marL="0" indent="0">
              <a:buNone/>
            </a:pPr>
            <a:endParaRPr lang="en-US" dirty="0"/>
          </a:p>
          <a:p>
            <a:pPr marL="0" indent="0">
              <a:buNone/>
            </a:pPr>
            <a:r>
              <a:rPr lang="en-US" dirty="0"/>
              <a:t>What is (1|x2)?</a:t>
            </a:r>
          </a:p>
        </p:txBody>
      </p:sp>
    </p:spTree>
    <p:extLst>
      <p:ext uri="{BB962C8B-B14F-4D97-AF65-F5344CB8AC3E}">
        <p14:creationId xmlns:p14="http://schemas.microsoft.com/office/powerpoint/2010/main" val="9016745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BDE1A-9F0A-8C4D-B481-0A33CBA75AB8}"/>
              </a:ext>
            </a:extLst>
          </p:cNvPr>
          <p:cNvSpPr>
            <a:spLocks noGrp="1"/>
          </p:cNvSpPr>
          <p:nvPr>
            <p:ph type="title"/>
          </p:nvPr>
        </p:nvSpPr>
        <p:spPr/>
        <p:txBody>
          <a:bodyPr/>
          <a:lstStyle/>
          <a:p>
            <a:r>
              <a:rPr lang="en-US" dirty="0"/>
              <a:t>Random effects</a:t>
            </a:r>
          </a:p>
        </p:txBody>
      </p:sp>
      <p:sp>
        <p:nvSpPr>
          <p:cNvPr id="3" name="Content Placeholder 2">
            <a:extLst>
              <a:ext uri="{FF2B5EF4-FFF2-40B4-BE49-F238E27FC236}">
                <a16:creationId xmlns:a16="http://schemas.microsoft.com/office/drawing/2014/main" id="{3B6B4115-1E33-2544-B5B5-8E7E4E4DC807}"/>
              </a:ext>
            </a:extLst>
          </p:cNvPr>
          <p:cNvSpPr>
            <a:spLocks noGrp="1"/>
          </p:cNvSpPr>
          <p:nvPr>
            <p:ph idx="1"/>
          </p:nvPr>
        </p:nvSpPr>
        <p:spPr/>
        <p:txBody>
          <a:bodyPr/>
          <a:lstStyle/>
          <a:p>
            <a:pPr marL="0" indent="0">
              <a:buNone/>
            </a:pPr>
            <a:r>
              <a:rPr lang="en-US" dirty="0"/>
              <a:t>y ~ Normal(mu, sigma)</a:t>
            </a:r>
          </a:p>
          <a:p>
            <a:pPr marL="0" indent="0">
              <a:buNone/>
            </a:pPr>
            <a:r>
              <a:rPr lang="en-US" dirty="0"/>
              <a:t>mu = </a:t>
            </a:r>
            <a:r>
              <a:rPr lang="en-US" dirty="0" err="1"/>
              <a:t>alpha</a:t>
            </a:r>
            <a:r>
              <a:rPr lang="en-US" baseline="-25000" dirty="0" err="1"/>
              <a:t>j</a:t>
            </a:r>
            <a:r>
              <a:rPr lang="en-US" dirty="0"/>
              <a:t> + </a:t>
            </a:r>
            <a:r>
              <a:rPr lang="en-US" b="1" dirty="0"/>
              <a:t>B * X</a:t>
            </a:r>
          </a:p>
          <a:p>
            <a:pPr marL="0" indent="0">
              <a:buNone/>
            </a:pPr>
            <a:r>
              <a:rPr lang="en-US" dirty="0"/>
              <a:t>j = # of intercepts you want</a:t>
            </a:r>
          </a:p>
        </p:txBody>
      </p:sp>
    </p:spTree>
    <p:extLst>
      <p:ext uri="{BB962C8B-B14F-4D97-AF65-F5344CB8AC3E}">
        <p14:creationId xmlns:p14="http://schemas.microsoft.com/office/powerpoint/2010/main" val="10019754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8A480-8135-B04E-9E48-55643EABDC4A}"/>
              </a:ext>
            </a:extLst>
          </p:cNvPr>
          <p:cNvSpPr>
            <a:spLocks noGrp="1"/>
          </p:cNvSpPr>
          <p:nvPr>
            <p:ph type="title"/>
          </p:nvPr>
        </p:nvSpPr>
        <p:spPr/>
        <p:txBody>
          <a:bodyPr/>
          <a:lstStyle/>
          <a:p>
            <a:r>
              <a:rPr lang="en-US" dirty="0"/>
              <a:t>Measurement error (in x)</a:t>
            </a:r>
          </a:p>
        </p:txBody>
      </p:sp>
      <p:sp>
        <p:nvSpPr>
          <p:cNvPr id="3" name="Content Placeholder 2">
            <a:extLst>
              <a:ext uri="{FF2B5EF4-FFF2-40B4-BE49-F238E27FC236}">
                <a16:creationId xmlns:a16="http://schemas.microsoft.com/office/drawing/2014/main" id="{A2B90FC8-7046-0648-A7EF-C9EFA2D6CE69}"/>
              </a:ext>
            </a:extLst>
          </p:cNvPr>
          <p:cNvSpPr>
            <a:spLocks noGrp="1"/>
          </p:cNvSpPr>
          <p:nvPr>
            <p:ph idx="1"/>
          </p:nvPr>
        </p:nvSpPr>
        <p:spPr/>
        <p:txBody>
          <a:bodyPr/>
          <a:lstStyle/>
          <a:p>
            <a:pPr marL="0" indent="0">
              <a:buNone/>
            </a:pPr>
            <a:r>
              <a:rPr lang="en-US" dirty="0"/>
              <a:t>Usually we don’t know the “true” values of y or x</a:t>
            </a:r>
          </a:p>
          <a:p>
            <a:pPr marL="0" indent="0">
              <a:buNone/>
            </a:pPr>
            <a:endParaRPr lang="en-US" dirty="0"/>
          </a:p>
          <a:p>
            <a:pPr marL="0" indent="0">
              <a:buNone/>
            </a:pPr>
            <a:r>
              <a:rPr lang="en-US" dirty="0"/>
              <a:t>”measurement” error can come from instrument error, human lab variability, field variability etc.</a:t>
            </a:r>
          </a:p>
          <a:p>
            <a:pPr marL="0" indent="0">
              <a:buNone/>
            </a:pPr>
            <a:endParaRPr lang="en-US" dirty="0"/>
          </a:p>
          <a:p>
            <a:pPr marL="0" indent="0">
              <a:buNone/>
            </a:pPr>
            <a:r>
              <a:rPr lang="en-US" dirty="0"/>
              <a:t>With the right information you could quantify the magnitude of all of these errors and figure out where to focus your measurements to best reduce error</a:t>
            </a:r>
          </a:p>
        </p:txBody>
      </p:sp>
    </p:spTree>
    <p:extLst>
      <p:ext uri="{BB962C8B-B14F-4D97-AF65-F5344CB8AC3E}">
        <p14:creationId xmlns:p14="http://schemas.microsoft.com/office/powerpoint/2010/main" val="1309227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E76B6-C335-4747-9182-9DE94876D984}"/>
              </a:ext>
            </a:extLst>
          </p:cNvPr>
          <p:cNvSpPr>
            <a:spLocks noGrp="1"/>
          </p:cNvSpPr>
          <p:nvPr>
            <p:ph type="title"/>
          </p:nvPr>
        </p:nvSpPr>
        <p:spPr/>
        <p:txBody>
          <a:bodyPr/>
          <a:lstStyle/>
          <a:p>
            <a:r>
              <a:rPr lang="en-US" dirty="0"/>
              <a:t>Other cool stuff</a:t>
            </a:r>
          </a:p>
        </p:txBody>
      </p:sp>
      <p:sp>
        <p:nvSpPr>
          <p:cNvPr id="3" name="Content Placeholder 2">
            <a:extLst>
              <a:ext uri="{FF2B5EF4-FFF2-40B4-BE49-F238E27FC236}">
                <a16:creationId xmlns:a16="http://schemas.microsoft.com/office/drawing/2014/main" id="{CF85B8D1-7530-B540-8AA4-67867B1E1DD1}"/>
              </a:ext>
            </a:extLst>
          </p:cNvPr>
          <p:cNvSpPr>
            <a:spLocks noGrp="1"/>
          </p:cNvSpPr>
          <p:nvPr>
            <p:ph idx="1"/>
          </p:nvPr>
        </p:nvSpPr>
        <p:spPr/>
        <p:txBody>
          <a:bodyPr/>
          <a:lstStyle/>
          <a:p>
            <a:r>
              <a:rPr lang="en-US" dirty="0"/>
              <a:t>Time-series models</a:t>
            </a:r>
          </a:p>
          <a:p>
            <a:r>
              <a:rPr lang="en-US" dirty="0"/>
              <a:t>Process-based models</a:t>
            </a:r>
          </a:p>
          <a:p>
            <a:r>
              <a:rPr lang="en-US" dirty="0"/>
              <a:t>Forecasting models</a:t>
            </a:r>
          </a:p>
          <a:p>
            <a:r>
              <a:rPr lang="en-US" dirty="0"/>
              <a:t>Mark-recapture models</a:t>
            </a:r>
          </a:p>
          <a:p>
            <a:r>
              <a:rPr lang="en-US" dirty="0"/>
              <a:t>Clustering models (k-means)</a:t>
            </a:r>
          </a:p>
          <a:p>
            <a:pPr marL="0" indent="0">
              <a:buNone/>
            </a:pPr>
            <a:endParaRPr lang="en-US" dirty="0"/>
          </a:p>
        </p:txBody>
      </p:sp>
    </p:spTree>
    <p:extLst>
      <p:ext uri="{BB962C8B-B14F-4D97-AF65-F5344CB8AC3E}">
        <p14:creationId xmlns:p14="http://schemas.microsoft.com/office/powerpoint/2010/main" val="35345787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B2F9E-0054-EB49-897F-6C2192D985CF}"/>
              </a:ext>
            </a:extLst>
          </p:cNvPr>
          <p:cNvSpPr>
            <a:spLocks noGrp="1"/>
          </p:cNvSpPr>
          <p:nvPr>
            <p:ph type="title"/>
          </p:nvPr>
        </p:nvSpPr>
        <p:spPr/>
        <p:txBody>
          <a:bodyPr/>
          <a:lstStyle/>
          <a:p>
            <a:r>
              <a:rPr lang="en-US" dirty="0"/>
              <a:t>Further Resources</a:t>
            </a:r>
          </a:p>
        </p:txBody>
      </p:sp>
      <p:sp>
        <p:nvSpPr>
          <p:cNvPr id="3" name="Content Placeholder 2">
            <a:extLst>
              <a:ext uri="{FF2B5EF4-FFF2-40B4-BE49-F238E27FC236}">
                <a16:creationId xmlns:a16="http://schemas.microsoft.com/office/drawing/2014/main" id="{3E661C3C-2ACE-2C4E-A6F9-651BC3E5200B}"/>
              </a:ext>
            </a:extLst>
          </p:cNvPr>
          <p:cNvSpPr>
            <a:spLocks noGrp="1"/>
          </p:cNvSpPr>
          <p:nvPr>
            <p:ph idx="1"/>
          </p:nvPr>
        </p:nvSpPr>
        <p:spPr/>
        <p:txBody>
          <a:bodyPr>
            <a:normAutofit/>
          </a:bodyPr>
          <a:lstStyle/>
          <a:p>
            <a:pPr marL="0" indent="0">
              <a:buNone/>
            </a:pPr>
            <a:r>
              <a:rPr lang="en-US" dirty="0"/>
              <a:t>Books</a:t>
            </a:r>
          </a:p>
          <a:p>
            <a:r>
              <a:rPr lang="en-US" dirty="0" err="1"/>
              <a:t>McElreath</a:t>
            </a:r>
            <a:r>
              <a:rPr lang="en-US" dirty="0"/>
              <a:t>, </a:t>
            </a:r>
            <a:r>
              <a:rPr lang="en-US" dirty="0">
                <a:hlinkClick r:id="rId3"/>
              </a:rPr>
              <a:t>Statistical Rethinking</a:t>
            </a:r>
            <a:endParaRPr lang="en-US" dirty="0"/>
          </a:p>
          <a:p>
            <a:r>
              <a:rPr lang="en-US" dirty="0">
                <a:hlinkClick r:id="rId4"/>
              </a:rPr>
              <a:t>Gelman &amp; Hill</a:t>
            </a:r>
            <a:endParaRPr lang="en-US" dirty="0"/>
          </a:p>
          <a:p>
            <a:r>
              <a:rPr lang="en-US" dirty="0">
                <a:hlinkClick r:id="rId5"/>
              </a:rPr>
              <a:t>Gelman et al 2013</a:t>
            </a:r>
            <a:endParaRPr lang="en-US" dirty="0"/>
          </a:p>
          <a:p>
            <a:pPr marL="0" indent="0">
              <a:buNone/>
            </a:pPr>
            <a:endParaRPr lang="en-US" dirty="0"/>
          </a:p>
          <a:p>
            <a:pPr marL="0" indent="0">
              <a:buNone/>
            </a:pPr>
            <a:r>
              <a:rPr lang="en-US" dirty="0"/>
              <a:t>Online Resources</a:t>
            </a:r>
          </a:p>
          <a:p>
            <a:r>
              <a:rPr lang="en-US" dirty="0">
                <a:hlinkClick r:id="rId6"/>
              </a:rPr>
              <a:t>Stan User’s Guide</a:t>
            </a:r>
            <a:endParaRPr lang="en-US" dirty="0"/>
          </a:p>
          <a:p>
            <a:r>
              <a:rPr lang="en-US" dirty="0">
                <a:hlinkClick r:id="rId7"/>
              </a:rPr>
              <a:t>Stan Forum</a:t>
            </a:r>
            <a:endParaRPr lang="en-US" dirty="0"/>
          </a:p>
        </p:txBody>
      </p:sp>
    </p:spTree>
    <p:extLst>
      <p:ext uri="{BB962C8B-B14F-4D97-AF65-F5344CB8AC3E}">
        <p14:creationId xmlns:p14="http://schemas.microsoft.com/office/powerpoint/2010/main" val="844803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we represent unknowns?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00283" y="1825625"/>
            <a:ext cx="6591434" cy="4351338"/>
          </a:xfrm>
        </p:spPr>
      </p:pic>
    </p:spTree>
    <p:extLst>
      <p:ext uri="{BB962C8B-B14F-4D97-AF65-F5344CB8AC3E}">
        <p14:creationId xmlns:p14="http://schemas.microsoft.com/office/powerpoint/2010/main" val="22838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Stochastic models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94642" y="2986668"/>
            <a:ext cx="5035610" cy="3155401"/>
          </a:xfrm>
        </p:spPr>
      </p:pic>
      <p:sp>
        <p:nvSpPr>
          <p:cNvPr id="5" name="Rectangle 4"/>
          <p:cNvSpPr/>
          <p:nvPr/>
        </p:nvSpPr>
        <p:spPr>
          <a:xfrm>
            <a:off x="2152650" y="1601673"/>
            <a:ext cx="7886700" cy="1384995"/>
          </a:xfrm>
          <a:prstGeom prst="rect">
            <a:avLst/>
          </a:prstGeom>
        </p:spPr>
        <p:txBody>
          <a:bodyPr wrap="square">
            <a:spAutoFit/>
          </a:bodyPr>
          <a:lstStyle/>
          <a:p>
            <a:r>
              <a:rPr lang="en-US" sz="2800" dirty="0"/>
              <a:t>In contrast to deterministic models that predict a scalar for any input, stochastic models predict probability distributions of values.</a:t>
            </a:r>
          </a:p>
        </p:txBody>
      </p:sp>
    </p:spTree>
    <p:extLst>
      <p:ext uri="{BB962C8B-B14F-4D97-AF65-F5344CB8AC3E}">
        <p14:creationId xmlns:p14="http://schemas.microsoft.com/office/powerpoint/2010/main" val="2457213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 of probability</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6998" y="1825625"/>
            <a:ext cx="6478005" cy="4351338"/>
          </a:xfrm>
        </p:spPr>
      </p:pic>
    </p:spTree>
    <p:extLst>
      <p:ext uri="{BB962C8B-B14F-4D97-AF65-F5344CB8AC3E}">
        <p14:creationId xmlns:p14="http://schemas.microsoft.com/office/powerpoint/2010/main" val="614748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probabilities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05187" y="1825625"/>
            <a:ext cx="6581626" cy="4351338"/>
          </a:xfrm>
        </p:spPr>
      </p:pic>
    </p:spTree>
    <p:extLst>
      <p:ext uri="{BB962C8B-B14F-4D97-AF65-F5344CB8AC3E}">
        <p14:creationId xmlns:p14="http://schemas.microsoft.com/office/powerpoint/2010/main" val="2268828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80190-F961-8D42-BB00-EA35797808E2}"/>
              </a:ext>
            </a:extLst>
          </p:cNvPr>
          <p:cNvSpPr>
            <a:spLocks noGrp="1"/>
          </p:cNvSpPr>
          <p:nvPr>
            <p:ph type="title"/>
          </p:nvPr>
        </p:nvSpPr>
        <p:spPr/>
        <p:txBody>
          <a:bodyPr/>
          <a:lstStyle/>
          <a:p>
            <a:r>
              <a:rPr lang="en-US" dirty="0"/>
              <a:t>What is Bayes’ Theorem?</a:t>
            </a:r>
          </a:p>
        </p:txBody>
      </p:sp>
      <p:pic>
        <p:nvPicPr>
          <p:cNvPr id="5" name="Content Placeholder 4" descr="A picture containing table&#10;&#10;Description automatically generated">
            <a:extLst>
              <a:ext uri="{FF2B5EF4-FFF2-40B4-BE49-F238E27FC236}">
                <a16:creationId xmlns:a16="http://schemas.microsoft.com/office/drawing/2014/main" id="{BED54DD6-7370-0F46-8D84-6BDE4A99DA44}"/>
              </a:ext>
            </a:extLst>
          </p:cNvPr>
          <p:cNvPicPr>
            <a:picLocks noGrp="1" noChangeAspect="1"/>
          </p:cNvPicPr>
          <p:nvPr>
            <p:ph idx="1"/>
          </p:nvPr>
        </p:nvPicPr>
        <p:blipFill>
          <a:blip r:embed="rId2"/>
          <a:stretch>
            <a:fillRect/>
          </a:stretch>
        </p:blipFill>
        <p:spPr>
          <a:xfrm>
            <a:off x="1833881" y="1805049"/>
            <a:ext cx="8204277" cy="4227616"/>
          </a:xfrm>
        </p:spPr>
      </p:pic>
    </p:spTree>
    <p:extLst>
      <p:ext uri="{BB962C8B-B14F-4D97-AF65-F5344CB8AC3E}">
        <p14:creationId xmlns:p14="http://schemas.microsoft.com/office/powerpoint/2010/main" val="1795302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Deriving Bayes’ law</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82673" y="1825625"/>
            <a:ext cx="6626655" cy="4351338"/>
          </a:xfrm>
        </p:spPr>
      </p:pic>
      <p:sp>
        <p:nvSpPr>
          <p:cNvPr id="3" name="Rectangle 2">
            <a:extLst>
              <a:ext uri="{FF2B5EF4-FFF2-40B4-BE49-F238E27FC236}">
                <a16:creationId xmlns:a16="http://schemas.microsoft.com/office/drawing/2014/main" id="{04D90FC6-696B-F044-B57D-B1CF77EE6D7F}"/>
              </a:ext>
            </a:extLst>
          </p:cNvPr>
          <p:cNvSpPr/>
          <p:nvPr/>
        </p:nvSpPr>
        <p:spPr>
          <a:xfrm>
            <a:off x="2960176" y="5703376"/>
            <a:ext cx="1968285" cy="4735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2990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Applying Bayes to statistics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lnSpc>
                    <a:spcPct val="100000"/>
                  </a:lnSpc>
                  <a:spcBef>
                    <a:spcPts val="0"/>
                  </a:spcBef>
                  <a:buNone/>
                </a:pPr>
                <a14:m>
                  <m:oMathPara xmlns:m="http://schemas.openxmlformats.org/officeDocument/2006/math">
                    <m:oMathParaPr>
                      <m:jc m:val="centerGroup"/>
                    </m:oMathParaPr>
                    <m:oMath xmlns:m="http://schemas.openxmlformats.org/officeDocument/2006/math">
                      <m:r>
                        <a:rPr lang="en-US" b="0" i="1" dirty="0" smtClean="0">
                          <a:latin typeface="Cambria Math" charset="0"/>
                        </a:rPr>
                        <m:t>𝑃</m:t>
                      </m:r>
                      <m:d>
                        <m:dPr>
                          <m:ctrlPr>
                            <a:rPr lang="en-US" b="0" i="1" dirty="0" smtClean="0">
                              <a:latin typeface="Cambria Math" panose="02040503050406030204" pitchFamily="18" charset="0"/>
                            </a:rPr>
                          </m:ctrlPr>
                        </m:dPr>
                        <m:e>
                          <m:r>
                            <m:rPr>
                              <m:nor/>
                            </m:rPr>
                            <a:rPr lang="en-US" dirty="0"/>
                            <m:t>θ</m:t>
                          </m:r>
                        </m:e>
                        <m:e>
                          <m:r>
                            <a:rPr lang="en-US" b="0" i="1" dirty="0" smtClean="0">
                              <a:latin typeface="Cambria Math" charset="0"/>
                            </a:rPr>
                            <m:t>𝑦</m:t>
                          </m:r>
                        </m:e>
                      </m:d>
                      <m:r>
                        <a:rPr lang="en-US" b="0" i="1" dirty="0" smtClean="0">
                          <a:latin typeface="Cambria Math" charset="0"/>
                        </a:rPr>
                        <m:t>=</m:t>
                      </m:r>
                      <m:f>
                        <m:fPr>
                          <m:ctrlPr>
                            <a:rPr lang="mr-IN" i="1" dirty="0" smtClean="0">
                              <a:latin typeface="Cambria Math" panose="02040503050406030204" pitchFamily="18" charset="0"/>
                            </a:rPr>
                          </m:ctrlPr>
                        </m:fPr>
                        <m:num>
                          <m:r>
                            <a:rPr lang="en-US" i="1" dirty="0">
                              <a:latin typeface="Cambria Math" charset="0"/>
                            </a:rPr>
                            <m:t>𝑃</m:t>
                          </m:r>
                          <m:r>
                            <m:rPr>
                              <m:nor/>
                            </m:rPr>
                            <a:rPr lang="en-US" b="0" i="0" dirty="0" smtClean="0">
                              <a:latin typeface="Cambria Math" charset="0"/>
                            </a:rPr>
                            <m:t>(</m:t>
                          </m:r>
                          <m:r>
                            <a:rPr lang="en-US" i="1" dirty="0">
                              <a:latin typeface="Cambria Math" charset="0"/>
                            </a:rPr>
                            <m:t>𝑦</m:t>
                          </m:r>
                          <m:r>
                            <m:rPr>
                              <m:nor/>
                            </m:rPr>
                            <a:rPr lang="en-US" dirty="0"/>
                            <m:t>|</m:t>
                          </m:r>
                          <m:r>
                            <m:rPr>
                              <m:nor/>
                            </m:rPr>
                            <a:rPr lang="en-US" dirty="0"/>
                            <m:t>θ</m:t>
                          </m:r>
                          <m:r>
                            <m:rPr>
                              <m:nor/>
                            </m:rPr>
                            <a:rPr lang="en-US" b="0" i="0" dirty="0" smtClean="0"/>
                            <m:t>)</m:t>
                          </m:r>
                          <m:r>
                            <a:rPr lang="en-US" b="0" i="1" dirty="0" smtClean="0">
                              <a:latin typeface="Cambria Math" charset="0"/>
                              <a:ea typeface="Cambria Math" charset="0"/>
                              <a:cs typeface="Cambria Math" charset="0"/>
                            </a:rPr>
                            <m:t>𝑃</m:t>
                          </m:r>
                          <m:r>
                            <a:rPr lang="en-US" b="0" i="1" dirty="0" smtClean="0">
                              <a:latin typeface="Cambria Math" charset="0"/>
                              <a:ea typeface="Cambria Math" charset="0"/>
                              <a:cs typeface="Cambria Math" charset="0"/>
                            </a:rPr>
                            <m:t>(</m:t>
                          </m:r>
                          <m:r>
                            <m:rPr>
                              <m:nor/>
                            </m:rPr>
                            <a:rPr lang="en-US" dirty="0"/>
                            <m:t>θ</m:t>
                          </m:r>
                          <m:r>
                            <a:rPr lang="en-US" b="0" i="1" dirty="0" smtClean="0">
                              <a:latin typeface="Cambria Math" charset="0"/>
                            </a:rPr>
                            <m:t>)</m:t>
                          </m:r>
                        </m:num>
                        <m:den>
                          <m:r>
                            <a:rPr lang="en-US" b="0" i="1" dirty="0" smtClean="0">
                              <a:latin typeface="Cambria Math" charset="0"/>
                            </a:rPr>
                            <m:t>𝑃</m:t>
                          </m:r>
                          <m:r>
                            <a:rPr lang="en-US" b="0" i="1" dirty="0" smtClean="0">
                              <a:latin typeface="Cambria Math" charset="0"/>
                            </a:rPr>
                            <m:t>(</m:t>
                          </m:r>
                          <m:r>
                            <a:rPr lang="en-US" b="0" i="1" dirty="0" smtClean="0">
                              <a:latin typeface="Cambria Math" charset="0"/>
                            </a:rPr>
                            <m:t>𝑦</m:t>
                          </m:r>
                          <m:r>
                            <a:rPr lang="en-US" b="0" i="1" dirty="0" smtClean="0">
                              <a:latin typeface="Cambria Math" charset="0"/>
                            </a:rPr>
                            <m:t>)</m:t>
                          </m:r>
                        </m:den>
                      </m:f>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a:stretch>
              </a:blipFill>
            </p:spPr>
            <p:txBody>
              <a:bodyPr/>
              <a:lstStyle/>
              <a:p>
                <a:r>
                  <a:rPr lang="en-US">
                    <a:noFill/>
                  </a:rPr>
                  <a:t> </a:t>
                </a:r>
              </a:p>
            </p:txBody>
          </p:sp>
        </mc:Fallback>
      </mc:AlternateContent>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2651" y="2918031"/>
            <a:ext cx="3067075" cy="1072078"/>
          </a:xfrm>
          <a:prstGeom prst="rect">
            <a:avLst/>
          </a:prstGeom>
        </p:spPr>
      </p:pic>
      <p:cxnSp>
        <p:nvCxnSpPr>
          <p:cNvPr id="7" name="Straight Arrow Connector 6"/>
          <p:cNvCxnSpPr>
            <a:stCxn id="5" idx="0"/>
          </p:cNvCxnSpPr>
          <p:nvPr/>
        </p:nvCxnSpPr>
        <p:spPr>
          <a:xfrm flipV="1">
            <a:off x="3686189" y="2565071"/>
            <a:ext cx="842269" cy="3529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379585" y="1448200"/>
            <a:ext cx="2297745" cy="369332"/>
          </a:xfrm>
          <a:prstGeom prst="rect">
            <a:avLst/>
          </a:prstGeom>
          <a:noFill/>
        </p:spPr>
        <p:txBody>
          <a:bodyPr wrap="none" rtlCol="0">
            <a:spAutoFit/>
          </a:bodyPr>
          <a:lstStyle/>
          <a:p>
            <a:r>
              <a:rPr lang="en-US" dirty="0"/>
              <a:t>Do you </a:t>
            </a:r>
            <a:r>
              <a:rPr lang="en-US"/>
              <a:t>recognize this?</a:t>
            </a:r>
          </a:p>
        </p:txBody>
      </p:sp>
      <p:cxnSp>
        <p:nvCxnSpPr>
          <p:cNvPr id="10" name="Straight Arrow Connector 9"/>
          <p:cNvCxnSpPr>
            <a:stCxn id="8" idx="3"/>
            <a:endCxn id="3" idx="0"/>
          </p:cNvCxnSpPr>
          <p:nvPr/>
        </p:nvCxnSpPr>
        <p:spPr>
          <a:xfrm>
            <a:off x="5677330" y="1632867"/>
            <a:ext cx="418671" cy="192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02111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3135</TotalTime>
  <Words>724</Words>
  <Application>Microsoft Macintosh PowerPoint</Application>
  <PresentationFormat>Widescreen</PresentationFormat>
  <Paragraphs>100</Paragraphs>
  <Slides>26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Cambria Math</vt:lpstr>
      <vt:lpstr>Office Theme</vt:lpstr>
      <vt:lpstr>Bayesian Regression in Stan</vt:lpstr>
      <vt:lpstr>Distinction in ecological models</vt:lpstr>
      <vt:lpstr>How do we represent unknowns?</vt:lpstr>
      <vt:lpstr>Stochastic models</vt:lpstr>
      <vt:lpstr>Concept of probability</vt:lpstr>
      <vt:lpstr>Conditional probabilities</vt:lpstr>
      <vt:lpstr>What is Bayes’ Theorem?</vt:lpstr>
      <vt:lpstr>Deriving Bayes’ law</vt:lpstr>
      <vt:lpstr>Applying Bayes to statistics</vt:lpstr>
      <vt:lpstr>Applying Bayes to statistics</vt:lpstr>
      <vt:lpstr>How does Bayes’ Theorem apply to stats?</vt:lpstr>
      <vt:lpstr>What is P(y)?</vt:lpstr>
      <vt:lpstr>Why is Bayes considered “modern”?</vt:lpstr>
      <vt:lpstr>Why is Bayes considered “modern”?</vt:lpstr>
      <vt:lpstr>So, how do we get P(y)?</vt:lpstr>
      <vt:lpstr>What is Stan?</vt:lpstr>
      <vt:lpstr>Simple linear regression</vt:lpstr>
      <vt:lpstr>Setting priors</vt:lpstr>
      <vt:lpstr>Setting priors</vt:lpstr>
      <vt:lpstr>Generalized models</vt:lpstr>
      <vt:lpstr>Multiple regression</vt:lpstr>
      <vt:lpstr>Random effects</vt:lpstr>
      <vt:lpstr>Random effects</vt:lpstr>
      <vt:lpstr>Measurement error (in x)</vt:lpstr>
      <vt:lpstr>Other cool stuff</vt:lpstr>
      <vt:lpstr>Further 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Bayesian Regression in Stan</dc:title>
  <dc:creator>Stephen Wood</dc:creator>
  <cp:lastModifiedBy>Stephen Wood</cp:lastModifiedBy>
  <cp:revision>20</cp:revision>
  <dcterms:created xsi:type="dcterms:W3CDTF">2020-05-18T12:28:06Z</dcterms:created>
  <dcterms:modified xsi:type="dcterms:W3CDTF">2020-05-20T17:00:53Z</dcterms:modified>
</cp:coreProperties>
</file>