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Gowun Batang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Montserrat Th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87A729-1306-4740-A363-11E8A48FAD08}">
  <a:tblStyle styleId="{9887A729-1306-4740-A363-11E8A48FA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Thin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Thin-italic.fntdata"/><Relationship Id="rId41" Type="http://schemas.openxmlformats.org/officeDocument/2006/relationships/font" Target="fonts/MontserratThin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Thin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wunBatang-regular.fntdata"/><Relationship Id="rId25" Type="http://schemas.openxmlformats.org/officeDocument/2006/relationships/slide" Target="slides/slide20.xml"/><Relationship Id="rId28" Type="http://schemas.openxmlformats.org/officeDocument/2006/relationships/font" Target="fonts/Lato-regular.fntdata"/><Relationship Id="rId27" Type="http://schemas.openxmlformats.org/officeDocument/2006/relationships/font" Target="fonts/GowunBatang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e2f12f9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e2f12f9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도움말, 종료순으로 설명 후 마지막으로 게임시작을 설명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e2f12f95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e2f12f95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e2f12f95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e2f12f95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e2f12f95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e2f12f95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e2f12f95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e2f12f95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e2f12f95f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e2f12f95f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e2f12f95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e2f12f95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e2f12f95f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e2f12f95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e2f12f95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e2f12f95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4개의 맵으로 구성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e2f12f95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e2f12f95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17124d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17124d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●"/>
            </a:pPr>
            <a:r>
              <a:rPr lang="ko" sz="2125">
                <a:solidFill>
                  <a:srgbClr val="ADADAD"/>
                </a:solidFill>
              </a:rPr>
              <a:t>게임의 개요</a:t>
            </a:r>
            <a:endParaRPr sz="2125">
              <a:solidFill>
                <a:srgbClr val="ADADAD"/>
              </a:solidFill>
            </a:endParaRPr>
          </a:p>
          <a:p>
            <a:pPr indent="-3460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50"/>
              <a:buChar char="■"/>
            </a:pPr>
            <a:r>
              <a:rPr lang="ko" sz="1850">
                <a:solidFill>
                  <a:srgbClr val="ADADAD"/>
                </a:solidFill>
              </a:rPr>
              <a:t>제목과 장르</a:t>
            </a:r>
            <a:endParaRPr sz="1850">
              <a:solidFill>
                <a:srgbClr val="ADADAD"/>
              </a:solidFill>
            </a:endParaRPr>
          </a:p>
          <a:p>
            <a:pPr indent="-3460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50"/>
              <a:buChar char="■"/>
            </a:pPr>
            <a:r>
              <a:rPr lang="ko" sz="1850">
                <a:solidFill>
                  <a:srgbClr val="ADADAD"/>
                </a:solidFill>
              </a:rPr>
              <a:t>제작 의도</a:t>
            </a:r>
            <a:endParaRPr sz="1850">
              <a:solidFill>
                <a:srgbClr val="ADADAD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●"/>
            </a:pPr>
            <a:r>
              <a:rPr lang="ko" sz="2125">
                <a:solidFill>
                  <a:srgbClr val="ADADAD"/>
                </a:solidFill>
              </a:rPr>
              <a:t>게임의 목표</a:t>
            </a:r>
            <a:endParaRPr sz="2125">
              <a:solidFill>
                <a:srgbClr val="ADADAD"/>
              </a:solidFill>
            </a:endParaRPr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■"/>
            </a:pPr>
            <a:r>
              <a:rPr lang="ko" sz="2125">
                <a:solidFill>
                  <a:srgbClr val="ADADAD"/>
                </a:solidFill>
              </a:rPr>
              <a:t>게임 목표</a:t>
            </a:r>
            <a:endParaRPr sz="2125">
              <a:solidFill>
                <a:srgbClr val="ADADAD"/>
              </a:solidFill>
            </a:endParaRPr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■"/>
            </a:pPr>
            <a:r>
              <a:rPr lang="ko" sz="2125">
                <a:solidFill>
                  <a:srgbClr val="ADADAD"/>
                </a:solidFill>
              </a:rPr>
              <a:t>게임 방식</a:t>
            </a:r>
            <a:endParaRPr sz="2125">
              <a:solidFill>
                <a:srgbClr val="ADADAD"/>
              </a:solidFill>
            </a:endParaRPr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●"/>
            </a:pPr>
            <a:r>
              <a:rPr lang="ko" sz="2125">
                <a:solidFill>
                  <a:srgbClr val="ADADAD"/>
                </a:solidFill>
              </a:rPr>
              <a:t>게임 객체</a:t>
            </a:r>
            <a:endParaRPr sz="2125">
              <a:solidFill>
                <a:srgbClr val="ADADAD"/>
              </a:solidFill>
            </a:endParaRPr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■"/>
            </a:pPr>
            <a:r>
              <a:rPr lang="ko" sz="2125">
                <a:solidFill>
                  <a:srgbClr val="ADADAD"/>
                </a:solidFill>
              </a:rPr>
              <a:t>게임의 UI 및 객체 역할</a:t>
            </a:r>
            <a:endParaRPr sz="2125">
              <a:solidFill>
                <a:srgbClr val="ADADAD"/>
              </a:solidFill>
            </a:endParaRPr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■"/>
            </a:pPr>
            <a:r>
              <a:rPr lang="ko" sz="2125">
                <a:solidFill>
                  <a:srgbClr val="ADADAD"/>
                </a:solidFill>
              </a:rPr>
              <a:t>게임의 흐름</a:t>
            </a:r>
            <a:endParaRPr sz="2125">
              <a:solidFill>
                <a:srgbClr val="ADADAD"/>
              </a:solidFill>
            </a:endParaRPr>
          </a:p>
          <a:p>
            <a:pPr indent="-36353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25"/>
              <a:buChar char="■"/>
            </a:pPr>
            <a:r>
              <a:rPr lang="ko" sz="2125">
                <a:solidFill>
                  <a:srgbClr val="ADADAD"/>
                </a:solidFill>
              </a:rPr>
              <a:t>각 객체의 정의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935e09b5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935e09b5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네. 발표 끝났고 이제 Q&amp;A랑 피드백 시간을 가지겠습니다.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a16b9c3d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a16b9c3d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ef1b51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3ef1b51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2f12f95f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2f12f95f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 나오는 내용들은 뒤에 인게임 스크린샷에서 추가 설명한다고 하면 됨.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a17124d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a17124d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a17124d5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a17124d5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객체들의 속성인데요, 잘 안보이실까봐 색깔별로 각 객체가 어디에 있는지를 표시해 놓았습니다. (대충 객체 설명 알아서)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17124d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17124d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a17124d5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a17124d5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625" y="1800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36800" y="4242000"/>
            <a:ext cx="27072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강릉원주대학교 멀티미디어공학과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20211410 박민성</a:t>
            </a:r>
            <a:endParaRPr sz="11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20211427 허성욱</a:t>
            </a:r>
            <a:endParaRPr b="1" sz="11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20211429 황기환</a:t>
            </a:r>
            <a:endParaRPr sz="11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90" name="Google Shape;190;p22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891850"/>
            <a:ext cx="4050001" cy="40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5580000" y="2520000"/>
            <a:ext cx="3060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메인메뉴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07" name="Google Shape;207;p23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3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891850"/>
            <a:ext cx="4050001" cy="405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5580000" y="2520000"/>
            <a:ext cx="3060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도움말을 눌렀을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18" name="Google Shape;218;p23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24" name="Google Shape;224;p24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4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 txBox="1"/>
          <p:nvPr/>
        </p:nvSpPr>
        <p:spPr>
          <a:xfrm>
            <a:off x="5580000" y="2520000"/>
            <a:ext cx="30600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시작을 눌렀을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*이후에 전체맵 버전으로 설명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0" y="900000"/>
            <a:ext cx="4075949" cy="40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35" name="Google Shape;235;p24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5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0" y="894425"/>
            <a:ext cx="4061003" cy="405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5580000" y="2520000"/>
            <a:ext cx="3060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열쇠를 획득했을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52" name="Google Shape;252;p25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58" name="Google Shape;258;p26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6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891850"/>
            <a:ext cx="4049999" cy="405508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5580000" y="2520000"/>
            <a:ext cx="3060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열쇠를 소지하지 않고 탈출구에 들어갔을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69" name="Google Shape;269;p26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75" name="Google Shape;275;p27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" y="891850"/>
            <a:ext cx="4067999" cy="405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7"/>
          <p:cNvSpPr txBox="1"/>
          <p:nvPr/>
        </p:nvSpPr>
        <p:spPr>
          <a:xfrm>
            <a:off x="5580000" y="2520000"/>
            <a:ext cx="3060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열쇠를 소지한 상태로 탈출구에 들어갔을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292" name="Google Shape;292;p28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0" y="891850"/>
            <a:ext cx="4050701" cy="405578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5580000" y="2526425"/>
            <a:ext cx="3060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함정에 빠졌을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03" name="Google Shape;303;p28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09" name="Google Shape;309;p29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" y="891850"/>
            <a:ext cx="4068000" cy="40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9"/>
          <p:cNvSpPr txBox="1"/>
          <p:nvPr/>
        </p:nvSpPr>
        <p:spPr>
          <a:xfrm>
            <a:off x="5580000" y="252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적과 접촉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20" name="Google Shape;320;p29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26" name="Google Shape;326;p30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0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2" y="868944"/>
            <a:ext cx="2371291" cy="237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48" y="868938"/>
            <a:ext cx="2359427" cy="237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5" y="2604500"/>
            <a:ext cx="2368314" cy="237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155" y="2604506"/>
            <a:ext cx="2362382" cy="237655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 txBox="1"/>
          <p:nvPr/>
        </p:nvSpPr>
        <p:spPr>
          <a:xfrm>
            <a:off x="5580000" y="2526300"/>
            <a:ext cx="3060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현재까지 구성된 맵 개수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04 인게임 스크린샷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46" name="Google Shape;346;p31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891850"/>
            <a:ext cx="4049999" cy="40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/>
        </p:nvSpPr>
        <p:spPr>
          <a:xfrm>
            <a:off x="5580000" y="2526300"/>
            <a:ext cx="306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모든 스테이지를 클리어 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했을 시</a:t>
            </a:r>
            <a:endParaRPr sz="18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57" name="Google Shape;357;p31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314075" y="182175"/>
            <a:ext cx="24855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latin typeface="Montserrat Medium"/>
                <a:ea typeface="Montserrat Medium"/>
                <a:cs typeface="Montserrat Medium"/>
                <a:sym typeface="Montserrat Medium"/>
              </a:rPr>
              <a:t>Contents</a:t>
            </a:r>
            <a:endParaRPr sz="3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91075" y="180375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 flipH="1">
            <a:off x="546450" y="1256075"/>
            <a:ext cx="300" cy="28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8529300" y="1259675"/>
            <a:ext cx="600" cy="288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1059000" y="1440000"/>
            <a:ext cx="17034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01</a:t>
            </a:r>
            <a:endParaRPr sz="3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개요</a:t>
            </a:r>
            <a:endParaRPr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소개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게임의 차별점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21263" y="1440000"/>
            <a:ext cx="17034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02</a:t>
            </a:r>
            <a:endParaRPr sz="3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설계</a:t>
            </a:r>
            <a:endParaRPr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시스템 및 UI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진행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흐름도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속성 정의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10000" y="1440000"/>
            <a:ext cx="17103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03</a:t>
            </a:r>
            <a:endParaRPr sz="3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마무리</a:t>
            </a:r>
            <a:endParaRPr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인게임 스크린샷 설명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Q&amp;A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1145700" y="2430350"/>
            <a:ext cx="153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 rot="10800000">
            <a:off x="3707663" y="2430950"/>
            <a:ext cx="15306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6300200" y="2431250"/>
            <a:ext cx="153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/>
        </p:nvSpPr>
        <p:spPr>
          <a:xfrm>
            <a:off x="3273300" y="1954350"/>
            <a:ext cx="25974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Q&amp;A</a:t>
            </a:r>
            <a:endParaRPr sz="7000">
              <a:solidFill>
                <a:schemeClr val="dk1"/>
              </a:solidFill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개요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91075" y="180375"/>
            <a:ext cx="899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91075" y="810825"/>
            <a:ext cx="900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10" y="1224725"/>
            <a:ext cx="1871440" cy="1871440"/>
          </a:xfrm>
          <a:prstGeom prst="rect">
            <a:avLst/>
          </a:prstGeom>
          <a:noFill/>
          <a:ln cap="flat" cmpd="sng" w="228600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5"/>
          <p:cNvSpPr txBox="1"/>
          <p:nvPr/>
        </p:nvSpPr>
        <p:spPr>
          <a:xfrm>
            <a:off x="2389625" y="891850"/>
            <a:ext cx="66108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Escape from Darkroom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어느 날, 주인공은 사방이 어두운 밀실에 갇혀 있습니다. 주변은 아무것도 보이지 않고 오직 자신의 </a:t>
            </a:r>
            <a:r>
              <a:rPr b="1" lang="ko" sz="2000">
                <a:solidFill>
                  <a:srgbClr val="FFFF00"/>
                </a:solidFill>
                <a:latin typeface="Gowun Batang"/>
                <a:ea typeface="Gowun Batang"/>
                <a:cs typeface="Gowun Batang"/>
                <a:sym typeface="Gowun Batang"/>
              </a:rPr>
              <a:t>발소리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만이 유일한 </a:t>
            </a:r>
            <a:r>
              <a:rPr b="1"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단서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입니다. 주인공은 어딘가에 있을 </a:t>
            </a:r>
            <a:r>
              <a:rPr b="1" lang="ko" sz="2000">
                <a:solidFill>
                  <a:srgbClr val="93C47D"/>
                </a:solidFill>
                <a:latin typeface="Gowun Batang"/>
                <a:ea typeface="Gowun Batang"/>
                <a:cs typeface="Gowun Batang"/>
                <a:sym typeface="Gowun Batang"/>
              </a:rPr>
              <a:t>탈출구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를 찾아 벽을 더듬어 가며 길을 찾아 </a:t>
            </a:r>
            <a:r>
              <a:rPr b="1" lang="ko" sz="2000">
                <a:solidFill>
                  <a:srgbClr val="A61C00"/>
                </a:solidFill>
                <a:latin typeface="Gowun Batang"/>
                <a:ea typeface="Gowun Batang"/>
                <a:cs typeface="Gowun Batang"/>
                <a:sym typeface="Gowun Batang"/>
              </a:rPr>
              <a:t>어둠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속으로 빠져 들어갑니다.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949125" y="4873450"/>
            <a:ext cx="51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1075" y="4140525"/>
            <a:ext cx="90000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650200" y="37905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8912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개요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72000" y="3636738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72000" y="504055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270000" y="3636750"/>
            <a:ext cx="84453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어둠 속 밀실에서 </a:t>
            </a:r>
            <a:r>
              <a:rPr lang="ko" sz="2000">
                <a:solidFill>
                  <a:srgbClr val="990000"/>
                </a:solidFill>
                <a:latin typeface="Gowun Batang"/>
                <a:ea typeface="Gowun Batang"/>
                <a:cs typeface="Gowun Batang"/>
                <a:sym typeface="Gowun Batang"/>
              </a:rPr>
              <a:t>좀비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와 </a:t>
            </a:r>
            <a:r>
              <a:rPr lang="ko" sz="2000">
                <a:solidFill>
                  <a:srgbClr val="990000"/>
                </a:solidFill>
                <a:latin typeface="Gowun Batang"/>
                <a:ea typeface="Gowun Batang"/>
                <a:cs typeface="Gowun Batang"/>
                <a:sym typeface="Gowun Batang"/>
              </a:rPr>
              <a:t>함정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을 피하며 </a:t>
            </a:r>
            <a:r>
              <a:rPr lang="ko" sz="2000">
                <a:solidFill>
                  <a:srgbClr val="FFD966"/>
                </a:solidFill>
                <a:latin typeface="Gowun Batang"/>
                <a:ea typeface="Gowun Batang"/>
                <a:cs typeface="Gowun Batang"/>
                <a:sym typeface="Gowun Batang"/>
              </a:rPr>
              <a:t>열쇠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를 찾으세요.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6FA8DC"/>
                </a:solidFill>
                <a:latin typeface="Gowun Batang"/>
                <a:ea typeface="Gowun Batang"/>
                <a:cs typeface="Gowun Batang"/>
                <a:sym typeface="Gowun Batang"/>
              </a:rPr>
              <a:t>청각적 단서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를 활용하여 </a:t>
            </a:r>
            <a:r>
              <a:rPr lang="ko" sz="2000">
                <a:solidFill>
                  <a:srgbClr val="93C47D"/>
                </a:solidFill>
                <a:latin typeface="Gowun Batang"/>
                <a:ea typeface="Gowun Batang"/>
                <a:cs typeface="Gowun Batang"/>
                <a:sym typeface="Gowun Batang"/>
              </a:rPr>
              <a:t>길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을 탐색해야 합니다.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제한된 정보 속에서 상상력과 전략을 동원하여 탈출하세요!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게임의 차별점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91075" y="180375"/>
            <a:ext cx="899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91075" y="810825"/>
            <a:ext cx="900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8949125" y="4873450"/>
            <a:ext cx="51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650200" y="37905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8912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개요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5" y="1347775"/>
            <a:ext cx="38100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4078025" y="1292738"/>
            <a:ext cx="3735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아이탈출</a:t>
            </a:r>
            <a:endParaRPr b="1" sz="2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078025" y="1950000"/>
            <a:ext cx="48711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퍼즐을 풀어 탈출하는 방탈출 장르의 게임 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진행에 사용되는 아이템들이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시각적 단서 </a:t>
            </a:r>
            <a:r>
              <a:rPr lang="ko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중심으로 구성되어 있음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91075" y="3925500"/>
            <a:ext cx="230100" cy="16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21175" y="3853950"/>
            <a:ext cx="15120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실제 인게임 화면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72000" y="42224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시스템</a:t>
            </a:r>
            <a:endParaRPr b="1" sz="27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로직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발소리와 주변 소리를 통해 청각적으로 지형과 오브젝트의 위치를 파악.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사운드 시스템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소리의 크기와 방향으로 적과 열쇠의 위치를 유추.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충돌 처리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플레이어가 적이나 함정과 충돌하면 게임 오버.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75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UI</a:t>
            </a:r>
            <a:endParaRPr b="1" sz="275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심플한 HUD 구성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열쇠 획득 여부와 플레이어 상태를 화면 구석에 배치.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플래시와 경고 아이콘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적과 열쇠 근처에서 시각적 반응.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시작 및 종료 화면</a:t>
            </a: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간단한 조작법 제공 및 결과 표시.</a:t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80700" y="809088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03 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시스템 및 UI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설계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03  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흐름도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43534" l="0" r="65141" t="0"/>
          <a:stretch/>
        </p:blipFill>
        <p:spPr>
          <a:xfrm>
            <a:off x="90000" y="862425"/>
            <a:ext cx="2133549" cy="416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38654" r="0" t="47663"/>
          <a:stretch/>
        </p:blipFill>
        <p:spPr>
          <a:xfrm>
            <a:off x="5664200" y="862425"/>
            <a:ext cx="3479800" cy="416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46689" l="38195" r="0" t="0"/>
          <a:stretch/>
        </p:blipFill>
        <p:spPr>
          <a:xfrm>
            <a:off x="2223550" y="891850"/>
            <a:ext cx="3414250" cy="36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616775" y="4449500"/>
            <a:ext cx="34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054525" y="702625"/>
            <a:ext cx="34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799600" y="702625"/>
            <a:ext cx="34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319800" y="4492975"/>
            <a:ext cx="34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891100" y="26495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설계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9"/>
          <p:cNvGraphicFramePr/>
          <p:nvPr/>
        </p:nvGraphicFramePr>
        <p:xfrm>
          <a:off x="4633450" y="117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{9887A729-1306-4740-A363-11E8A48FAD08}</a:tableStyleId>
              </a:tblPr>
              <a:tblGrid>
                <a:gridCol w="952350"/>
                <a:gridCol w="880475"/>
                <a:gridCol w="1554875"/>
                <a:gridCol w="1042150"/>
              </a:tblGrid>
              <a:tr h="50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객체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위치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역할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상태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배경</a:t>
                      </a:r>
                      <a:endParaRPr b="1"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전체 화면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게임 테마와 분위기 제공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고정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플레이어</a:t>
                      </a:r>
                      <a:endParaRPr b="1"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화면 맨 원점 중앙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사용자가 조작하며 게임을 진행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대기 / 이동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좀비</a:t>
                      </a:r>
                      <a:endParaRPr b="1"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임의로 배치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플레이어를 따라 이동, 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접촉 시 게임 오버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활성화 / 비활성화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함정</a:t>
                      </a:r>
                      <a:endParaRPr b="1"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임의로 배치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고정된 위치에서 접촉 시 게임 오버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고정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열쇠</a:t>
                      </a:r>
                      <a:endParaRPr b="1"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임의로 배치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탈출 조건을 충족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활성화 / 비활성화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탈출구</a:t>
                      </a:r>
                      <a:endParaRPr b="1"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임의로 배치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열쇠 획득 후 탈출 가능한 출구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고정</a:t>
                      </a:r>
                      <a:endParaRPr sz="11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5" y="1032900"/>
            <a:ext cx="3631676" cy="373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80700" y="809088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03 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속성 정의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설계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44225" y="1207025"/>
            <a:ext cx="134400" cy="158700"/>
          </a:xfrm>
          <a:prstGeom prst="frame">
            <a:avLst>
              <a:gd fmla="val 12500" name="adj1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152" name="Google Shape;152;p19"/>
          <p:cNvSpPr/>
          <p:nvPr/>
        </p:nvSpPr>
        <p:spPr>
          <a:xfrm>
            <a:off x="500575" y="1477975"/>
            <a:ext cx="134400" cy="158700"/>
          </a:xfrm>
          <a:prstGeom prst="frame">
            <a:avLst>
              <a:gd fmla="val 12500" name="adj1"/>
            </a:avLst>
          </a:prstGeom>
          <a:solidFill>
            <a:srgbClr val="85200C"/>
          </a:solidFill>
          <a:ln cap="flat" cmpd="sng" w="9525">
            <a:solidFill>
              <a:srgbClr val="85200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153" name="Google Shape;153;p19"/>
          <p:cNvSpPr/>
          <p:nvPr/>
        </p:nvSpPr>
        <p:spPr>
          <a:xfrm>
            <a:off x="948250" y="1299400"/>
            <a:ext cx="134400" cy="158700"/>
          </a:xfrm>
          <a:prstGeom prst="frame">
            <a:avLst>
              <a:gd fmla="val 12500" name="adj1"/>
            </a:avLst>
          </a:prstGeom>
          <a:solidFill>
            <a:srgbClr val="85200C"/>
          </a:solidFill>
          <a:ln cap="flat" cmpd="sng" w="9525">
            <a:solidFill>
              <a:srgbClr val="85200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154" name="Google Shape;154;p19"/>
          <p:cNvSpPr/>
          <p:nvPr/>
        </p:nvSpPr>
        <p:spPr>
          <a:xfrm>
            <a:off x="703775" y="2988725"/>
            <a:ext cx="773700" cy="371100"/>
          </a:xfrm>
          <a:prstGeom prst="frame">
            <a:avLst>
              <a:gd fmla="val 12500" name="adj1"/>
            </a:avLst>
          </a:prstGeom>
          <a:solidFill>
            <a:srgbClr val="85200C"/>
          </a:solidFill>
          <a:ln cap="flat" cmpd="sng" w="9525">
            <a:solidFill>
              <a:srgbClr val="85200C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155" name="Google Shape;155;p19"/>
          <p:cNvSpPr/>
          <p:nvPr/>
        </p:nvSpPr>
        <p:spPr>
          <a:xfrm>
            <a:off x="500575" y="1925650"/>
            <a:ext cx="134400" cy="158700"/>
          </a:xfrm>
          <a:prstGeom prst="frame">
            <a:avLst>
              <a:gd fmla="val 12500" name="adj1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156" name="Google Shape;156;p19"/>
          <p:cNvSpPr/>
          <p:nvPr/>
        </p:nvSpPr>
        <p:spPr>
          <a:xfrm>
            <a:off x="3533825" y="4429975"/>
            <a:ext cx="205800" cy="233100"/>
          </a:xfrm>
          <a:prstGeom prst="frame">
            <a:avLst>
              <a:gd fmla="val 12500" name="adj1"/>
            </a:avLst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0"/>
          <p:cNvGraphicFramePr/>
          <p:nvPr/>
        </p:nvGraphicFramePr>
        <p:xfrm>
          <a:off x="316038" y="14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{9887A729-1306-4740-A363-11E8A48FAD08}</a:tableStyleId>
              </a:tblPr>
              <a:tblGrid>
                <a:gridCol w="1149800"/>
                <a:gridCol w="1056525"/>
                <a:gridCol w="721925"/>
                <a:gridCol w="1266200"/>
                <a:gridCol w="1266200"/>
                <a:gridCol w="1843600"/>
                <a:gridCol w="1207650"/>
              </a:tblGrid>
              <a:tr h="82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객체 이름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이동속도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체력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소리 감지 범위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소리 발산 범위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효과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(플레이어 기준)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유형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플레이어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3x3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3x3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유저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적(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고정</a:t>
                      </a: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)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3X3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3X3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메인 화면으로 돌아감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장애물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적(유동)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0.5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5X5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5X5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메인 화면으로 돌아감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장애물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함정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3X3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메인 화면으로 돌아감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장애물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열쇠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5X5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획득 후 사용가능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탈출 아이템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탈출구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3X3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다음 스테이지로 넘어감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스테이지 목표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03 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속성 정의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  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891100" y="257900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설계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69" name="Google Shape;169;p20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0"/>
          <p:cNvSpPr txBox="1"/>
          <p:nvPr/>
        </p:nvSpPr>
        <p:spPr>
          <a:xfrm>
            <a:off x="2961000" y="883850"/>
            <a:ext cx="322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객체 데이터 테이블</a:t>
            </a:r>
            <a:endParaRPr b="1" sz="24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1"/>
          <p:cNvGraphicFramePr/>
          <p:nvPr/>
        </p:nvGraphicFramePr>
        <p:xfrm>
          <a:off x="1064900" y="157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{9887A729-1306-4740-A363-11E8A48FAD08}</a:tableStyleId>
              </a:tblPr>
              <a:tblGrid>
                <a:gridCol w="2222425"/>
                <a:gridCol w="2446075"/>
                <a:gridCol w="2334200"/>
              </a:tblGrid>
              <a:tr h="42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데이터 이름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설명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7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값</a:t>
                      </a:r>
                      <a:endParaRPr sz="17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게임 환경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어두운 공간에서 진행 여부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배경 소음 수준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게임 내 배경 소음 강도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중간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소리 민감도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전반적인 게임 소리 민감도 설정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높음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난이도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게임의 난이도 (보통 / 어려움)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보통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적 출현 빈도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게임 내 적이 나타나는 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평균 빈도 조정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임의로 설정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플레이어와 닿음</a:t>
                      </a:r>
                      <a:endParaRPr b="1"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적 또는 탈출구가 플레이어와 동일한 위치에 있는지 여부</a:t>
                      </a:r>
                      <a:endParaRPr sz="1200">
                        <a:solidFill>
                          <a:schemeClr val="dk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True / False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1"/>
          <p:cNvSpPr/>
          <p:nvPr/>
        </p:nvSpPr>
        <p:spPr>
          <a:xfrm>
            <a:off x="76501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067600" y="378500"/>
            <a:ext cx="230100" cy="233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8485050" y="378500"/>
            <a:ext cx="230100" cy="233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1"/>
          <p:cNvCxnSpPr/>
          <p:nvPr/>
        </p:nvCxnSpPr>
        <p:spPr>
          <a:xfrm>
            <a:off x="89300" y="1792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89300" y="809100"/>
            <a:ext cx="89826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>
            <p:ph type="title"/>
          </p:nvPr>
        </p:nvSpPr>
        <p:spPr>
          <a:xfrm>
            <a:off x="72000" y="130150"/>
            <a:ext cx="71607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03 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속성 정의</a:t>
            </a:r>
            <a:r>
              <a:rPr lang="ko" sz="3700">
                <a:latin typeface="Gowun Batang"/>
                <a:ea typeface="Gowun Batang"/>
                <a:cs typeface="Gowun Batang"/>
                <a:sym typeface="Gowun Batang"/>
              </a:rPr>
              <a:t> </a:t>
            </a:r>
            <a:endParaRPr sz="3700"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891100" y="266675"/>
            <a:ext cx="1571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게임 설계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>
            <a:off x="72000" y="5039100"/>
            <a:ext cx="9000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1"/>
          <p:cNvSpPr txBox="1"/>
          <p:nvPr/>
        </p:nvSpPr>
        <p:spPr>
          <a:xfrm>
            <a:off x="2961000" y="883850"/>
            <a:ext cx="322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전역</a:t>
            </a:r>
            <a:r>
              <a:rPr b="1" lang="ko" sz="24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데이터 테이블</a:t>
            </a:r>
            <a:endParaRPr b="1" sz="24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