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EA943C-49FA-483F-B00D-691CD1167759}">
  <a:tblStyle styleId="{A2EA943C-49FA-483F-B00D-691CD1167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17124d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a17124d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a17124d5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a17124d5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17124d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a17124d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16b9c3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16b9c3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16b9c3d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16b9c3d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a16b9c3d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a16b9c3d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16b9c3d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16b9c3d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a16b9c3d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a16b9c3d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a17124d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a17124d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플레이어(발소리), 적(좀비), 배경,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a17124d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a17124d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40350" y="694450"/>
            <a:ext cx="31704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600">
                <a:latin typeface="Arial"/>
                <a:ea typeface="Arial"/>
                <a:cs typeface="Arial"/>
                <a:sym typeface="Arial"/>
              </a:rPr>
              <a:t>Escape</a:t>
            </a:r>
            <a:endParaRPr b="1"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600">
                <a:latin typeface="Arial"/>
                <a:ea typeface="Arial"/>
                <a:cs typeface="Arial"/>
                <a:sym typeface="Arial"/>
              </a:rPr>
              <a:t>From</a:t>
            </a:r>
            <a:endParaRPr b="1"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4600">
                <a:latin typeface="Arial"/>
                <a:ea typeface="Arial"/>
                <a:cs typeface="Arial"/>
                <a:sym typeface="Arial"/>
              </a:rPr>
              <a:t>Darkroom </a:t>
            </a:r>
            <a:endParaRPr sz="6100"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62450" y="672350"/>
            <a:ext cx="31704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Escape</a:t>
            </a:r>
            <a:endParaRPr b="1" sz="4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b="1" sz="4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4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Darkroom</a:t>
            </a:r>
            <a:r>
              <a:rPr b="1" lang="ko" sz="460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100">
              <a:solidFill>
                <a:srgbClr val="DD7E6B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787675" y="3945975"/>
            <a:ext cx="28956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강릉원주대 멀티미디어공학과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20211410 박민성</a:t>
            </a:r>
            <a:r>
              <a:rPr b="1"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20211427 허성욱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20211429 황기환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2778300" y="751125"/>
            <a:ext cx="3587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객체 데이터 </a:t>
            </a:r>
            <a:r>
              <a:rPr b="1" lang="ko" sz="2200"/>
              <a:t>테</a:t>
            </a:r>
            <a:r>
              <a:rPr b="1" lang="ko" sz="2200"/>
              <a:t>이블</a:t>
            </a:r>
            <a:endParaRPr b="1" sz="2200"/>
          </a:p>
        </p:txBody>
      </p:sp>
      <p:graphicFrame>
        <p:nvGraphicFramePr>
          <p:cNvPr id="210" name="Google Shape;210;p22"/>
          <p:cNvGraphicFramePr/>
          <p:nvPr/>
        </p:nvGraphicFramePr>
        <p:xfrm>
          <a:off x="316038" y="13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{A2EA943C-49FA-483F-B00D-691CD1167759}</a:tableStyleId>
              </a:tblPr>
              <a:tblGrid>
                <a:gridCol w="1149800"/>
                <a:gridCol w="1056525"/>
                <a:gridCol w="721925"/>
                <a:gridCol w="1266200"/>
                <a:gridCol w="1266200"/>
                <a:gridCol w="1843600"/>
                <a:gridCol w="1207650"/>
              </a:tblGrid>
              <a:tr h="82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객체 이름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이동속도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체력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소리 감지 범위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소리 발산 범위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효과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(플레이어 기준)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유형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828F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플레이어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3x3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3x3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유저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적(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고정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3X3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3X3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메인 화면으로 돌아감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장애물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적(유동)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0.5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5X5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5X5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메인 화면으로 돌아감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장애물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함정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3X3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메인 화면으로 돌아감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장애물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열쇠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5X5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획득 후 사용가능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탈출 아이템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탈출구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3X3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다음 스테이지로 넘어감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스테이지 목표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2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게임의 객체 - </a:t>
            </a:r>
            <a:r>
              <a:rPr b="1" lang="ko" sz="4000"/>
              <a:t>각 객체의 정의</a:t>
            </a:r>
            <a:endParaRPr b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1056300" y="729200"/>
            <a:ext cx="7031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전역 데이터 테이블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0" y="0"/>
            <a:ext cx="67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게임의 객체 - 각 객체의 정의</a:t>
            </a:r>
            <a:endParaRPr/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1564013" y="13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{A2EA943C-49FA-483F-B00D-691CD1167759}</a:tableStyleId>
              </a:tblPr>
              <a:tblGrid>
                <a:gridCol w="1904575"/>
                <a:gridCol w="2096225"/>
                <a:gridCol w="2000375"/>
              </a:tblGrid>
              <a:tr h="48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데이터 이름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설명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882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값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8828F"/>
                    </a:solidFill>
                  </a:tcPr>
                </a:tc>
              </a:tr>
              <a:tr h="5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게임 환경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어두운 공간에서 진행 여부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배경 소음 수준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게임 내 배경 소음 강도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중간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2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소리 민감도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전반적인 게임 소리 민감도 설정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높음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2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난이도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게임의 난이도 (보통 / 어려움)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보통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2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적 출현 빈도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적이 등장하는 빈도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임의로 설정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플레이어와 닿음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적,열쇠 탈출구 등이 같은 위치에 있는지 여부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True / false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3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800">
                <a:latin typeface="Impact"/>
                <a:ea typeface="Impact"/>
                <a:cs typeface="Impact"/>
                <a:sym typeface="Impact"/>
              </a:rPr>
              <a:t>목차</a:t>
            </a:r>
            <a:endParaRPr b="1" sz="5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16950" y="1132850"/>
            <a:ext cx="76521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ko" sz="2125"/>
              <a:t>게임의 개요</a:t>
            </a:r>
            <a:endParaRPr sz="2125"/>
          </a:p>
          <a:p>
            <a:pPr indent="-3460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■"/>
            </a:pPr>
            <a:r>
              <a:rPr lang="ko" sz="1850"/>
              <a:t>제목과 장르</a:t>
            </a:r>
            <a:endParaRPr sz="1850"/>
          </a:p>
          <a:p>
            <a:pPr indent="-3460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■"/>
            </a:pPr>
            <a:r>
              <a:rPr lang="ko" sz="1850"/>
              <a:t>제작 의도</a:t>
            </a:r>
            <a:endParaRPr sz="1850"/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ko" sz="2125"/>
              <a:t>게임의 목표</a:t>
            </a:r>
            <a:endParaRPr sz="2125"/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■"/>
            </a:pPr>
            <a:r>
              <a:rPr lang="ko" sz="2125"/>
              <a:t>게임 목표</a:t>
            </a:r>
            <a:endParaRPr sz="2125"/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■"/>
            </a:pPr>
            <a:r>
              <a:rPr lang="ko" sz="2125"/>
              <a:t>게임 방식</a:t>
            </a:r>
            <a:endParaRPr sz="2125"/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ko" sz="2125"/>
              <a:t>게임 객체</a:t>
            </a:r>
            <a:endParaRPr sz="2125"/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■"/>
            </a:pPr>
            <a:r>
              <a:rPr lang="ko" sz="2125"/>
              <a:t>게임의 UI 및 객체 역할</a:t>
            </a:r>
            <a:endParaRPr sz="2125"/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■"/>
            </a:pPr>
            <a:r>
              <a:rPr lang="ko" sz="2125"/>
              <a:t>게임의 흐름</a:t>
            </a:r>
            <a:endParaRPr sz="2125"/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■"/>
            </a:pPr>
            <a:r>
              <a:rPr lang="ko" sz="2125"/>
              <a:t>각 객체의 정의</a:t>
            </a:r>
            <a:endParaRPr sz="21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/>
              <a:t>게임의 개요 - 제목과 장르</a:t>
            </a:r>
            <a:endParaRPr b="1" sz="4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238" y="1113500"/>
            <a:ext cx="4791523" cy="38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100950" y="887925"/>
            <a:ext cx="2203500" cy="2079900"/>
          </a:xfrm>
          <a:prstGeom prst="ellipse">
            <a:avLst/>
          </a:prstGeom>
          <a:noFill/>
          <a:ln cap="flat" cmpd="sng" w="2286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88" y="1208900"/>
            <a:ext cx="3449010" cy="318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224" y="1375148"/>
            <a:ext cx="3894450" cy="23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2895100" y="1400400"/>
            <a:ext cx="2988300" cy="2342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/>
              <a:t>게임의 개요 - 제목과 장르</a:t>
            </a:r>
            <a:endParaRPr b="1"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153900"/>
            <a:ext cx="6277066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/>
              <a:t>게임의 개요 - </a:t>
            </a:r>
            <a:r>
              <a:rPr b="1" lang="ko" sz="4500"/>
              <a:t>제작 의도</a:t>
            </a:r>
            <a:endParaRPr b="1"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914100"/>
            <a:ext cx="2986874" cy="16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63" y="3001576"/>
            <a:ext cx="2963800" cy="18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675" y="1881462"/>
            <a:ext cx="3129226" cy="1753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8"/>
          <p:cNvCxnSpPr/>
          <p:nvPr/>
        </p:nvCxnSpPr>
        <p:spPr>
          <a:xfrm>
            <a:off x="3311250" y="1758600"/>
            <a:ext cx="1155600" cy="9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 flipH="1" rot="10800000">
            <a:off x="3295125" y="2753000"/>
            <a:ext cx="11877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>
            <a:endCxn id="170" idx="1"/>
          </p:cNvCxnSpPr>
          <p:nvPr/>
        </p:nvCxnSpPr>
        <p:spPr>
          <a:xfrm>
            <a:off x="4477475" y="2747500"/>
            <a:ext cx="1357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/>
              <a:t>게임의 </a:t>
            </a:r>
            <a:r>
              <a:rPr b="1" lang="ko" sz="4500"/>
              <a:t>목표</a:t>
            </a:r>
            <a:r>
              <a:rPr b="1" lang="ko" sz="4500"/>
              <a:t> - </a:t>
            </a:r>
            <a:r>
              <a:rPr b="1" lang="ko" sz="4500"/>
              <a:t>게임 목표</a:t>
            </a:r>
            <a:endParaRPr b="1"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26650" y="1809900"/>
            <a:ext cx="869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ko" sz="3000"/>
              <a:t>탈출구에 도달해야되는 형식</a:t>
            </a: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ko" sz="3000"/>
              <a:t>열쇠라는 탈출 조건 충족의 유무</a:t>
            </a: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ko" sz="3000"/>
              <a:t>플레이어에게 위협이 되는 객체들을 피해 탈출</a:t>
            </a:r>
            <a:endParaRPr b="1" sz="3000"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152400" y="15240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/>
              <a:t>게임의 목표 - 게임 </a:t>
            </a:r>
            <a:r>
              <a:rPr b="1" lang="ko" sz="4500"/>
              <a:t>방식</a:t>
            </a:r>
            <a:endParaRPr b="1"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0"/>
          <p:cNvGraphicFramePr/>
          <p:nvPr/>
        </p:nvGraphicFramePr>
        <p:xfrm>
          <a:off x="3789775" y="10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{A2EA943C-49FA-483F-B00D-691CD1167759}</a:tableStyleId>
              </a:tblPr>
              <a:tblGrid>
                <a:gridCol w="726825"/>
                <a:gridCol w="1226250"/>
                <a:gridCol w="1998000"/>
                <a:gridCol w="1215475"/>
              </a:tblGrid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객체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위치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역할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lt1"/>
                          </a:solidFill>
                        </a:rPr>
                        <a:t>상태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플레이어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화면 맨 왼쪽 중앙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사용자 조작 및 게임 진행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대기 / 이동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적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임의로 배치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닿으면 게임오버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활성화 / 비활성화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배경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전체 화면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게임의 테마와 분위기를 조성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고정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함정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임의로 배치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닿으면 게임오버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고정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열쇠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임의로 배치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탈출 조건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활성화/비활성화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탈출구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임의로 배치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스테이지 목표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고정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0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게임</a:t>
            </a:r>
            <a:r>
              <a:rPr b="1" lang="ko" sz="4000"/>
              <a:t>의 객체 - 게임의 UI 및 객체 역할</a:t>
            </a:r>
            <a:endParaRPr b="1" sz="40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5" y="1032900"/>
            <a:ext cx="3536325" cy="38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464575" y="1459650"/>
            <a:ext cx="276300" cy="2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76625" y="1258475"/>
            <a:ext cx="276300" cy="2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019200" y="2261238"/>
            <a:ext cx="276300" cy="2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08025" y="1170588"/>
            <a:ext cx="276300" cy="2487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872350" y="1745200"/>
            <a:ext cx="596400" cy="2487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20650" y="1918300"/>
            <a:ext cx="276300" cy="2487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979150" y="3909238"/>
            <a:ext cx="382800" cy="3504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892600" y="4447025"/>
            <a:ext cx="529500" cy="318900"/>
          </a:xfrm>
          <a:prstGeom prst="ellipse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367500" y="4517225"/>
            <a:ext cx="329100" cy="248700"/>
          </a:xfrm>
          <a:prstGeom prst="ellipse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696950" y="2918275"/>
            <a:ext cx="692400" cy="6216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3939100" y="3371450"/>
            <a:ext cx="436500" cy="3504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0" y="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게임의 객체 - 게</a:t>
            </a:r>
            <a:r>
              <a:rPr b="1" lang="ko" sz="3000"/>
              <a:t>임의 흐름</a:t>
            </a:r>
            <a:endParaRPr b="1" sz="3000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150" y="0"/>
            <a:ext cx="3837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