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Malgun Gothic" panose="020B0503020000020004" pitchFamily="50" charset="-127"/>
      <p:regular r:id="rId22"/>
      <p:bold r:id="rId23"/>
    </p:embeddedFont>
    <p:embeddedFont>
      <p:font typeface="Source Code Pro" panose="020B060000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WDJlhks+ShsZnpWezruVpa1Jv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d189bcd5c_7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6d189bcd5c_7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d189bcd5c_8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d189bcd5c_8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189bcd5c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d189bcd5c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189bcd5c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6d189bcd5c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d189bcd5c_7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6d189bcd5c_7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d189bcd5c_8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d189bcd5c_8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189bcd5c_1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6d189bcd5c_1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189bcd5c_1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6d189bcd5c_1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189bcd5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6d189bcd5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189bcd5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6d189bcd5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189bcd5c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d189bcd5c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189bcd5c_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6d189bcd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189bcd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6d189bcd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189bcd5c_7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6d189bcd5c_7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g6d189bcd5c_7_94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2" name="Google Shape;82;g6d189bcd5c_7_9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6d189bcd5c_7_9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g6d189bcd5c_7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294950" y="169325"/>
            <a:ext cx="11589946" cy="65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38975" y="2056333"/>
            <a:ext cx="11169900" cy="2608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lt1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089825" y="347963"/>
            <a:ext cx="3697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서비스산업</a:t>
            </a:r>
            <a:r>
              <a:rPr lang="en-US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활용한</a:t>
            </a:r>
            <a:r>
              <a:rPr lang="en-US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</a:t>
            </a:r>
            <a:r>
              <a:rPr lang="en-US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세미프로젝트</a:t>
            </a:r>
            <a:endParaRPr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719825" y="5174126"/>
            <a:ext cx="30675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6조</a:t>
            </a:r>
            <a:endParaRPr sz="18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김사무엘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김외솔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서승우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2658" y="585284"/>
            <a:ext cx="10955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353033" y="2455276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성북구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공공도서관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 ‘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도서’와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미대출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en-US" sz="3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endParaRPr sz="3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87798" y="3746101"/>
            <a:ext cx="67836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(도서관 정보나루 제공 데이터 활용)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1;p1">
            <a:extLst>
              <a:ext uri="{FF2B5EF4-FFF2-40B4-BE49-F238E27FC236}">
                <a16:creationId xmlns:a16="http://schemas.microsoft.com/office/drawing/2014/main" id="{6CAEE423-EC32-4EA4-9C18-555996F34771}"/>
              </a:ext>
            </a:extLst>
          </p:cNvPr>
          <p:cNvSpPr/>
          <p:nvPr/>
        </p:nvSpPr>
        <p:spPr>
          <a:xfrm>
            <a:off x="487181" y="423639"/>
            <a:ext cx="18506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포트폴리오</a:t>
            </a:r>
            <a:r>
              <a:rPr lang="en-US" altLang="ko-KR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189bcd5c_7_10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6d189bcd5c_7_10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6d189bcd5c_7_106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6d189bcd5c_7_106"/>
          <p:cNvSpPr txBox="1"/>
          <p:nvPr/>
        </p:nvSpPr>
        <p:spPr>
          <a:xfrm>
            <a:off x="858600" y="1820225"/>
            <a:ext cx="10251600" cy="20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sz="19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인기대출 도서 조회 API'를 활용해, 각 도서관의 최근 3개월 인기 아동도서 10개 수집</a:t>
            </a:r>
            <a:endParaRPr sz="19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'2019년 12월 장서/대출 데이터'에서, 인기 아동 도서와 주제분류번호 같은 도서 수집</a:t>
            </a:r>
            <a:endParaRPr sz="19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6d189bcd5c_7_106"/>
          <p:cNvSpPr txBox="1"/>
          <p:nvPr/>
        </p:nvSpPr>
        <p:spPr>
          <a:xfrm>
            <a:off x="616875" y="3718519"/>
            <a:ext cx="11091300" cy="18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Source Code Pro"/>
                <a:ea typeface="Source Code Pro"/>
                <a:cs typeface="Source Code Pro"/>
                <a:sym typeface="Source Code Pro"/>
              </a:rPr>
              <a:t>[                 ]             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g6d189bcd5c_7_106"/>
          <p:cNvSpPr txBox="1"/>
          <p:nvPr/>
        </p:nvSpPr>
        <p:spPr>
          <a:xfrm>
            <a:off x="5304117" y="5461313"/>
            <a:ext cx="56082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(누적대출 0 &amp; 아동 도서 &amp; 주제분류번호 일치)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6d189bcd5c_7_106"/>
          <p:cNvSpPr/>
          <p:nvPr/>
        </p:nvSpPr>
        <p:spPr>
          <a:xfrm>
            <a:off x="1276133" y="4117824"/>
            <a:ext cx="1645028" cy="942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쾌걸 조로리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g6d189bcd5c_7_106"/>
          <p:cNvCxnSpPr>
            <a:cxnSpLocks/>
            <a:stCxn id="218" idx="3"/>
          </p:cNvCxnSpPr>
          <p:nvPr/>
        </p:nvCxnSpPr>
        <p:spPr>
          <a:xfrm flipV="1">
            <a:off x="2921161" y="4580874"/>
            <a:ext cx="2541172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g6d189bcd5c_7_106"/>
          <p:cNvSpPr/>
          <p:nvPr/>
        </p:nvSpPr>
        <p:spPr>
          <a:xfrm>
            <a:off x="5462325" y="3641825"/>
            <a:ext cx="5102700" cy="16422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[ 도토리 마을의 모자 가게, 꽃그늘 환한 물,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꼴찌여도 괜찮아, … ]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6d189bcd5c_7_106"/>
          <p:cNvSpPr txBox="1"/>
          <p:nvPr/>
        </p:nvSpPr>
        <p:spPr>
          <a:xfrm>
            <a:off x="3466336" y="3879421"/>
            <a:ext cx="1367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combine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6d189bcd5c_7_106"/>
          <p:cNvSpPr txBox="1"/>
          <p:nvPr/>
        </p:nvSpPr>
        <p:spPr>
          <a:xfrm>
            <a:off x="972733" y="5425923"/>
            <a:ext cx="22083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(인기 아동도서)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d189bcd5c_8_24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6d189bcd5c_8_24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6d189bcd5c_8_24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6d189bcd5c_8_24"/>
          <p:cNvSpPr txBox="1"/>
          <p:nvPr/>
        </p:nvSpPr>
        <p:spPr>
          <a:xfrm>
            <a:off x="980381" y="1977175"/>
            <a:ext cx="3902400" cy="15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9999" lvl="0" indent="-26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 '도서 키워드 목록 API'를 활용, 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269999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도서의 </a:t>
            </a:r>
            <a:r>
              <a:rPr lang="en-US"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&amp; 가중치</a:t>
            </a: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</a:t>
            </a:r>
            <a:endParaRPr sz="18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6d189bcd5c_8_24"/>
          <p:cNvSpPr txBox="1"/>
          <p:nvPr/>
        </p:nvSpPr>
        <p:spPr>
          <a:xfrm>
            <a:off x="903875" y="3276600"/>
            <a:ext cx="4128000" cy="2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9999" lvl="0" indent="-26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※</a:t>
            </a:r>
            <a:r>
              <a:rPr lang="en-US" sz="1800" b="1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가중치 : 제목/목차/소개글에서 단어의 출현 빈도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69999" lvl="0" indent="-269999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-US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※ 가중치 값은 sigmoid( ) 함수로 스케일링 처리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2" name="Google Shape;232;g6d189bcd5c_8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380" y="1977175"/>
            <a:ext cx="5633390" cy="374999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3" name="Google Shape;233;g6d189bcd5c_8_24"/>
          <p:cNvSpPr txBox="1"/>
          <p:nvPr/>
        </p:nvSpPr>
        <p:spPr>
          <a:xfrm>
            <a:off x="6006725" y="5068176"/>
            <a:ext cx="5633400" cy="705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6d189bcd5c_8_24"/>
          <p:cNvSpPr txBox="1"/>
          <p:nvPr/>
        </p:nvSpPr>
        <p:spPr>
          <a:xfrm>
            <a:off x="6010375" y="3729099"/>
            <a:ext cx="5633400" cy="120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d189bcd5c_8_35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6d189bcd5c_8_35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6d189bcd5c_8_35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6d189bcd5c_8_35"/>
          <p:cNvSpPr txBox="1"/>
          <p:nvPr/>
        </p:nvSpPr>
        <p:spPr>
          <a:xfrm>
            <a:off x="785250" y="1760675"/>
            <a:ext cx="106215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9999" lvl="0" indent="-26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아동 도서에 대한 관련 미대출 장서(아동) 각각의 유사도 계산</a:t>
            </a: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269999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(다차원 척도법 MDS 개념 활용)</a:t>
            </a:r>
            <a:endParaRPr sz="18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3" name="Google Shape;243;g6d189bcd5c_8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50" y="3748801"/>
            <a:ext cx="8604725" cy="2207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g6d189bcd5c_8_35"/>
          <p:cNvSpPr txBox="1"/>
          <p:nvPr/>
        </p:nvSpPr>
        <p:spPr>
          <a:xfrm>
            <a:off x="2601650" y="6154175"/>
            <a:ext cx="6351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11행 * 1500열의 행렬 (Bag of words) 일부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6d189bcd5c_8_35"/>
          <p:cNvSpPr txBox="1"/>
          <p:nvPr/>
        </p:nvSpPr>
        <p:spPr>
          <a:xfrm>
            <a:off x="282825" y="5026100"/>
            <a:ext cx="1184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미대출 장서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6d189bcd5c_8_35"/>
          <p:cNvSpPr/>
          <p:nvPr/>
        </p:nvSpPr>
        <p:spPr>
          <a:xfrm>
            <a:off x="1466069" y="4565625"/>
            <a:ext cx="166325" cy="1351825"/>
          </a:xfrm>
          <a:custGeom>
            <a:avLst/>
            <a:gdLst/>
            <a:ahLst/>
            <a:cxnLst/>
            <a:rect l="l" t="t" r="r" b="b"/>
            <a:pathLst>
              <a:path w="6653" h="54073" extrusionOk="0">
                <a:moveTo>
                  <a:pt x="6653" y="0"/>
                </a:moveTo>
                <a:cubicBezTo>
                  <a:pt x="5548" y="4676"/>
                  <a:pt x="106" y="19045"/>
                  <a:pt x="21" y="28057"/>
                </a:cubicBezTo>
                <a:cubicBezTo>
                  <a:pt x="-64" y="37069"/>
                  <a:pt x="5123" y="49737"/>
                  <a:pt x="6143" y="5407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47" name="Google Shape;247;g6d189bcd5c_8_35"/>
          <p:cNvCxnSpPr/>
          <p:nvPr/>
        </p:nvCxnSpPr>
        <p:spPr>
          <a:xfrm rot="10800000" flipH="1">
            <a:off x="1747175" y="4476200"/>
            <a:ext cx="8506500" cy="12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g6d189bcd5c_8_35"/>
          <p:cNvSpPr txBox="1"/>
          <p:nvPr/>
        </p:nvSpPr>
        <p:spPr>
          <a:xfrm>
            <a:off x="6876825" y="3130350"/>
            <a:ext cx="16185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키워드 별 가중치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6d189bcd5c_8_35"/>
          <p:cNvSpPr/>
          <p:nvPr/>
        </p:nvSpPr>
        <p:spPr>
          <a:xfrm>
            <a:off x="5126750" y="3532093"/>
            <a:ext cx="5165025" cy="179075"/>
          </a:xfrm>
          <a:custGeom>
            <a:avLst/>
            <a:gdLst/>
            <a:ahLst/>
            <a:cxnLst/>
            <a:rect l="l" t="t" r="r" b="b"/>
            <a:pathLst>
              <a:path w="206601" h="7163" extrusionOk="0">
                <a:moveTo>
                  <a:pt x="0" y="6652"/>
                </a:moveTo>
                <a:cubicBezTo>
                  <a:pt x="17259" y="5547"/>
                  <a:pt x="69123" y="-64"/>
                  <a:pt x="103556" y="21"/>
                </a:cubicBezTo>
                <a:cubicBezTo>
                  <a:pt x="137990" y="106"/>
                  <a:pt x="189427" y="5973"/>
                  <a:pt x="206601" y="716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189bcd5c_10_28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6d189bcd5c_10_28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6d189bcd5c_10_28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7" name="Google Shape;257;g6d189bcd5c_10_28"/>
          <p:cNvPicPr preferRelativeResize="0"/>
          <p:nvPr/>
        </p:nvPicPr>
        <p:blipFill rotWithShape="1">
          <a:blip r:embed="rId3">
            <a:alphaModFix/>
          </a:blip>
          <a:srcRect r="47168" b="37671"/>
          <a:stretch/>
        </p:blipFill>
        <p:spPr>
          <a:xfrm>
            <a:off x="490525" y="2588900"/>
            <a:ext cx="4497151" cy="2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d189bcd5c_10_28"/>
          <p:cNvPicPr preferRelativeResize="0"/>
          <p:nvPr/>
        </p:nvPicPr>
        <p:blipFill rotWithShape="1">
          <a:blip r:embed="rId4">
            <a:alphaModFix/>
          </a:blip>
          <a:srcRect r="42419" b="42189"/>
          <a:stretch/>
        </p:blipFill>
        <p:spPr>
          <a:xfrm>
            <a:off x="6788725" y="2588900"/>
            <a:ext cx="4599816" cy="28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d189bcd5c_10_28"/>
          <p:cNvSpPr txBox="1"/>
          <p:nvPr/>
        </p:nvSpPr>
        <p:spPr>
          <a:xfrm>
            <a:off x="490525" y="3310853"/>
            <a:ext cx="1867200" cy="2134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6d189bcd5c_10_28"/>
          <p:cNvSpPr txBox="1"/>
          <p:nvPr/>
        </p:nvSpPr>
        <p:spPr>
          <a:xfrm>
            <a:off x="7559358" y="2624013"/>
            <a:ext cx="3829200" cy="14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6d189bcd5c_10_28"/>
          <p:cNvSpPr/>
          <p:nvPr/>
        </p:nvSpPr>
        <p:spPr>
          <a:xfrm>
            <a:off x="5153650" y="3769275"/>
            <a:ext cx="1579800" cy="1058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6d189bcd5c_10_28"/>
          <p:cNvSpPr txBox="1"/>
          <p:nvPr/>
        </p:nvSpPr>
        <p:spPr>
          <a:xfrm>
            <a:off x="5042800" y="3966162"/>
            <a:ext cx="16908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전치행렬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d189bcd5c_7_19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6d189bcd5c_7_19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6d189bcd5c_7_196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0" name="Google Shape;270;g6d189bcd5c_7_196"/>
          <p:cNvPicPr preferRelativeResize="0"/>
          <p:nvPr/>
        </p:nvPicPr>
        <p:blipFill rotWithShape="1">
          <a:blip r:embed="rId3">
            <a:alphaModFix/>
          </a:blip>
          <a:srcRect b="66356"/>
          <a:stretch/>
        </p:blipFill>
        <p:spPr>
          <a:xfrm>
            <a:off x="712425" y="2354524"/>
            <a:ext cx="4051264" cy="66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d189bcd5c_7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827" y="2033800"/>
            <a:ext cx="5056125" cy="137098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d189bcd5c_7_196"/>
          <p:cNvSpPr txBox="1"/>
          <p:nvPr/>
        </p:nvSpPr>
        <p:spPr>
          <a:xfrm>
            <a:off x="5045400" y="2437911"/>
            <a:ext cx="12675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Source Code Pro"/>
                <a:ea typeface="Source Code Pro"/>
                <a:cs typeface="Source Code Pro"/>
                <a:sym typeface="Source Code Pro"/>
              </a:rPr>
              <a:t>행렬곱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Source Code Pro"/>
                <a:ea typeface="Source Code Pro"/>
                <a:cs typeface="Source Code Pro"/>
                <a:sym typeface="Source Code Pro"/>
              </a:rPr>
              <a:t>(%*%)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g6d189bcd5c_7_196"/>
          <p:cNvSpPr/>
          <p:nvPr/>
        </p:nvSpPr>
        <p:spPr>
          <a:xfrm>
            <a:off x="2302005" y="2664822"/>
            <a:ext cx="2494200" cy="39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6d189bcd5c_7_196"/>
          <p:cNvSpPr/>
          <p:nvPr/>
        </p:nvSpPr>
        <p:spPr>
          <a:xfrm>
            <a:off x="7996508" y="2299936"/>
            <a:ext cx="1549200" cy="115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6d189bcd5c_7_196"/>
          <p:cNvSpPr txBox="1"/>
          <p:nvPr/>
        </p:nvSpPr>
        <p:spPr>
          <a:xfrm>
            <a:off x="2192525" y="5702825"/>
            <a:ext cx="7502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( 1행 * 1500열의 행렬 ) %*% ( 1500행 * 11열의 행렬 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6d189bcd5c_7_196"/>
          <p:cNvSpPr txBox="1"/>
          <p:nvPr/>
        </p:nvSpPr>
        <p:spPr>
          <a:xfrm>
            <a:off x="2442300" y="3813200"/>
            <a:ext cx="73074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‘쾌걸 조로리’(인기 도서)와 ‘도토리 마을의 모자 가게’(미대출 장서)간의 </a:t>
            </a: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유사도(거리)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계산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6d189bcd5c_7_196"/>
          <p:cNvSpPr/>
          <p:nvPr/>
        </p:nvSpPr>
        <p:spPr>
          <a:xfrm>
            <a:off x="4819725" y="4436825"/>
            <a:ext cx="2155200" cy="1020300"/>
          </a:xfrm>
          <a:prstGeom prst="downArrow">
            <a:avLst>
              <a:gd name="adj1" fmla="val 50000"/>
              <a:gd name="adj2" fmla="val 50005"/>
            </a:avLst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</a:t>
            </a:r>
            <a:endParaRPr sz="24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d189bcd5c_8_4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6d189bcd5c_8_4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6d189bcd5c_8_46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6d189bcd5c_8_46"/>
          <p:cNvSpPr txBox="1"/>
          <p:nvPr/>
        </p:nvSpPr>
        <p:spPr>
          <a:xfrm>
            <a:off x="2920500" y="4918400"/>
            <a:ext cx="6351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11행 * (1500+</a:t>
            </a: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)열의 행렬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g6d189bcd5c_8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20" y="2294950"/>
            <a:ext cx="10621550" cy="25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6d189bcd5c_8_46"/>
          <p:cNvSpPr/>
          <p:nvPr/>
        </p:nvSpPr>
        <p:spPr>
          <a:xfrm>
            <a:off x="10011225" y="2294950"/>
            <a:ext cx="1395600" cy="257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d189bcd5c_8_46"/>
          <p:cNvSpPr txBox="1"/>
          <p:nvPr/>
        </p:nvSpPr>
        <p:spPr>
          <a:xfrm>
            <a:off x="1236725" y="5930200"/>
            <a:ext cx="97305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“내적값이 클수록, 인기도서와의 유사도가 크다”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d189bcd5c_10_5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6d189bcd5c_10_5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189bcd5c_10_56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6" name="Google Shape;296;g6d189bcd5c_1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50" y="2042100"/>
            <a:ext cx="9170449" cy="38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6d189bcd5c_10_56"/>
          <p:cNvSpPr txBox="1"/>
          <p:nvPr/>
        </p:nvSpPr>
        <p:spPr>
          <a:xfrm>
            <a:off x="1398681" y="5446323"/>
            <a:ext cx="9100500" cy="34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6d189bcd5c_10_56"/>
          <p:cNvSpPr txBox="1"/>
          <p:nvPr/>
        </p:nvSpPr>
        <p:spPr>
          <a:xfrm>
            <a:off x="4829300" y="6002575"/>
            <a:ext cx="2372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유사도 기준 정렬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d189bcd5c_10_9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6d189bcd5c_10_9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6d189bcd5c_10_9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추천 도서 목록 선정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6d189bcd5c_10_9"/>
          <p:cNvSpPr txBox="1"/>
          <p:nvPr/>
        </p:nvSpPr>
        <p:spPr>
          <a:xfrm>
            <a:off x="952568" y="2331450"/>
            <a:ext cx="11598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인기도서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6d189bcd5c_10_9"/>
          <p:cNvSpPr txBox="1"/>
          <p:nvPr/>
        </p:nvSpPr>
        <p:spPr>
          <a:xfrm>
            <a:off x="5011975" y="2294600"/>
            <a:ext cx="16011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추천도서의 ISBN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8" name="Google Shape;308;g6d189bcd5c_1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75" y="2650370"/>
            <a:ext cx="6152000" cy="286950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6d189bcd5c_10_9"/>
          <p:cNvSpPr txBox="1"/>
          <p:nvPr/>
        </p:nvSpPr>
        <p:spPr>
          <a:xfrm>
            <a:off x="3142378" y="2307832"/>
            <a:ext cx="9387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추천도서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0" name="Google Shape;310;g6d189bcd5c_1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932" y="2128800"/>
            <a:ext cx="1183926" cy="170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6d189bcd5c_1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5800" y="3989247"/>
            <a:ext cx="1183925" cy="170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6d189bcd5c_1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2575" y="3989247"/>
            <a:ext cx="1183926" cy="170907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6d189bcd5c_10_9"/>
          <p:cNvSpPr/>
          <p:nvPr/>
        </p:nvSpPr>
        <p:spPr>
          <a:xfrm>
            <a:off x="7766625" y="1843625"/>
            <a:ext cx="4042800" cy="45456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6d189bcd5c_10_9"/>
          <p:cNvSpPr/>
          <p:nvPr/>
        </p:nvSpPr>
        <p:spPr>
          <a:xfrm>
            <a:off x="6937700" y="3429000"/>
            <a:ext cx="650400" cy="123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5A6BD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6d189bcd5c_10_9"/>
          <p:cNvSpPr txBox="1"/>
          <p:nvPr/>
        </p:nvSpPr>
        <p:spPr>
          <a:xfrm>
            <a:off x="650400" y="2908025"/>
            <a:ext cx="6096000" cy="892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/>
          <p:nvPr/>
        </p:nvSpPr>
        <p:spPr>
          <a:xfrm>
            <a:off x="0" y="125"/>
            <a:ext cx="12192000" cy="6858000"/>
          </a:xfrm>
          <a:prstGeom prst="rect">
            <a:avLst/>
          </a:prstGeom>
          <a:solidFill>
            <a:srgbClr val="666666"/>
          </a:solidFill>
          <a:ln w="12700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472025" y="695825"/>
            <a:ext cx="6032100" cy="3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데이터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</a:t>
            </a: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도서관별 인기대출 도서 API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</a:t>
            </a: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도서관별 장서/대출 데이터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(csv 파일)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</a:t>
            </a: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도서 키워드 목록 API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4820700" y="1499275"/>
            <a:ext cx="9067500" cy="7856100"/>
          </a:xfrm>
          <a:prstGeom prst="ellipse">
            <a:avLst/>
          </a:prstGeom>
          <a:solidFill>
            <a:srgbClr val="CCCCCC"/>
          </a:solidFill>
          <a:ln w="12700" cap="flat" cmpd="sng">
            <a:solidFill>
              <a:srgbClr val="66666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"/>
          <p:cNvSpPr txBox="1"/>
          <p:nvPr/>
        </p:nvSpPr>
        <p:spPr>
          <a:xfrm>
            <a:off x="6223500" y="3003150"/>
            <a:ext cx="6261900" cy="29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10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0" b="1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10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20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남자이(가) 표시된 사진&#10;&#10;자동 생성된 설명">
            <a:extLst>
              <a:ext uri="{FF2B5EF4-FFF2-40B4-BE49-F238E27FC236}">
                <a16:creationId xmlns:a16="http://schemas.microsoft.com/office/drawing/2014/main" id="{309F8996-2947-4A59-BB8B-D38C565B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0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00050" y="868175"/>
            <a:ext cx="3260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69350" y="2852149"/>
            <a:ext cx="11853300" cy="200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3250574" y="3415548"/>
            <a:ext cx="5666523" cy="1107196"/>
            <a:chOff x="2357966" y="3203397"/>
            <a:chExt cx="4508692" cy="523200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2357966" y="3203397"/>
              <a:ext cx="125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endPara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문제상황</a:t>
              </a:r>
              <a:endPara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5615658" y="3203397"/>
              <a:ext cx="125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 </a:t>
              </a:r>
              <a:endPara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대안</a:t>
              </a:r>
              <a:endPara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문제상황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58600" y="1820225"/>
            <a:ext cx="102516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도서관 별로 존재하는 ‘</a:t>
            </a:r>
            <a:r>
              <a:rPr lang="en-US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미대출 도서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’ </a:t>
            </a:r>
            <a:r>
              <a:rPr lang="en-US" sz="1600" u="sng">
                <a:latin typeface="Malgun Gothic"/>
                <a:ea typeface="Malgun Gothic"/>
                <a:cs typeface="Malgun Gothic"/>
                <a:sym typeface="Malgun Gothic"/>
              </a:rPr>
              <a:t>(도서관 개관 이후 한 번도 대출이 없었던 도서)</a:t>
            </a:r>
            <a:endParaRPr sz="2400" u="sng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미대출 도서 대책은 ‘도서관 정보나루’ 빅데이터 사업의 주요 주제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t="23977" b="8894"/>
          <a:stretch/>
        </p:blipFill>
        <p:spPr>
          <a:xfrm>
            <a:off x="1116175" y="3529875"/>
            <a:ext cx="9736425" cy="282370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3431" y="5800079"/>
            <a:ext cx="1583600" cy="3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4928325" y="3503050"/>
            <a:ext cx="1253400" cy="446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6d189bcd5c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775" y="1122275"/>
            <a:ext cx="6795549" cy="49226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g6d189bcd5c_4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6d189bcd5c_4_0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문제상황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6d189bcd5c_4_0"/>
          <p:cNvSpPr txBox="1"/>
          <p:nvPr/>
        </p:nvSpPr>
        <p:spPr>
          <a:xfrm>
            <a:off x="416425" y="1994075"/>
            <a:ext cx="4857900" cy="3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그럼에도 불구하고,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여전히 발견되는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미대출 도서들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6d189bcd5c_4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189bcd5c_7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6d189bcd5c_7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6d189bcd5c_7_0"/>
          <p:cNvSpPr txBox="1"/>
          <p:nvPr/>
        </p:nvSpPr>
        <p:spPr>
          <a:xfrm>
            <a:off x="400050" y="868175"/>
            <a:ext cx="97656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대안 :  도서 추천 시스템  →  </a:t>
            </a:r>
            <a:r>
              <a:rPr lang="en-US" sz="3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미대출 도서 활성화</a:t>
            </a:r>
            <a:endParaRPr sz="32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6d189bcd5c_7_0"/>
          <p:cNvSpPr txBox="1"/>
          <p:nvPr/>
        </p:nvSpPr>
        <p:spPr>
          <a:xfrm>
            <a:off x="1351350" y="1820225"/>
            <a:ext cx="1004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이용자가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찾는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인기도서가</a:t>
            </a:r>
            <a:r>
              <a:rPr lang="en-US" sz="3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</a:t>
            </a:r>
            <a:r>
              <a:rPr lang="en-US" sz="3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인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3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미대출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도서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 중</a:t>
            </a:r>
            <a:r>
              <a:rPr lang="en-US" sz="3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r>
              <a:rPr lang="en-US" sz="3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유사도가</a:t>
            </a:r>
            <a:r>
              <a:rPr lang="en-US" sz="3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</a:t>
            </a:r>
            <a:r>
              <a:rPr lang="en-US" sz="3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dirty="0" err="1"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en-US" sz="3000" b="1" dirty="0">
                <a:latin typeface="Malgun Gothic"/>
                <a:ea typeface="Malgun Gothic"/>
                <a:cs typeface="Malgun Gothic"/>
                <a:sym typeface="Malgun Gothic"/>
              </a:rPr>
              <a:t> !</a:t>
            </a:r>
            <a:endParaRPr sz="3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3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g6d189bcd5c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95" y="3632725"/>
            <a:ext cx="1334700" cy="159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6d189bcd5c_7_0"/>
          <p:cNvCxnSpPr/>
          <p:nvPr/>
        </p:nvCxnSpPr>
        <p:spPr>
          <a:xfrm>
            <a:off x="5664460" y="4382741"/>
            <a:ext cx="202320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7" name="Google Shape;137;g6d189bcd5c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129" y="3377069"/>
            <a:ext cx="3009726" cy="21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6d189bcd5c_7_0"/>
          <p:cNvPicPr preferRelativeResize="0"/>
          <p:nvPr/>
        </p:nvPicPr>
        <p:blipFill rotWithShape="1">
          <a:blip r:embed="rId5">
            <a:alphaModFix/>
          </a:blip>
          <a:srcRect l="34549" t="13456" r="36519" b="18618"/>
          <a:stretch/>
        </p:blipFill>
        <p:spPr>
          <a:xfrm>
            <a:off x="3277175" y="3793075"/>
            <a:ext cx="550150" cy="11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6d189bcd5c_7_0"/>
          <p:cNvSpPr/>
          <p:nvPr/>
        </p:nvSpPr>
        <p:spPr>
          <a:xfrm>
            <a:off x="4327913" y="3923635"/>
            <a:ext cx="681600" cy="9183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d189bcd5c_7_0"/>
          <p:cNvSpPr txBox="1"/>
          <p:nvPr/>
        </p:nvSpPr>
        <p:spPr>
          <a:xfrm>
            <a:off x="734550" y="5795225"/>
            <a:ext cx="106638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분석 범위는 ‘월곡꿈그림 / 아리랑어린이 도서관’, 인기 도서 목록은 ‘상위 10권’으로 한정       </a:t>
            </a:r>
            <a:endParaRPr sz="20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6d189bcd5c_7_0"/>
          <p:cNvSpPr/>
          <p:nvPr/>
        </p:nvSpPr>
        <p:spPr>
          <a:xfrm>
            <a:off x="231750" y="5648975"/>
            <a:ext cx="11728500" cy="70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6d189bcd5c_7_0"/>
          <p:cNvSpPr/>
          <p:nvPr/>
        </p:nvSpPr>
        <p:spPr>
          <a:xfrm rot="-4924384">
            <a:off x="1383060" y="3207056"/>
            <a:ext cx="1746791" cy="159897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g6d189bcd5c_7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0164">
            <a:off x="1708297" y="3210594"/>
            <a:ext cx="1096525" cy="159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189bcd5c_8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6d189bcd5c_8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6d189bcd5c_8_0"/>
          <p:cNvSpPr txBox="1"/>
          <p:nvPr/>
        </p:nvSpPr>
        <p:spPr>
          <a:xfrm>
            <a:off x="400050" y="868175"/>
            <a:ext cx="3260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내용 소개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g6d189bcd5c_8_0"/>
          <p:cNvGrpSpPr/>
          <p:nvPr/>
        </p:nvGrpSpPr>
        <p:grpSpPr>
          <a:xfrm>
            <a:off x="311850" y="3415550"/>
            <a:ext cx="11568262" cy="1107196"/>
            <a:chOff x="14197" y="3203398"/>
            <a:chExt cx="9204537" cy="523200"/>
          </a:xfrm>
        </p:grpSpPr>
        <p:sp>
          <p:nvSpPr>
            <p:cNvPr id="152" name="Google Shape;152;g6d189bcd5c_8_0"/>
            <p:cNvSpPr txBox="1"/>
            <p:nvPr/>
          </p:nvSpPr>
          <p:spPr>
            <a:xfrm>
              <a:off x="14197" y="3203398"/>
              <a:ext cx="3237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1 </a:t>
              </a:r>
              <a:endParaRPr sz="2400">
                <a:solidFill>
                  <a:schemeClr val="lt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데이터 수집 및 전처리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6d189bcd5c_8_0"/>
            <p:cNvSpPr txBox="1"/>
            <p:nvPr/>
          </p:nvSpPr>
          <p:spPr>
            <a:xfrm>
              <a:off x="5981733" y="3203398"/>
              <a:ext cx="3237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3</a:t>
              </a: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>
                <a:solidFill>
                  <a:schemeClr val="lt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추천도서 목록 선정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g6d189bcd5c_8_0"/>
          <p:cNvSpPr txBox="1"/>
          <p:nvPr/>
        </p:nvSpPr>
        <p:spPr>
          <a:xfrm>
            <a:off x="4068300" y="3415500"/>
            <a:ext cx="40554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2 </a:t>
            </a:r>
            <a:endParaRPr sz="24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키워드 기반의 유사도 분석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6d189bcd5c_8_0"/>
          <p:cNvSpPr/>
          <p:nvPr/>
        </p:nvSpPr>
        <p:spPr>
          <a:xfrm>
            <a:off x="3574035" y="2768400"/>
            <a:ext cx="4970700" cy="2333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d189bcd5c_8_0"/>
          <p:cNvSpPr/>
          <p:nvPr/>
        </p:nvSpPr>
        <p:spPr>
          <a:xfrm>
            <a:off x="169325" y="2802300"/>
            <a:ext cx="4187400" cy="23337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6d189bcd5c_8_0"/>
          <p:cNvSpPr/>
          <p:nvPr/>
        </p:nvSpPr>
        <p:spPr>
          <a:xfrm>
            <a:off x="7753900" y="2768400"/>
            <a:ext cx="5445600" cy="23337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6d189bcd5c_8_0"/>
          <p:cNvSpPr txBox="1"/>
          <p:nvPr/>
        </p:nvSpPr>
        <p:spPr>
          <a:xfrm>
            <a:off x="627900" y="3571950"/>
            <a:ext cx="24996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수집,</a:t>
            </a:r>
            <a:endParaRPr sz="2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6d189bcd5c_8_0"/>
          <p:cNvSpPr txBox="1"/>
          <p:nvPr/>
        </p:nvSpPr>
        <p:spPr>
          <a:xfrm>
            <a:off x="9270275" y="3413850"/>
            <a:ext cx="24996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6d189bcd5c_8_0"/>
          <p:cNvSpPr txBox="1"/>
          <p:nvPr/>
        </p:nvSpPr>
        <p:spPr>
          <a:xfrm>
            <a:off x="4872800" y="3530537"/>
            <a:ext cx="24996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기반의</a:t>
            </a:r>
            <a:endParaRPr sz="2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 분석</a:t>
            </a:r>
            <a:endParaRPr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6d189bcd5c_8_0"/>
          <p:cNvSpPr txBox="1"/>
          <p:nvPr/>
        </p:nvSpPr>
        <p:spPr>
          <a:xfrm>
            <a:off x="9205450" y="3538050"/>
            <a:ext cx="2499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도서</a:t>
            </a:r>
            <a:endParaRPr sz="2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선정</a:t>
            </a:r>
            <a:endParaRPr sz="2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6d189bcd5c_8_0"/>
          <p:cNvSpPr/>
          <p:nvPr/>
        </p:nvSpPr>
        <p:spPr>
          <a:xfrm>
            <a:off x="12038950" y="2792925"/>
            <a:ext cx="1160700" cy="230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6d189bcd5c_8_0"/>
          <p:cNvSpPr txBox="1"/>
          <p:nvPr/>
        </p:nvSpPr>
        <p:spPr>
          <a:xfrm>
            <a:off x="1638825" y="3123125"/>
            <a:ext cx="480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6d189bcd5c_8_0"/>
          <p:cNvSpPr txBox="1"/>
          <p:nvPr/>
        </p:nvSpPr>
        <p:spPr>
          <a:xfrm>
            <a:off x="5906025" y="3123125"/>
            <a:ext cx="480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6d189bcd5c_8_0"/>
          <p:cNvSpPr txBox="1"/>
          <p:nvPr/>
        </p:nvSpPr>
        <p:spPr>
          <a:xfrm>
            <a:off x="10249425" y="3123125"/>
            <a:ext cx="480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189bcd5c_7_1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6d189bcd5c_7_1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6d189bcd5c_7_16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6d189bcd5c_7_16"/>
          <p:cNvSpPr txBox="1"/>
          <p:nvPr/>
        </p:nvSpPr>
        <p:spPr>
          <a:xfrm>
            <a:off x="858600" y="1820225"/>
            <a:ext cx="102516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서울시 성북구 11개 도서관의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2019년 12월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‘도서관별 장서 / 대출 데이터(csv)’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g6d189bcd5c_7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75" y="3218650"/>
            <a:ext cx="10443034" cy="234682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g6d189bcd5c_7_16"/>
          <p:cNvSpPr/>
          <p:nvPr/>
        </p:nvSpPr>
        <p:spPr>
          <a:xfrm>
            <a:off x="2005425" y="3275654"/>
            <a:ext cx="939600" cy="228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d189bcd5c_7_16"/>
          <p:cNvSpPr/>
          <p:nvPr/>
        </p:nvSpPr>
        <p:spPr>
          <a:xfrm>
            <a:off x="6939293" y="3275654"/>
            <a:ext cx="654300" cy="228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6d189bcd5c_7_16"/>
          <p:cNvSpPr/>
          <p:nvPr/>
        </p:nvSpPr>
        <p:spPr>
          <a:xfrm>
            <a:off x="9632760" y="3297346"/>
            <a:ext cx="763500" cy="228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78" name="Google Shape;178;g6d189bcd5c_7_16"/>
          <p:cNvSpPr/>
          <p:nvPr/>
        </p:nvSpPr>
        <p:spPr>
          <a:xfrm>
            <a:off x="7979960" y="3297346"/>
            <a:ext cx="939600" cy="228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g6d189bcd5c_7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3924" y="5582955"/>
            <a:ext cx="1583601" cy="503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g6d189bcd5c_7_16"/>
          <p:cNvCxnSpPr>
            <a:stCxn id="175" idx="2"/>
            <a:endCxn id="181" idx="2"/>
          </p:cNvCxnSpPr>
          <p:nvPr/>
        </p:nvCxnSpPr>
        <p:spPr>
          <a:xfrm>
            <a:off x="2475225" y="5561354"/>
            <a:ext cx="29973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g6d189bcd5c_7_16"/>
          <p:cNvCxnSpPr>
            <a:stCxn id="176" idx="2"/>
            <a:endCxn id="183" idx="3"/>
          </p:cNvCxnSpPr>
          <p:nvPr/>
        </p:nvCxnSpPr>
        <p:spPr>
          <a:xfrm flipH="1">
            <a:off x="6624143" y="5561354"/>
            <a:ext cx="642300" cy="43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g6d189bcd5c_7_16"/>
          <p:cNvCxnSpPr>
            <a:stCxn id="178" idx="2"/>
            <a:endCxn id="183" idx="3"/>
          </p:cNvCxnSpPr>
          <p:nvPr/>
        </p:nvCxnSpPr>
        <p:spPr>
          <a:xfrm flipH="1">
            <a:off x="6623960" y="5583046"/>
            <a:ext cx="182580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g6d189bcd5c_7_16"/>
          <p:cNvCxnSpPr>
            <a:endCxn id="183" idx="3"/>
          </p:cNvCxnSpPr>
          <p:nvPr/>
        </p:nvCxnSpPr>
        <p:spPr>
          <a:xfrm flipH="1">
            <a:off x="6624090" y="5556103"/>
            <a:ext cx="3387000" cy="4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g6d189bcd5c_7_16"/>
          <p:cNvSpPr/>
          <p:nvPr/>
        </p:nvSpPr>
        <p:spPr>
          <a:xfrm>
            <a:off x="5468725" y="5620822"/>
            <a:ext cx="1230444" cy="89251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d189bcd5c_7_16"/>
          <p:cNvSpPr txBox="1"/>
          <p:nvPr/>
        </p:nvSpPr>
        <p:spPr>
          <a:xfrm>
            <a:off x="5684490" y="5791903"/>
            <a:ext cx="939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189bcd5c_1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6d189bcd5c_1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6d189bcd5c_1_0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6d189bcd5c_1_0"/>
          <p:cNvSpPr txBox="1"/>
          <p:nvPr/>
        </p:nvSpPr>
        <p:spPr>
          <a:xfrm>
            <a:off x="896250" y="2534663"/>
            <a:ext cx="3745800" cy="2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9999" lvl="0" indent="-26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한국의 도서번호는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269999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국제표준번호(ISBN)에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269999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부가기호</a:t>
            </a:r>
            <a:r>
              <a:rPr lang="en-US" sz="2000" b="1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덧붙여 구성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269999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(출처 : 서지정보유통원)</a:t>
            </a:r>
            <a:endParaRPr sz="16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g6d189bcd5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00" y="1675400"/>
            <a:ext cx="6716350" cy="465732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g6d189bcd5c_1_0"/>
          <p:cNvSpPr/>
          <p:nvPr/>
        </p:nvSpPr>
        <p:spPr>
          <a:xfrm rot="10800000" flipH="1">
            <a:off x="4922700" y="5516493"/>
            <a:ext cx="6759300" cy="395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189bcd5c_7_23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6d189bcd5c_7_23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6d189bcd5c_7_236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6d189bcd5c_7_236"/>
          <p:cNvSpPr txBox="1"/>
          <p:nvPr/>
        </p:nvSpPr>
        <p:spPr>
          <a:xfrm>
            <a:off x="782400" y="2048825"/>
            <a:ext cx="35298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도서관 별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미대출 아동 도서 비율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’ 계산, 시각화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6d189bcd5c_7_236"/>
          <p:cNvSpPr txBox="1"/>
          <p:nvPr/>
        </p:nvSpPr>
        <p:spPr>
          <a:xfrm>
            <a:off x="667350" y="4391500"/>
            <a:ext cx="3677100" cy="20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(누적 대출건수 0인 아동 도서 수)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       (전체 아동 도서 수)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g6d189bcd5c_7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227" y="1744025"/>
            <a:ext cx="7060500" cy="470697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6" name="Google Shape;206;g6d189bcd5c_7_236"/>
          <p:cNvCxnSpPr/>
          <p:nvPr/>
        </p:nvCxnSpPr>
        <p:spPr>
          <a:xfrm>
            <a:off x="1492125" y="3456100"/>
            <a:ext cx="389400" cy="13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g6d189bcd5c_7_236"/>
          <p:cNvCxnSpPr>
            <a:stCxn id="204" idx="1"/>
          </p:cNvCxnSpPr>
          <p:nvPr/>
        </p:nvCxnSpPr>
        <p:spPr>
          <a:xfrm>
            <a:off x="667350" y="5421250"/>
            <a:ext cx="3574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531</Words>
  <Application>Microsoft Office PowerPoint</Application>
  <PresentationFormat>와이드스크린</PresentationFormat>
  <Paragraphs>116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Source Code Pro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김 외솔</cp:lastModifiedBy>
  <cp:revision>5</cp:revision>
  <dcterms:created xsi:type="dcterms:W3CDTF">2016-03-30T05:53:39Z</dcterms:created>
  <dcterms:modified xsi:type="dcterms:W3CDTF">2020-03-12T12:56:29Z</dcterms:modified>
</cp:coreProperties>
</file>