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bold.fntdata"/><Relationship Id="rId14" Type="http://schemas.openxmlformats.org/officeDocument/2006/relationships/slide" Target="slides/slide10.xml"/><Relationship Id="rId36" Type="http://schemas.openxmlformats.org/officeDocument/2006/relationships/font" Target="fonts/Montserrat-regular.fntdata"/><Relationship Id="rId17" Type="http://schemas.openxmlformats.org/officeDocument/2006/relationships/slide" Target="slides/slide13.xml"/><Relationship Id="rId39" Type="http://schemas.openxmlformats.org/officeDocument/2006/relationships/font" Target="fonts/Montserrat-boldItalic.fntdata"/><Relationship Id="rId16" Type="http://schemas.openxmlformats.org/officeDocument/2006/relationships/slide" Target="slides/slide12.xml"/><Relationship Id="rId38" Type="http://schemas.openxmlformats.org/officeDocument/2006/relationships/font" Target="fonts/Montserra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968800"/>
            <a:ext cx="5017500" cy="820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Project LOOM</a:t>
            </a:r>
            <a:endParaRPr/>
          </a:p>
        </p:txBody>
      </p:sp>
      <p:sp>
        <p:nvSpPr>
          <p:cNvPr id="135" name="Shape 135"/>
          <p:cNvSpPr txBox="1"/>
          <p:nvPr>
            <p:ph idx="1" type="subTitle"/>
          </p:nvPr>
        </p:nvSpPr>
        <p:spPr>
          <a:xfrm>
            <a:off x="3672150" y="3620125"/>
            <a:ext cx="4882500" cy="5061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Trevor Swope, Luke Goertzen, Will Selbie</a:t>
            </a:r>
            <a:endParaRPr/>
          </a:p>
        </p:txBody>
      </p:sp>
      <p:sp>
        <p:nvSpPr>
          <p:cNvPr id="136" name="Shape 136"/>
          <p:cNvSpPr txBox="1"/>
          <p:nvPr>
            <p:ph type="ctrTitle"/>
          </p:nvPr>
        </p:nvSpPr>
        <p:spPr>
          <a:xfrm>
            <a:off x="3537150" y="1865200"/>
            <a:ext cx="5017500" cy="146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A Rapid Prototyping System for Internet of Things Applications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Max Modules for Sensors</a:t>
            </a:r>
            <a:endParaRPr/>
          </a:p>
        </p:txBody>
      </p:sp>
      <p:sp>
        <p:nvSpPr>
          <p:cNvPr id="192" name="Shape 192"/>
          <p:cNvSpPr txBox="1"/>
          <p:nvPr>
            <p:ph idx="1" type="body"/>
          </p:nvPr>
        </p:nvSpPr>
        <p:spPr>
          <a:xfrm>
            <a:off x="1297500" y="1262750"/>
            <a:ext cx="7038900" cy="343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Montserrat"/>
                <a:ea typeface="Montserrat"/>
                <a:cs typeface="Montserrat"/>
                <a:sym typeface="Montserrat"/>
              </a:rPr>
              <a:t>The primary sensors used in Project LOOM continue to be those of the Ishield</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MPU6050</a:t>
            </a:r>
            <a:endParaRPr sz="1400">
              <a:solidFill>
                <a:srgbClr val="FFFFFF"/>
              </a:solidFill>
              <a:latin typeface="Montserrat"/>
              <a:ea typeface="Montserrat"/>
              <a:cs typeface="Montserrat"/>
              <a:sym typeface="Montserrat"/>
            </a:endParaRPr>
          </a:p>
          <a:p>
            <a:pPr indent="-317500" lvl="1" marL="9144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Accelerometer and gyroscope</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Sensors plugged into one of the 3 general purpose ports</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rPr lang="en" sz="1400">
                <a:solidFill>
                  <a:srgbClr val="FFFFFF"/>
                </a:solidFill>
                <a:latin typeface="Montserrat"/>
                <a:ea typeface="Montserrat"/>
                <a:cs typeface="Montserrat"/>
                <a:sym typeface="Montserrat"/>
              </a:rPr>
              <a:t>A relatively new sensor is the GS3 Soil Moisture sensor</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rPr lang="en" sz="1400">
                <a:solidFill>
                  <a:srgbClr val="FFFFFF"/>
                </a:solidFill>
                <a:latin typeface="Montserrat"/>
                <a:ea typeface="Montserrat"/>
                <a:cs typeface="Montserrat"/>
                <a:sym typeface="Montserrat"/>
              </a:rPr>
              <a:t>Input from a LOOM network can usually be received from the comprehensive LOOMin Max module</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rPr lang="en" sz="1400">
                <a:solidFill>
                  <a:srgbClr val="FFFFFF"/>
                </a:solidFill>
                <a:latin typeface="Montserrat"/>
                <a:ea typeface="Montserrat"/>
                <a:cs typeface="Montserrat"/>
                <a:sym typeface="Montserrat"/>
              </a:rPr>
              <a:t>The Ishield Monitor is focused specifically on the configuring and reading data from Ishield connected devices</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LOOMin</a:t>
            </a:r>
            <a:endParaRPr/>
          </a:p>
        </p:txBody>
      </p:sp>
      <p:sp>
        <p:nvSpPr>
          <p:cNvPr id="198" name="Shape 19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99" name="Shape 199"/>
          <p:cNvPicPr preferRelativeResize="0"/>
          <p:nvPr/>
        </p:nvPicPr>
        <p:blipFill>
          <a:blip r:embed="rId3">
            <a:alphaModFix/>
          </a:blip>
          <a:stretch>
            <a:fillRect/>
          </a:stretch>
        </p:blipFill>
        <p:spPr>
          <a:xfrm>
            <a:off x="1297501" y="1567550"/>
            <a:ext cx="4695805"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Ishield Monitor</a:t>
            </a:r>
            <a:endParaRPr/>
          </a:p>
        </p:txBody>
      </p:sp>
      <p:pic>
        <p:nvPicPr>
          <p:cNvPr id="205" name="Shape 205"/>
          <p:cNvPicPr preferRelativeResize="0"/>
          <p:nvPr/>
        </p:nvPicPr>
        <p:blipFill>
          <a:blip r:embed="rId3">
            <a:alphaModFix/>
          </a:blip>
          <a:stretch>
            <a:fillRect/>
          </a:stretch>
        </p:blipFill>
        <p:spPr>
          <a:xfrm>
            <a:off x="1297500" y="1035875"/>
            <a:ext cx="2427250" cy="3955224"/>
          </a:xfrm>
          <a:prstGeom prst="rect">
            <a:avLst/>
          </a:prstGeom>
          <a:noFill/>
          <a:ln>
            <a:noFill/>
          </a:ln>
        </p:spPr>
      </p:pic>
      <p:pic>
        <p:nvPicPr>
          <p:cNvPr id="206" name="Shape 206"/>
          <p:cNvPicPr preferRelativeResize="0"/>
          <p:nvPr/>
        </p:nvPicPr>
        <p:blipFill>
          <a:blip r:embed="rId4">
            <a:alphaModFix/>
          </a:blip>
          <a:stretch>
            <a:fillRect/>
          </a:stretch>
        </p:blipFill>
        <p:spPr>
          <a:xfrm>
            <a:off x="5170296" y="2050400"/>
            <a:ext cx="3166100" cy="194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t>
            </a:r>
            <a:r>
              <a:rPr lang="en"/>
              <a:t>dditional Work</a:t>
            </a:r>
            <a:endParaRPr/>
          </a:p>
        </p:txBody>
      </p:sp>
      <p:sp>
        <p:nvSpPr>
          <p:cNvPr id="212" name="Shape 21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Montserrat"/>
                <a:ea typeface="Montserrat"/>
                <a:cs typeface="Montserrat"/>
                <a:sym typeface="Montserrat"/>
              </a:rPr>
              <a:t>Using code templates created by Trevor to implement new functionality or to bring existing code to a standardized format</a:t>
            </a:r>
            <a:endParaRPr sz="1400">
              <a:latin typeface="Montserrat"/>
              <a:ea typeface="Montserrat"/>
              <a:cs typeface="Montserrat"/>
              <a:sym typeface="Montserrat"/>
            </a:endParaRPr>
          </a:p>
          <a:p>
            <a:pPr indent="0" lvl="0" marL="0" rtl="0">
              <a:spcBef>
                <a:spcPts val="1600"/>
              </a:spcBef>
              <a:spcAft>
                <a:spcPts val="0"/>
              </a:spcAft>
              <a:buNone/>
            </a:pPr>
            <a:r>
              <a:rPr lang="en" sz="1400">
                <a:latin typeface="Montserrat"/>
                <a:ea typeface="Montserrat"/>
                <a:cs typeface="Montserrat"/>
                <a:sym typeface="Montserrat"/>
              </a:rPr>
              <a:t>Retroactively adding client mode WiFi options to existing firmware</a:t>
            </a:r>
            <a:endParaRPr sz="1400">
              <a:latin typeface="Montserrat"/>
              <a:ea typeface="Montserrat"/>
              <a:cs typeface="Montserrat"/>
              <a:sym typeface="Montserrat"/>
            </a:endParaRPr>
          </a:p>
          <a:p>
            <a:pPr indent="0" lvl="0" marL="0">
              <a:spcBef>
                <a:spcPts val="1600"/>
              </a:spcBef>
              <a:spcAft>
                <a:spcPts val="1600"/>
              </a:spcAft>
              <a:buNone/>
            </a:pPr>
            <a:r>
              <a:rPr lang="en" sz="1400">
                <a:latin typeface="Montserrat"/>
                <a:ea typeface="Montserrat"/>
                <a:cs typeface="Montserrat"/>
                <a:sym typeface="Montserrat"/>
              </a:rPr>
              <a:t>Updating the OSC message format for devices such as the Neopixels and servos to be more versatile with a simpler parsing scheme</a:t>
            </a:r>
            <a:endParaRPr sz="14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Difficult Problems</a:t>
            </a:r>
            <a:endParaRPr/>
          </a:p>
        </p:txBody>
      </p:sp>
      <p:sp>
        <p:nvSpPr>
          <p:cNvPr id="218" name="Shape 2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Montserrat"/>
                <a:ea typeface="Montserrat"/>
                <a:cs typeface="Montserrat"/>
                <a:sym typeface="Montserrat"/>
              </a:rPr>
              <a:t>Not too many difficult problems</a:t>
            </a:r>
            <a:endParaRPr sz="1400">
              <a:latin typeface="Montserrat"/>
              <a:ea typeface="Montserrat"/>
              <a:cs typeface="Montserrat"/>
              <a:sym typeface="Montserrat"/>
            </a:endParaRPr>
          </a:p>
          <a:p>
            <a:pPr indent="0" lvl="0" marL="0">
              <a:spcBef>
                <a:spcPts val="1600"/>
              </a:spcBef>
              <a:spcAft>
                <a:spcPts val="0"/>
              </a:spcAft>
              <a:buNone/>
            </a:pPr>
            <a:r>
              <a:rPr lang="en" sz="1400">
                <a:latin typeface="Montserrat"/>
                <a:ea typeface="Montserrat"/>
                <a:cs typeface="Montserrat"/>
                <a:sym typeface="Montserrat"/>
              </a:rPr>
              <a:t>Getting Neopixels to work in a plug-and-play fashion on arbitrary ports</a:t>
            </a:r>
            <a:endParaRPr sz="1400">
              <a:latin typeface="Montserrat"/>
              <a:ea typeface="Montserrat"/>
              <a:cs typeface="Montserrat"/>
              <a:sym typeface="Montserrat"/>
            </a:endParaRPr>
          </a:p>
          <a:p>
            <a:pPr indent="0" lvl="0" marL="0">
              <a:spcBef>
                <a:spcPts val="1600"/>
              </a:spcBef>
              <a:spcAft>
                <a:spcPts val="1600"/>
              </a:spcAft>
              <a:buNone/>
            </a:pPr>
            <a:r>
              <a:rPr lang="en" sz="1400">
                <a:latin typeface="Montserrat"/>
                <a:ea typeface="Montserrat"/>
                <a:cs typeface="Montserrat"/>
                <a:sym typeface="Montserrat"/>
              </a:rPr>
              <a:t>Maintaining a reliable servo demo</a:t>
            </a:r>
            <a:endParaRPr sz="14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Left to Do</a:t>
            </a:r>
            <a:endParaRPr/>
          </a:p>
        </p:txBody>
      </p:sp>
      <p:sp>
        <p:nvSpPr>
          <p:cNvPr id="224" name="Shape 224"/>
          <p:cNvSpPr txBox="1"/>
          <p:nvPr>
            <p:ph idx="1" type="body"/>
          </p:nvPr>
        </p:nvSpPr>
        <p:spPr>
          <a:xfrm>
            <a:off x="1297500" y="1372375"/>
            <a:ext cx="7038900" cy="310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Montserrat"/>
                <a:ea typeface="Montserrat"/>
                <a:cs typeface="Montserrat"/>
                <a:sym typeface="Montserrat"/>
              </a:rPr>
              <a:t>External visualization of I/O and events and notifications are being deferred until:</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Adding new hardware is no longer primary concern</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Existing hardware’s firmware exists in at least some form</a:t>
            </a:r>
            <a:endParaRPr>
              <a:solidFill>
                <a:srgbClr val="FFFFFF"/>
              </a:solidFill>
              <a:latin typeface="Montserrat"/>
              <a:ea typeface="Montserrat"/>
              <a:cs typeface="Montserrat"/>
              <a:sym typeface="Montserrat"/>
            </a:endParaRPr>
          </a:p>
          <a:p>
            <a:pPr indent="0" lvl="0" marL="0" rtl="0">
              <a:spcBef>
                <a:spcPts val="0"/>
              </a:spcBef>
              <a:spcAft>
                <a:spcPts val="0"/>
              </a:spcAft>
              <a:buNone/>
            </a:pPr>
            <a:r>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I/O visualization will be to make it easy to link visualization services to a LOOM network</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Adafruit IO</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Plotly</a:t>
            </a:r>
            <a:endParaRPr>
              <a:solidFill>
                <a:srgbClr val="FFFFFF"/>
              </a:solidFill>
              <a:latin typeface="Montserrat"/>
              <a:ea typeface="Montserrat"/>
              <a:cs typeface="Montserrat"/>
              <a:sym typeface="Montserrat"/>
            </a:endParaRPr>
          </a:p>
          <a:p>
            <a:pPr indent="0" lvl="0" marL="0" rtl="0">
              <a:spcBef>
                <a:spcPts val="0"/>
              </a:spcBef>
              <a:spcAft>
                <a:spcPts val="0"/>
              </a:spcAft>
              <a:buNone/>
            </a:pPr>
            <a:r>
              <a:t/>
            </a:r>
            <a:endParaRPr>
              <a:solidFill>
                <a:srgbClr val="FFFFFF"/>
              </a:solidFill>
              <a:latin typeface="Montserrat"/>
              <a:ea typeface="Montserrat"/>
              <a:cs typeface="Montserrat"/>
              <a:sym typeface="Montserrat"/>
            </a:endParaRPr>
          </a:p>
          <a:p>
            <a:pPr indent="0" lvl="0" marL="0" rtl="0">
              <a:spcBef>
                <a:spcPts val="0"/>
              </a:spcBef>
              <a:spcAft>
                <a:spcPts val="0"/>
              </a:spcAft>
              <a:buNone/>
            </a:pPr>
            <a:r>
              <a:rPr lang="en">
                <a:solidFill>
                  <a:srgbClr val="FFFFFF"/>
                </a:solidFill>
                <a:latin typeface="Montserrat"/>
                <a:ea typeface="Montserrat"/>
                <a:cs typeface="Montserrat"/>
                <a:sym typeface="Montserrat"/>
              </a:rPr>
              <a:t>Incorporating events and notifications will be similar, interfacing with:</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Adafruit IO</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IFTTT</a:t>
            </a:r>
            <a:endParaRPr>
              <a:solidFill>
                <a:srgbClr val="FFFFFF"/>
              </a:solidFill>
              <a:latin typeface="Montserrat"/>
              <a:ea typeface="Montserrat"/>
              <a:cs typeface="Montserrat"/>
              <a:sym typeface="Montserrat"/>
            </a:endParaRPr>
          </a:p>
          <a:p>
            <a:pPr indent="-311150" lvl="0" marL="457200" rtl="0">
              <a:spcBef>
                <a:spcPts val="0"/>
              </a:spcBef>
              <a:spcAft>
                <a:spcPts val="0"/>
              </a:spcAft>
              <a:buClr>
                <a:srgbClr val="FFFFFF"/>
              </a:buClr>
              <a:buSzPts val="1300"/>
              <a:buFont typeface="Montserrat"/>
              <a:buChar char="●"/>
            </a:pPr>
            <a:r>
              <a:rPr lang="en">
                <a:solidFill>
                  <a:srgbClr val="FFFFFF"/>
                </a:solidFill>
                <a:latin typeface="Montserrat"/>
                <a:ea typeface="Montserrat"/>
                <a:cs typeface="Montserrat"/>
                <a:sym typeface="Montserrat"/>
              </a:rPr>
              <a:t>PushingBox</a:t>
            </a:r>
            <a:endParaRPr>
              <a:solidFill>
                <a:srgbClr val="FFFFFF"/>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Trevor</a:t>
            </a:r>
            <a:endParaRPr/>
          </a:p>
        </p:txBody>
      </p:sp>
      <p:sp>
        <p:nvSpPr>
          <p:cNvPr id="230" name="Shape 230"/>
          <p:cNvSpPr txBox="1"/>
          <p:nvPr>
            <p:ph idx="4294967295" type="body"/>
          </p:nvPr>
        </p:nvSpPr>
        <p:spPr>
          <a:xfrm>
            <a:off x="823850" y="3201700"/>
            <a:ext cx="4299900" cy="1254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Networking Protocols</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Data Transfer Formats</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Communication Interface</a:t>
            </a:r>
            <a:endParaRPr sz="1800">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WiFi Client Mode vs. Access Point Mode</a:t>
            </a:r>
            <a:endParaRPr/>
          </a:p>
        </p:txBody>
      </p:sp>
      <p:sp>
        <p:nvSpPr>
          <p:cNvPr id="236" name="Shape 2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Prior to this term, all WiFi connection has been done by having the board act as an access point, and connecting to it with a computer.</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T</a:t>
            </a:r>
            <a:r>
              <a:rPr lang="en">
                <a:latin typeface="Montserrat"/>
                <a:ea typeface="Montserrat"/>
                <a:cs typeface="Montserrat"/>
                <a:sym typeface="Montserrat"/>
              </a:rPr>
              <a:t>o use multiple devices on the same network, they must each act as a client connecting to a central router or host</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Devices must be able to switch dynamically between access point mode and client mode depending on what the user needs</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Basic use case is:</a:t>
            </a:r>
            <a:endParaRPr>
              <a:latin typeface="Montserrat"/>
              <a:ea typeface="Montserrat"/>
              <a:cs typeface="Montserrat"/>
              <a:sym typeface="Montserrat"/>
            </a:endParaRPr>
          </a:p>
          <a:p>
            <a:pPr indent="-311150" lvl="0" marL="457200" rtl="0">
              <a:spcBef>
                <a:spcPts val="0"/>
              </a:spcBef>
              <a:spcAft>
                <a:spcPts val="0"/>
              </a:spcAft>
              <a:buSzPts val="1300"/>
              <a:buFont typeface="Montserrat"/>
              <a:buAutoNum type="arabicPeriod"/>
            </a:pPr>
            <a:r>
              <a:rPr lang="en">
                <a:latin typeface="Montserrat"/>
                <a:ea typeface="Montserrat"/>
                <a:cs typeface="Montserrat"/>
                <a:sym typeface="Montserrat"/>
              </a:rPr>
              <a:t>User flashes firmware for the first time, board is an access point mode</a:t>
            </a:r>
            <a:endParaRPr>
              <a:latin typeface="Montserrat"/>
              <a:ea typeface="Montserrat"/>
              <a:cs typeface="Montserrat"/>
              <a:sym typeface="Montserrat"/>
            </a:endParaRPr>
          </a:p>
          <a:p>
            <a:pPr indent="-311150" lvl="0" marL="457200" rtl="0">
              <a:spcBef>
                <a:spcPts val="0"/>
              </a:spcBef>
              <a:spcAft>
                <a:spcPts val="0"/>
              </a:spcAft>
              <a:buSzPts val="1300"/>
              <a:buFont typeface="Montserrat"/>
              <a:buAutoNum type="arabicPeriod"/>
            </a:pPr>
            <a:r>
              <a:rPr lang="en">
                <a:latin typeface="Montserrat"/>
                <a:ea typeface="Montserrat"/>
                <a:cs typeface="Montserrat"/>
                <a:sym typeface="Montserrat"/>
              </a:rPr>
              <a:t>User configures instance number for the shield</a:t>
            </a:r>
            <a:endParaRPr>
              <a:latin typeface="Montserrat"/>
              <a:ea typeface="Montserrat"/>
              <a:cs typeface="Montserrat"/>
              <a:sym typeface="Montserrat"/>
            </a:endParaRPr>
          </a:p>
          <a:p>
            <a:pPr indent="-311150" lvl="0" marL="457200" rtl="0">
              <a:spcBef>
                <a:spcPts val="0"/>
              </a:spcBef>
              <a:spcAft>
                <a:spcPts val="0"/>
              </a:spcAft>
              <a:buSzPts val="1300"/>
              <a:buFont typeface="Montserrat"/>
              <a:buAutoNum type="arabicPeriod"/>
            </a:pPr>
            <a:r>
              <a:rPr lang="en">
                <a:latin typeface="Montserrat"/>
                <a:ea typeface="Montserrat"/>
                <a:cs typeface="Montserrat"/>
                <a:sym typeface="Montserrat"/>
              </a:rPr>
              <a:t>User connects the shield to a WPA network, shield saves config</a:t>
            </a:r>
            <a:endParaRPr>
              <a:latin typeface="Montserrat"/>
              <a:ea typeface="Montserrat"/>
              <a:cs typeface="Montserrat"/>
              <a:sym typeface="Montserrat"/>
            </a:endParaRPr>
          </a:p>
          <a:p>
            <a:pPr indent="-311150" lvl="0" marL="457200" rtl="0">
              <a:spcBef>
                <a:spcPts val="0"/>
              </a:spcBef>
              <a:spcAft>
                <a:spcPts val="0"/>
              </a:spcAft>
              <a:buSzPts val="1300"/>
              <a:buFont typeface="Montserrat"/>
              <a:buAutoNum type="arabicPeriod"/>
            </a:pPr>
            <a:r>
              <a:rPr lang="en">
                <a:latin typeface="Montserrat"/>
                <a:ea typeface="Montserrat"/>
                <a:cs typeface="Montserrat"/>
                <a:sym typeface="Montserrat"/>
              </a:rPr>
              <a:t>Shield restarts, stays in client mode</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User can also reset back to access point by holding a button</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Dynamic Device Configuration</a:t>
            </a:r>
            <a:endParaRPr/>
          </a:p>
        </p:txBody>
      </p:sp>
      <p:sp>
        <p:nvSpPr>
          <p:cNvPr id="242" name="Shape 2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User can now change the instance number of the device, and it is stored in non-volatile memory for when the device starts up next.</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The expected header “/LOOM/Ishield0” becomes “/LOOM/Ishield4” upon receiving the command “/LOOM/Ishield4/SetID 4”</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The MPU6050 can receive a new calibration command from the user. Similarly, the structure exists to receive new configuration commands--this will be important when we implement MQTT and IFTTT integration.</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LOOM Firmware Driver</a:t>
            </a:r>
            <a:endParaRPr/>
          </a:p>
        </p:txBody>
      </p:sp>
      <p:sp>
        <p:nvSpPr>
          <p:cNvPr id="248" name="Shape 2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The most basic abstract functionality of a board is universal to any application. A board needs to:</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Receive commands</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Process commands</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Send data</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Since each of these basic functions is common to any application, the control flow of any application is common as well.</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We created a generic driver containing functionality to parse incoming commands, process them, and send data, depending on the configuration determined by preprocessor directives</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The idea is that the user will eventually be able to specify these things without even looking at their code</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Recap of Purpose and Goals</a:t>
            </a:r>
            <a:endParaRPr/>
          </a:p>
        </p:txBody>
      </p:sp>
      <p:sp>
        <p:nvSpPr>
          <p:cNvPr id="142" name="Shape 142"/>
          <p:cNvSpPr txBox="1"/>
          <p:nvPr>
            <p:ph idx="1" type="body"/>
          </p:nvPr>
        </p:nvSpPr>
        <p:spPr>
          <a:xfrm>
            <a:off x="1297500" y="1131575"/>
            <a:ext cx="7038900" cy="334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Montserrat"/>
                <a:ea typeface="Montserrat"/>
                <a:cs typeface="Montserrat"/>
                <a:sym typeface="Montserrat"/>
              </a:rPr>
              <a:t>With Project LOOM, we aim to create an open-source, plug-and-play, suite of modular building blocks. Desired high-level properties of the project are:</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Extensibility </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Easy programmability</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Accessibility to beginners through abstraction of technical details</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Learnability</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Versatility</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Modularity</a:t>
            </a:r>
            <a:endParaRPr sz="1400">
              <a:latin typeface="Montserrat"/>
              <a:ea typeface="Montserrat"/>
              <a:cs typeface="Montserrat"/>
              <a:sym typeface="Montserrat"/>
            </a:endParaRPr>
          </a:p>
          <a:p>
            <a:pPr indent="0" lvl="0" marL="0" rtl="0">
              <a:spcBef>
                <a:spcPts val="0"/>
              </a:spcBef>
              <a:spcAft>
                <a:spcPts val="0"/>
              </a:spcAft>
              <a:buNone/>
            </a:pPr>
            <a:r>
              <a:t/>
            </a:r>
            <a:endParaRPr sz="1400">
              <a:latin typeface="Montserrat"/>
              <a:ea typeface="Montserrat"/>
              <a:cs typeface="Montserrat"/>
              <a:sym typeface="Montserrat"/>
            </a:endParaRPr>
          </a:p>
          <a:p>
            <a:pPr indent="0" lvl="0" marL="0" rtl="0">
              <a:spcBef>
                <a:spcPts val="0"/>
              </a:spcBef>
              <a:spcAft>
                <a:spcPts val="0"/>
              </a:spcAft>
              <a:buNone/>
            </a:pPr>
            <a:r>
              <a:rPr lang="en" sz="1400">
                <a:latin typeface="Montserrat"/>
                <a:ea typeface="Montserrat"/>
                <a:cs typeface="Montserrat"/>
                <a:sym typeface="Montserrat"/>
              </a:rPr>
              <a:t>This is done by </a:t>
            </a:r>
            <a:r>
              <a:rPr lang="en" sz="1400">
                <a:solidFill>
                  <a:srgbClr val="FFFFFF"/>
                </a:solidFill>
                <a:latin typeface="Montserrat"/>
                <a:ea typeface="Montserrat"/>
                <a:cs typeface="Montserrat"/>
                <a:sym typeface="Montserrat"/>
              </a:rPr>
              <a:t>building a system that abstracts out the more technical details, allowing users to focus on their system rather than the implementation of the modules if they want</a:t>
            </a:r>
            <a:endParaRPr sz="1400">
              <a:solidFill>
                <a:srgbClr val="FFFFFF"/>
              </a:solidFill>
              <a:latin typeface="Montserrat"/>
              <a:ea typeface="Montserrat"/>
              <a:cs typeface="Montserrat"/>
              <a:sym typeface="Montserrat"/>
            </a:endParaRPr>
          </a:p>
          <a:p>
            <a:pPr indent="0" lvl="0" marL="0" rtl="0">
              <a:spcBef>
                <a:spcPts val="0"/>
              </a:spcBef>
              <a:spcAft>
                <a:spcPts val="0"/>
              </a:spcAft>
              <a:buNone/>
            </a:pPr>
            <a:r>
              <a:t/>
            </a:r>
            <a:endParaRPr sz="1400">
              <a:solidFill>
                <a:srgbClr val="FFFFFF"/>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Difficult Problems (and other thoughts)</a:t>
            </a:r>
            <a:endParaRPr/>
          </a:p>
        </p:txBody>
      </p:sp>
      <p:sp>
        <p:nvSpPr>
          <p:cNvPr id="254" name="Shape 25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Need to ensure that the internal states of the WiFi and UDP components of the board are not corrupted when switching between modes</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It has been very important to ensure that all previous connections are terminated</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New connection must be fully established before accepting new connections. If this is not correctly done, it can cause the entire board to halt. </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By adding a small delay after any of these functions, we ensure the success of the transition.</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I think a more robust solution might be necessary; we could write a full reset function which clears all network states and re-initializes them every time we need to change the connection; this way, there will not be anything unaccounted for.</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We are still having some issues integrating the servo functionality into the template driver, but I think we will solve it.</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Left to Do</a:t>
            </a:r>
            <a:endParaRPr/>
          </a:p>
        </p:txBody>
      </p:sp>
      <p:sp>
        <p:nvSpPr>
          <p:cNvPr id="260" name="Shape 26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Configuration for a particular device in the driver is currently set by commenting, uncommenting or otherwise altering preprocessor directives at the top of the file</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Ideally, this configuration is contained in a “config.h” file included in the top of the file. This file could be generated by the user to suit their particular setup in a simple user interface or another Max patch</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Need to extend firmware driver functionality to include other actuators and sensors (relay, complete servo, decagon soil moisture sensor, etc.)</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Need to extend firmware driver functionality to include LoRa and nRF capabilities</a:t>
            </a:r>
            <a:endParaRPr>
              <a:latin typeface="Montserrat"/>
              <a:ea typeface="Montserrat"/>
              <a:cs typeface="Montserrat"/>
              <a:sym typeface="Montserrat"/>
            </a:endParaRPr>
          </a:p>
          <a:p>
            <a:pPr indent="-311150" lvl="0" marL="457200">
              <a:spcBef>
                <a:spcPts val="0"/>
              </a:spcBef>
              <a:spcAft>
                <a:spcPts val="0"/>
              </a:spcAft>
              <a:buSzPts val="1300"/>
              <a:buFont typeface="Montserrat"/>
              <a:buChar char="●"/>
            </a:pPr>
            <a:r>
              <a:rPr lang="en">
                <a:latin typeface="Montserrat"/>
                <a:ea typeface="Montserrat"/>
                <a:cs typeface="Montserrat"/>
                <a:sym typeface="Montserrat"/>
              </a:rPr>
              <a:t>Need to add detection and handling for dropped connections and changes to the network state--devices need to run for a long time without maintenance or resets</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William</a:t>
            </a:r>
            <a:endParaRPr/>
          </a:p>
        </p:txBody>
      </p:sp>
      <p:sp>
        <p:nvSpPr>
          <p:cNvPr id="266" name="Shape 266"/>
          <p:cNvSpPr txBox="1"/>
          <p:nvPr>
            <p:ph idx="4294967295" type="body"/>
          </p:nvPr>
        </p:nvSpPr>
        <p:spPr>
          <a:xfrm>
            <a:off x="823850" y="3201700"/>
            <a:ext cx="4299900" cy="1254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Inter-Device Communication</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Network Architecture</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Node Control Structure</a:t>
            </a:r>
            <a:endParaRPr sz="1800">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Inter-device Communication</a:t>
            </a:r>
            <a:endParaRPr/>
          </a:p>
        </p:txBody>
      </p:sp>
      <p:sp>
        <p:nvSpPr>
          <p:cNvPr id="272" name="Shape 27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Montserrat"/>
                <a:ea typeface="Montserrat"/>
                <a:cs typeface="Montserrat"/>
                <a:sym typeface="Montserrat"/>
              </a:rPr>
              <a:t>Both development boards that are being used for the project (32u4 and M0) have been shown to be able to communicate using nRF and LoRa.</a:t>
            </a:r>
            <a:endParaRPr sz="1400">
              <a:latin typeface="Montserrat"/>
              <a:ea typeface="Montserrat"/>
              <a:cs typeface="Montserrat"/>
              <a:sym typeface="Montserrat"/>
            </a:endParaRPr>
          </a:p>
          <a:p>
            <a:pPr indent="0" lvl="0" marL="0" rtl="0">
              <a:spcBef>
                <a:spcPts val="1600"/>
              </a:spcBef>
              <a:spcAft>
                <a:spcPts val="0"/>
              </a:spcAft>
              <a:buNone/>
            </a:pPr>
            <a:r>
              <a:rPr lang="en" sz="1400">
                <a:latin typeface="Montserrat"/>
                <a:ea typeface="Montserrat"/>
                <a:cs typeface="Montserrat"/>
                <a:sym typeface="Montserrat"/>
              </a:rPr>
              <a:t>There is now a working translator that can convert from OSC Bundles to strings that are formatted to fit the OSC protocol, and vice versa.</a:t>
            </a:r>
            <a:endParaRPr sz="1400">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Network Architecture</a:t>
            </a:r>
            <a:endParaRPr/>
          </a:p>
        </p:txBody>
      </p:sp>
      <p:sp>
        <p:nvSpPr>
          <p:cNvPr id="278" name="Shape 27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Montserrat"/>
                <a:ea typeface="Montserrat"/>
                <a:cs typeface="Montserrat"/>
                <a:sym typeface="Montserrat"/>
              </a:rPr>
              <a:t>The network architecture used to be that any WiFi enabled board would set itself up as an access point and a computer would connect to the access point to send commands to it. Now, WiFi enabled boards start as access points and then the credentials of the network they should connect to are sent to them via OSC Bundles.</a:t>
            </a:r>
            <a:endParaRPr sz="1400">
              <a:latin typeface="Montserrat"/>
              <a:ea typeface="Montserrat"/>
              <a:cs typeface="Montserrat"/>
              <a:sym typeface="Montserrat"/>
            </a:endParaRPr>
          </a:p>
          <a:p>
            <a:pPr indent="0" lvl="0" marL="0" rtl="0">
              <a:spcBef>
                <a:spcPts val="1600"/>
              </a:spcBef>
              <a:spcAft>
                <a:spcPts val="1600"/>
              </a:spcAft>
              <a:buNone/>
            </a:pPr>
            <a:r>
              <a:rPr lang="en" sz="1400">
                <a:latin typeface="Montserrat"/>
                <a:ea typeface="Montserrat"/>
                <a:cs typeface="Montserrat"/>
                <a:sym typeface="Montserrat"/>
              </a:rPr>
              <a:t>Both LoRa and nRF have been shown to work, so once we have more LoRa and nRF enabled boards available we can set up more complex networks, and eventually have a LoRa or nRF network communicate with a WiFi based network through an M0 with both WiFi and radio LoRa or nRF capabilities.</a:t>
            </a:r>
            <a:endParaRPr sz="14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152400" y="152400"/>
            <a:ext cx="8839199" cy="38066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Node Control Structure</a:t>
            </a:r>
            <a:endParaRPr/>
          </a:p>
        </p:txBody>
      </p:sp>
      <p:sp>
        <p:nvSpPr>
          <p:cNvPr id="289" name="Shape 28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Montserrat"/>
                <a:ea typeface="Montserrat"/>
                <a:cs typeface="Montserrat"/>
                <a:sym typeface="Montserrat"/>
              </a:rPr>
              <a:t>Not much has changed in the way of node control structure since Fall term. Each node is programmed to autonomously collect and send data back to the hub, typically on a timed interval. The biggest change is that Luke has made serious improvements to the graphical user interface, allowing users to easily send commands to alter the behaviour of nodes connected to the hub. Clearly anyone capable of writing their own code for the modules is able to decide on whichever node control structure they would like. </a:t>
            </a:r>
            <a:endParaRPr sz="1400">
              <a:solidFill>
                <a:srgbClr val="FFFFFF"/>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Decagon Soil Moisture Sensor</a:t>
            </a:r>
            <a:endParaRPr/>
          </a:p>
        </p:txBody>
      </p:sp>
      <p:sp>
        <p:nvSpPr>
          <p:cNvPr id="295" name="Shape 29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Montserrat"/>
                <a:ea typeface="Montserrat"/>
                <a:cs typeface="Montserrat"/>
                <a:sym typeface="Montserrat"/>
              </a:rPr>
              <a:t>Cleaned up code - removed unneeded code and refactored remaining code</a:t>
            </a:r>
            <a:endParaRPr sz="1400">
              <a:latin typeface="Montserrat"/>
              <a:ea typeface="Montserrat"/>
              <a:cs typeface="Montserrat"/>
              <a:sym typeface="Montserrat"/>
            </a:endParaRPr>
          </a:p>
          <a:p>
            <a:pPr indent="0" lvl="0" marL="0" rtl="0">
              <a:spcBef>
                <a:spcPts val="1600"/>
              </a:spcBef>
              <a:spcAft>
                <a:spcPts val="0"/>
              </a:spcAft>
              <a:buNone/>
            </a:pPr>
            <a:r>
              <a:rPr lang="en" sz="1400">
                <a:latin typeface="Montserrat"/>
                <a:ea typeface="Montserrat"/>
                <a:cs typeface="Montserrat"/>
                <a:sym typeface="Montserrat"/>
              </a:rPr>
              <a:t>Incorporated the new OSC_Scheme template header</a:t>
            </a:r>
            <a:endParaRPr sz="1400">
              <a:latin typeface="Montserrat"/>
              <a:ea typeface="Montserrat"/>
              <a:cs typeface="Montserrat"/>
              <a:sym typeface="Montserrat"/>
            </a:endParaRPr>
          </a:p>
          <a:p>
            <a:pPr indent="0" lvl="0" marL="0" rtl="0">
              <a:spcBef>
                <a:spcPts val="1600"/>
              </a:spcBef>
              <a:spcAft>
                <a:spcPts val="1600"/>
              </a:spcAft>
              <a:buNone/>
            </a:pPr>
            <a:r>
              <a:rPr lang="en" sz="1400">
                <a:latin typeface="Montserrat"/>
                <a:ea typeface="Montserrat"/>
                <a:cs typeface="Montserrat"/>
                <a:sym typeface="Montserrat"/>
              </a:rPr>
              <a:t>Added ability to receive OSC Bundles and set transmission time by receiving a command through an OSC Bundle</a:t>
            </a:r>
            <a:endParaRPr sz="14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Difficult Problems</a:t>
            </a:r>
            <a:endParaRPr/>
          </a:p>
        </p:txBody>
      </p:sp>
      <p:sp>
        <p:nvSpPr>
          <p:cNvPr id="301" name="Shape 30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Montserrat"/>
                <a:ea typeface="Montserrat"/>
                <a:cs typeface="Montserrat"/>
                <a:sym typeface="Montserrat"/>
              </a:rPr>
              <a:t>There have not been any exceptionally taxing problems that I have encountered over the course of Winter term. One issue has simply been in making sure each team that relies on the OPEnS Lab’s supplies has access to what it needs. As some of the sensors that Project LOOM needs to support can be expensive, the lab only has one to two of them. This can be troublesome as multiple teams will all need to test code on the same sensors, but so far this has been avoided just fine by communicating with the other teams that use the same resources.</a:t>
            </a:r>
            <a:endParaRPr sz="1400">
              <a:solidFill>
                <a:srgbClr val="FFFFFF"/>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is Left to Do</a:t>
            </a:r>
            <a:endParaRPr/>
          </a:p>
        </p:txBody>
      </p:sp>
      <p:sp>
        <p:nvSpPr>
          <p:cNvPr id="307" name="Shape 30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000">
                <a:solidFill>
                  <a:srgbClr val="FFFFFF"/>
                </a:solidFill>
                <a:latin typeface="Montserrat"/>
                <a:ea typeface="Montserrat"/>
                <a:cs typeface="Montserrat"/>
                <a:sym typeface="Montserrat"/>
              </a:rPr>
              <a:t>Inter-device Communication</a:t>
            </a:r>
            <a:endParaRPr b="1"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Need to thoroughly test an M0 with both WiFi and LoRa capabilities to verify translation from OSC bundles to strings following the OSC protocol and vice versa. It will then need to be able to efficiently relay messages from nRF and LoRa networks (which use the strings) to WiFi networks (which use OSC bundles) and in the opposite direction. </a:t>
            </a:r>
            <a:endParaRPr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It would also be helpful to abstract WiFi, LoRa, and nRF capabilities into their own header files </a:t>
            </a:r>
            <a:endParaRPr sz="1000">
              <a:solidFill>
                <a:srgbClr val="FFFFFF"/>
              </a:solidFill>
              <a:latin typeface="Montserrat"/>
              <a:ea typeface="Montserrat"/>
              <a:cs typeface="Montserrat"/>
              <a:sym typeface="Montserrat"/>
            </a:endParaRPr>
          </a:p>
          <a:p>
            <a:pPr indent="0" lvl="0" marL="0" rtl="0">
              <a:spcBef>
                <a:spcPts val="0"/>
              </a:spcBef>
              <a:spcAft>
                <a:spcPts val="0"/>
              </a:spcAft>
              <a:buNone/>
            </a:pPr>
            <a:r>
              <a:rPr b="1" lang="en" sz="1000">
                <a:solidFill>
                  <a:srgbClr val="FFFFFF"/>
                </a:solidFill>
                <a:latin typeface="Montserrat"/>
                <a:ea typeface="Montserrat"/>
                <a:cs typeface="Montserrat"/>
                <a:sym typeface="Montserrat"/>
              </a:rPr>
              <a:t>Network Architecture</a:t>
            </a:r>
            <a:endParaRPr b="1"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Test more systems in which there are multiple nodes on a network</a:t>
            </a:r>
            <a:endParaRPr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Test out networks which contain multiple nodes as well as a hub which is used to relay commands to the appropriate nodes when needed. </a:t>
            </a:r>
            <a:endParaRPr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Test inter-network communication</a:t>
            </a:r>
            <a:endParaRPr sz="1000">
              <a:solidFill>
                <a:srgbClr val="FFFFFF"/>
              </a:solidFill>
              <a:latin typeface="Montserrat"/>
              <a:ea typeface="Montserrat"/>
              <a:cs typeface="Montserrat"/>
              <a:sym typeface="Montserrat"/>
            </a:endParaRPr>
          </a:p>
          <a:p>
            <a:pPr indent="0" lvl="0" marL="0" rtl="0">
              <a:spcBef>
                <a:spcPts val="0"/>
              </a:spcBef>
              <a:spcAft>
                <a:spcPts val="0"/>
              </a:spcAft>
              <a:buNone/>
            </a:pPr>
            <a:r>
              <a:rPr b="1" lang="en" sz="1000">
                <a:solidFill>
                  <a:srgbClr val="FFFFFF"/>
                </a:solidFill>
                <a:latin typeface="Montserrat"/>
                <a:ea typeface="Montserrat"/>
                <a:cs typeface="Montserrat"/>
                <a:sym typeface="Montserrat"/>
              </a:rPr>
              <a:t>Node Control Structure</a:t>
            </a:r>
            <a:endParaRPr sz="1000">
              <a:solidFill>
                <a:srgbClr val="FFFFFF"/>
              </a:solidFill>
              <a:latin typeface="Montserrat"/>
              <a:ea typeface="Montserrat"/>
              <a:cs typeface="Montserrat"/>
              <a:sym typeface="Montserrat"/>
            </a:endParaRPr>
          </a:p>
          <a:p>
            <a:pPr indent="-292100" lvl="0" marL="457200" rtl="0">
              <a:spcBef>
                <a:spcPts val="0"/>
              </a:spcBef>
              <a:spcAft>
                <a:spcPts val="0"/>
              </a:spcAft>
              <a:buClr>
                <a:srgbClr val="FFFFFF"/>
              </a:buClr>
              <a:buSzPts val="1000"/>
              <a:buFont typeface="Montserrat"/>
              <a:buChar char="●"/>
            </a:pPr>
            <a:r>
              <a:rPr lang="en" sz="1000">
                <a:solidFill>
                  <a:srgbClr val="FFFFFF"/>
                </a:solidFill>
                <a:latin typeface="Montserrat"/>
                <a:ea typeface="Montserrat"/>
                <a:cs typeface="Montserrat"/>
                <a:sym typeface="Montserrat"/>
              </a:rPr>
              <a:t>Continue writing base code for sensors and actuators that gives them autonomy while still accepting commands.  </a:t>
            </a:r>
            <a:endParaRPr sz="10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Overview of Current Project Status</a:t>
            </a:r>
            <a:endParaRPr/>
          </a:p>
        </p:txBody>
      </p:sp>
      <p:sp>
        <p:nvSpPr>
          <p:cNvPr id="148" name="Shape 148"/>
          <p:cNvSpPr txBox="1"/>
          <p:nvPr>
            <p:ph idx="1" type="body"/>
          </p:nvPr>
        </p:nvSpPr>
        <p:spPr>
          <a:xfrm>
            <a:off x="1297500" y="1169675"/>
            <a:ext cx="7038900" cy="330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Project continues to progress smoothly</a:t>
            </a:r>
            <a:endParaRPr sz="1800">
              <a:latin typeface="Montserrat"/>
              <a:ea typeface="Montserrat"/>
              <a:cs typeface="Montserrat"/>
              <a:sym typeface="Montserrat"/>
            </a:endParaRPr>
          </a:p>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Currently working on demos for an upcoming open house of the OPEnS lab and a faculty meeting in early March</a:t>
            </a:r>
            <a:endParaRPr sz="1800">
              <a:latin typeface="Montserrat"/>
              <a:ea typeface="Montserrat"/>
              <a:cs typeface="Montserrat"/>
              <a:sym typeface="Montserrat"/>
            </a:endParaRPr>
          </a:p>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Current hardware and codebase is being used by Chet in his Data Driven Enchanted Objects Honors College colloquia class</a:t>
            </a:r>
            <a:endParaRPr sz="1800">
              <a:latin typeface="Montserrat"/>
              <a:ea typeface="Montserrat"/>
              <a:cs typeface="Montserrat"/>
              <a:sym typeface="Montserrat"/>
            </a:endParaRPr>
          </a:p>
          <a:p>
            <a:pPr indent="0" lvl="0" marL="0" rtl="0">
              <a:spcBef>
                <a:spcPts val="0"/>
              </a:spcBef>
              <a:spcAft>
                <a:spcPts val="0"/>
              </a:spcAft>
              <a:buNone/>
            </a:pPr>
            <a:r>
              <a:t/>
            </a:r>
            <a:endParaRPr sz="1200">
              <a:latin typeface="Montserrat"/>
              <a:ea typeface="Montserrat"/>
              <a:cs typeface="Montserrat"/>
              <a:sym typeface="Montserrat"/>
            </a:endParaRPr>
          </a:p>
          <a:p>
            <a:pPr indent="0" lvl="0" marL="0">
              <a:spcBef>
                <a:spcPts val="0"/>
              </a:spcBef>
              <a:spcAft>
                <a:spcPts val="0"/>
              </a:spcAft>
              <a:buNone/>
            </a:pPr>
            <a:r>
              <a:t/>
            </a:r>
            <a:endParaRPr sz="1200">
              <a:latin typeface="Montserrat"/>
              <a:ea typeface="Montserrat"/>
              <a:cs typeface="Montserrat"/>
              <a:sym typeface="Montserrat"/>
            </a:endParaRPr>
          </a:p>
          <a:p>
            <a:pPr indent="0" lvl="0" marL="0" rtl="0">
              <a:spcBef>
                <a:spcPts val="0"/>
              </a:spcBef>
              <a:spcAft>
                <a:spcPts val="0"/>
              </a:spcAft>
              <a:buNone/>
            </a:pPr>
            <a:r>
              <a:t/>
            </a:r>
            <a:endParaRPr sz="8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 of the Project</a:t>
            </a:r>
            <a:endParaRPr/>
          </a:p>
        </p:txBody>
      </p:sp>
      <p:sp>
        <p:nvSpPr>
          <p:cNvPr id="318" name="Shape 3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We have made a lot of progress in the past six weeks, and hope to continue on that streak.</a:t>
            </a:r>
            <a:endParaRPr>
              <a:latin typeface="Montserrat"/>
              <a:ea typeface="Montserrat"/>
              <a:cs typeface="Montserrat"/>
              <a:sym typeface="Montserrat"/>
            </a:endParaRPr>
          </a:p>
          <a:p>
            <a:pPr indent="-311150" lvl="0" marL="457200" rtl="0">
              <a:spcBef>
                <a:spcPts val="0"/>
              </a:spcBef>
              <a:spcAft>
                <a:spcPts val="0"/>
              </a:spcAft>
              <a:buSzPts val="1300"/>
              <a:buFont typeface="Montserrat"/>
              <a:buChar char="●"/>
            </a:pPr>
            <a:r>
              <a:rPr lang="en">
                <a:latin typeface="Montserrat"/>
                <a:ea typeface="Montserrat"/>
                <a:cs typeface="Montserrat"/>
                <a:sym typeface="Montserrat"/>
              </a:rPr>
              <a:t>We have a lab open house / faculty demonstration scheduled for February 19th and will be demonstrating use cases of the most functional of our sensors and actuators:</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the MPU6050</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the Neopixel LED</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the servo</a:t>
            </a:r>
            <a:endParaRPr>
              <a:latin typeface="Montserrat"/>
              <a:ea typeface="Montserrat"/>
              <a:cs typeface="Montserrat"/>
              <a:sym typeface="Montserrat"/>
            </a:endParaRPr>
          </a:p>
          <a:p>
            <a:pPr indent="-298450" lvl="1" marL="914400" rtl="0">
              <a:spcBef>
                <a:spcPts val="0"/>
              </a:spcBef>
              <a:spcAft>
                <a:spcPts val="0"/>
              </a:spcAft>
              <a:buSzPts val="1100"/>
              <a:buFont typeface="Montserrat"/>
              <a:buChar char="○"/>
            </a:pPr>
            <a:r>
              <a:rPr lang="en">
                <a:latin typeface="Montserrat"/>
                <a:ea typeface="Montserrat"/>
                <a:cs typeface="Montserrat"/>
                <a:sym typeface="Montserrat"/>
              </a:rPr>
              <a:t>possibly the Decagon soil moisture sensors</a:t>
            </a:r>
            <a:endParaRPr>
              <a:latin typeface="Montserrat"/>
              <a:ea typeface="Montserrat"/>
              <a:cs typeface="Montserrat"/>
              <a:sym typeface="Montserrat"/>
            </a:endParaRPr>
          </a:p>
          <a:p>
            <a:pPr indent="-311150" lvl="0" marL="457200">
              <a:spcBef>
                <a:spcPts val="0"/>
              </a:spcBef>
              <a:spcAft>
                <a:spcPts val="0"/>
              </a:spcAft>
              <a:buSzPts val="1300"/>
              <a:buFont typeface="Montserrat"/>
              <a:buChar char="●"/>
            </a:pPr>
            <a:r>
              <a:rPr lang="en">
                <a:latin typeface="Montserrat"/>
                <a:ea typeface="Montserrat"/>
                <a:cs typeface="Montserrat"/>
                <a:sym typeface="Montserrat"/>
              </a:rPr>
              <a:t>By the end of the term, we hope to have fully integrated the relay shield, LoRa and nRF networking capabilities, and integrated a multiplexer for dynamic detection of connected devices.</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Individual Breakdown of Progress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Luke</a:t>
            </a:r>
            <a:endParaRPr/>
          </a:p>
        </p:txBody>
      </p:sp>
      <p:sp>
        <p:nvSpPr>
          <p:cNvPr id="159" name="Shape 159"/>
          <p:cNvSpPr txBox="1"/>
          <p:nvPr>
            <p:ph idx="4294967295" type="body"/>
          </p:nvPr>
        </p:nvSpPr>
        <p:spPr>
          <a:xfrm>
            <a:off x="823850" y="3201700"/>
            <a:ext cx="4299900" cy="1254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User Interface</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External visualization of I/O</a:t>
            </a:r>
            <a:endParaRPr sz="1800">
              <a:solidFill>
                <a:schemeClr val="dk2"/>
              </a:solidFill>
              <a:latin typeface="Montserrat"/>
              <a:ea typeface="Montserrat"/>
              <a:cs typeface="Montserrat"/>
              <a:sym typeface="Montserrat"/>
            </a:endParaRPr>
          </a:p>
          <a:p>
            <a:pPr indent="-342900" lvl="0" marL="457200"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Event and Notifications</a:t>
            </a: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Max Modules for Actuators</a:t>
            </a:r>
            <a:endParaRPr/>
          </a:p>
        </p:txBody>
      </p:sp>
      <p:sp>
        <p:nvSpPr>
          <p:cNvPr id="165" name="Shape 1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Montserrat"/>
                <a:ea typeface="Montserrat"/>
                <a:cs typeface="Montserrat"/>
                <a:sym typeface="Montserrat"/>
              </a:rPr>
              <a:t>Each hardware device generally has a specifically tailored Max/MSP control module / interface </a:t>
            </a:r>
            <a:endParaRPr sz="1400">
              <a:latin typeface="Montserrat"/>
              <a:ea typeface="Montserrat"/>
              <a:cs typeface="Montserrat"/>
              <a:sym typeface="Montserrat"/>
            </a:endParaRPr>
          </a:p>
          <a:p>
            <a:pPr indent="0" lvl="0" marL="0">
              <a:spcBef>
                <a:spcPts val="1600"/>
              </a:spcBef>
              <a:spcAft>
                <a:spcPts val="0"/>
              </a:spcAft>
              <a:buNone/>
            </a:pPr>
            <a:r>
              <a:rPr lang="en" sz="1400">
                <a:latin typeface="Montserrat"/>
                <a:ea typeface="Montserrat"/>
                <a:cs typeface="Montserrat"/>
                <a:sym typeface="Montserrat"/>
              </a:rPr>
              <a:t>Primary Actuators</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Neopixels</a:t>
            </a:r>
            <a:endParaRPr sz="1400">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en" sz="1400">
                <a:latin typeface="Montserrat"/>
                <a:ea typeface="Montserrat"/>
                <a:cs typeface="Montserrat"/>
                <a:sym typeface="Montserrat"/>
              </a:rPr>
              <a:t>Servos</a:t>
            </a:r>
            <a:endParaRPr sz="1400">
              <a:latin typeface="Montserrat"/>
              <a:ea typeface="Montserrat"/>
              <a:cs typeface="Montserrat"/>
              <a:sym typeface="Montserrat"/>
            </a:endParaRPr>
          </a:p>
          <a:p>
            <a:pPr indent="-317500" lvl="0" marL="457200">
              <a:spcBef>
                <a:spcPts val="0"/>
              </a:spcBef>
              <a:spcAft>
                <a:spcPts val="0"/>
              </a:spcAft>
              <a:buSzPts val="1400"/>
              <a:buFont typeface="Montserrat"/>
              <a:buChar char="●"/>
            </a:pPr>
            <a:r>
              <a:rPr lang="en" sz="1400">
                <a:latin typeface="Montserrat"/>
                <a:ea typeface="Montserrat"/>
                <a:cs typeface="Montserrat"/>
                <a:sym typeface="Montserrat"/>
              </a:rPr>
              <a:t>Relays</a:t>
            </a:r>
            <a:endParaRPr sz="1400">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Neopixel</a:t>
            </a:r>
            <a:endParaRPr/>
          </a:p>
        </p:txBody>
      </p:sp>
      <p:sp>
        <p:nvSpPr>
          <p:cNvPr id="171" name="Shape 17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2" name="Shape 172"/>
          <p:cNvPicPr preferRelativeResize="0"/>
          <p:nvPr/>
        </p:nvPicPr>
        <p:blipFill>
          <a:blip r:embed="rId3">
            <a:alphaModFix/>
          </a:blip>
          <a:stretch>
            <a:fillRect/>
          </a:stretch>
        </p:blipFill>
        <p:spPr>
          <a:xfrm>
            <a:off x="1297500" y="1567550"/>
            <a:ext cx="4836953"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Servo</a:t>
            </a:r>
            <a:endParaRPr/>
          </a:p>
        </p:txBody>
      </p:sp>
      <p:sp>
        <p:nvSpPr>
          <p:cNvPr id="178" name="Shape 17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9" name="Shape 179"/>
          <p:cNvPicPr preferRelativeResize="0"/>
          <p:nvPr/>
        </p:nvPicPr>
        <p:blipFill>
          <a:blip r:embed="rId3">
            <a:alphaModFix/>
          </a:blip>
          <a:stretch>
            <a:fillRect/>
          </a:stretch>
        </p:blipFill>
        <p:spPr>
          <a:xfrm>
            <a:off x="1297500" y="1567550"/>
            <a:ext cx="4851988" cy="291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Relay</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1297500" y="1567550"/>
            <a:ext cx="4843406" cy="291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