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5403E0-DBA2-472D-B42A-28A8DA74AA83}">
  <a:tblStyle styleId="{BB5403E0-DBA2-472D-B42A-28A8DA74A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9b1f21f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9b1f21f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e542a7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e542a7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9e542a7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9e542a7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9e542a7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9e542a7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9e542a7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9e542a7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9e542a77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9e542a77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9e542a7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9e542a7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54B"/>
              </a:buClr>
              <a:buSzPts val="5200"/>
              <a:buNone/>
              <a:defRPr b="1" sz="5200">
                <a:solidFill>
                  <a:srgbClr val="00754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5" y="4172200"/>
            <a:ext cx="9144000" cy="971400"/>
          </a:xfrm>
          <a:prstGeom prst="rect">
            <a:avLst/>
          </a:prstGeom>
          <a:solidFill>
            <a:srgbClr val="00754B"/>
          </a:solidFill>
          <a:ln cap="flat" cmpd="sng" w="9525">
            <a:solidFill>
              <a:srgbClr val="0075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2675" y="4338418"/>
            <a:ext cx="1618475" cy="6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3075" y="4838625"/>
            <a:ext cx="501600" cy="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1F1F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754B"/>
              </a:buClr>
              <a:buSzPts val="2800"/>
              <a:buFont typeface="Georgia"/>
              <a:buNone/>
              <a:defRPr b="1" sz="28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■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www.bcg.com/publications/2013/innovation-strategic-planning-building-new-box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87900" y="2140100"/>
            <a:ext cx="5143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080">
                <a:solidFill>
                  <a:srgbClr val="1A7A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new </a:t>
            </a:r>
            <a:r>
              <a:rPr lang="en-GB" sz="7080">
                <a:solidFill>
                  <a:srgbClr val="1A7A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7080">
                <a:solidFill>
                  <a:srgbClr val="1A7A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oxes</a:t>
            </a:r>
            <a:endParaRPr sz="7080">
              <a:solidFill>
                <a:srgbClr val="1A7A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336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We are going to discuss effective brainstorming. Start by reviewing this article on the BCG website:</a:t>
            </a:r>
            <a:endParaRPr b="0" sz="1400">
              <a:solidFill>
                <a:srgbClr val="000000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3043776" y="230500"/>
            <a:ext cx="6100226" cy="4577524"/>
            <a:chOff x="3357568" y="1322523"/>
            <a:chExt cx="4532114" cy="3400835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b="0" l="0" r="20873" t="0"/>
            <a:stretch/>
          </p:blipFill>
          <p:spPr>
            <a:xfrm>
              <a:off x="3357568" y="1322523"/>
              <a:ext cx="4532114" cy="3400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4">
              <a:alphaModFix/>
            </a:blip>
            <a:srcRect b="0" l="0" r="11940" t="0"/>
            <a:stretch/>
          </p:blipFill>
          <p:spPr>
            <a:xfrm>
              <a:off x="4019696" y="1523934"/>
              <a:ext cx="3869983" cy="27466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4"/>
          <p:cNvSpPr txBox="1"/>
          <p:nvPr/>
        </p:nvSpPr>
        <p:spPr>
          <a:xfrm>
            <a:off x="307500" y="3190250"/>
            <a:ext cx="330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Building New Boxes: How to Run Brainstorming Sessions That Work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The article offers </a:t>
            </a:r>
            <a:r>
              <a:rPr lang="en-GB"/>
              <a:t>five suggestions to achieve real, valuable insights from brainstorming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44"/>
              <a:buFont typeface="Arial"/>
              <a:buNone/>
            </a:pPr>
            <a:r>
              <a:rPr b="0" lang="en-GB" sz="1288">
                <a:solidFill>
                  <a:schemeClr val="dk1"/>
                </a:solidFill>
              </a:rPr>
              <a:t>We will focus on three of these in today’s task (as well as the brainstorming itself), highlighted in </a:t>
            </a:r>
            <a:r>
              <a:rPr b="0" lang="en-GB" sz="1288">
                <a:solidFill>
                  <a:schemeClr val="dk1"/>
                </a:solidFill>
                <a:highlight>
                  <a:srgbClr val="D9EAD3"/>
                </a:highlight>
              </a:rPr>
              <a:t>green</a:t>
            </a:r>
            <a:endParaRPr>
              <a:highlight>
                <a:srgbClr val="D9EAD3"/>
              </a:highlight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0" y="3094625"/>
            <a:ext cx="9144000" cy="2042981"/>
            <a:chOff x="2728163" y="1425773"/>
            <a:chExt cx="4854276" cy="1084558"/>
          </a:xfrm>
        </p:grpSpPr>
        <p:pic>
          <p:nvPicPr>
            <p:cNvPr id="72" name="Google Shape;72;p15"/>
            <p:cNvPicPr preferRelativeResize="0"/>
            <p:nvPr/>
          </p:nvPicPr>
          <p:blipFill rotWithShape="1">
            <a:blip r:embed="rId3">
              <a:alphaModFix/>
            </a:blip>
            <a:srcRect b="68108" l="7619" r="7627" t="0"/>
            <a:stretch/>
          </p:blipFill>
          <p:spPr>
            <a:xfrm>
              <a:off x="2728163" y="1425773"/>
              <a:ext cx="4854276" cy="108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 rotWithShape="1">
            <a:blip r:embed="rId4">
              <a:alphaModFix/>
            </a:blip>
            <a:srcRect b="53139" l="0" r="0" t="14908"/>
            <a:stretch/>
          </p:blipFill>
          <p:spPr>
            <a:xfrm>
              <a:off x="2943678" y="1632695"/>
              <a:ext cx="4414807" cy="8776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5"/>
          <p:cNvSpPr/>
          <p:nvPr/>
        </p:nvSpPr>
        <p:spPr>
          <a:xfrm>
            <a:off x="65700" y="3082150"/>
            <a:ext cx="9019800" cy="2067900"/>
          </a:xfrm>
          <a:prstGeom prst="rect">
            <a:avLst/>
          </a:prstGeom>
          <a:solidFill>
            <a:srgbClr val="EEEEEE">
              <a:alpha val="7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3075" y="4838625"/>
            <a:ext cx="501600" cy="2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41150" y="1822028"/>
            <a:ext cx="1201500" cy="9012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75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1. </a:t>
            </a:r>
            <a:endParaRPr b="1" sz="16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Frame the question effectively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1989245" y="1822028"/>
            <a:ext cx="1201500" cy="901200"/>
          </a:xfrm>
          <a:prstGeom prst="rect">
            <a:avLst/>
          </a:prstGeom>
          <a:noFill/>
          <a:ln cap="flat" cmpd="sng" w="19050">
            <a:solidFill>
              <a:srgbClr val="0075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1" lang="en-GB" sz="16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1" sz="16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creativity conditions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3537340" y="1822028"/>
            <a:ext cx="1201500" cy="9012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75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1" lang="en-GB" sz="16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1" sz="16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Reveal and doubt your boxes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5085435" y="1822028"/>
            <a:ext cx="1201500" cy="9012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75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b="1" lang="en-GB" sz="16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1" sz="16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Bring new boxes</a:t>
            </a:r>
            <a:endParaRPr b="1"/>
          </a:p>
        </p:txBody>
      </p:sp>
      <p:sp>
        <p:nvSpPr>
          <p:cNvPr id="80" name="Google Shape;80;p15"/>
          <p:cNvSpPr/>
          <p:nvPr/>
        </p:nvSpPr>
        <p:spPr>
          <a:xfrm>
            <a:off x="7449925" y="1822028"/>
            <a:ext cx="1201500" cy="901200"/>
          </a:xfrm>
          <a:prstGeom prst="rect">
            <a:avLst/>
          </a:prstGeom>
          <a:noFill/>
          <a:ln cap="flat" cmpd="sng" w="19050">
            <a:solidFill>
              <a:srgbClr val="0075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b="1" lang="en-GB" sz="16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1" sz="16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Follow up</a:t>
            </a:r>
            <a:endParaRPr b="1"/>
          </a:p>
        </p:txBody>
      </p:sp>
      <p:sp>
        <p:nvSpPr>
          <p:cNvPr id="81" name="Google Shape;81;p15"/>
          <p:cNvSpPr/>
          <p:nvPr/>
        </p:nvSpPr>
        <p:spPr>
          <a:xfrm rot="-5400000">
            <a:off x="5507025" y="2944275"/>
            <a:ext cx="2722800" cy="4698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75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Georgia"/>
                <a:ea typeface="Georgia"/>
                <a:cs typeface="Georgia"/>
                <a:sym typeface="Georgia"/>
              </a:rPr>
              <a:t>Brainstorm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496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task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4968000" cy="3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BCG has been brought in to help ClothingCo, a luxury clothing brand, grow their top line (i.e., increase revenue) after a period of declining sales.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client is </a:t>
            </a:r>
            <a:r>
              <a:rPr lang="en-GB"/>
              <a:t>gearing up for the winter season. </a:t>
            </a:r>
            <a:r>
              <a:rPr lang="en-GB"/>
              <a:t>Imagine that you are a strategy consultant working on the project.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You will enter your responses in the </a:t>
            </a:r>
            <a:r>
              <a:rPr lang="en-GB">
                <a:highlight>
                  <a:srgbClr val="D9EAD3"/>
                </a:highlight>
              </a:rPr>
              <a:t>green boxes</a:t>
            </a:r>
            <a:r>
              <a:rPr lang="en-GB"/>
              <a:t> throughout the remaining slides.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18694" r="28941" t="0"/>
          <a:stretch/>
        </p:blipFill>
        <p:spPr>
          <a:xfrm>
            <a:off x="5393750" y="0"/>
            <a:ext cx="3750252" cy="47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 the question effectively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829625"/>
            <a:ext cx="5575500" cy="2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952"/>
              <a:t>“If I were given one hour to save the planet, I would spend fifty-nine minutes defining the problem and one minute resolving it.” </a:t>
            </a:r>
            <a:endParaRPr i="1" sz="2952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–</a:t>
            </a:r>
            <a:r>
              <a:rPr b="1" lang="en-GB"/>
              <a:t> </a:t>
            </a:r>
            <a:r>
              <a:rPr b="1" lang="en-GB"/>
              <a:t>Albert Einstein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147800" y="0"/>
            <a:ext cx="2996100" cy="4768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Question to be reframed</a:t>
            </a:r>
            <a:endParaRPr b="1" sz="12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eorgia"/>
                <a:ea typeface="Georgia"/>
                <a:cs typeface="Georgia"/>
                <a:sym typeface="Georgia"/>
              </a:rPr>
              <a:t>How could we sell more outerwear this winter season?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eorgia"/>
                <a:ea typeface="Georgia"/>
                <a:cs typeface="Georgia"/>
                <a:sym typeface="Georgia"/>
              </a:rPr>
              <a:t>–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Revised, effective questions: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lang="en-GB" sz="1200">
                <a:latin typeface="Georgia"/>
                <a:ea typeface="Georgia"/>
                <a:cs typeface="Georgia"/>
                <a:sym typeface="Georgia"/>
              </a:rPr>
              <a:t>[your response here]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[your response here]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[your response here]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Remember: </a:t>
            </a: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good question for brainstorming will be narrow and concrete, so that people feel they know how to begin answering it.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Reveal and doubt your boxes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563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he first step in the creative process entails identifying and doubting one’s current boxes and determining which ones require re-evaluation or replacement.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Make a short list of the shared beliefs and assumptions that likely prevail in ClothingCo. Determine which are still relevant and which need to be redefined.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147800" y="0"/>
            <a:ext cx="2996100" cy="4768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fictional scenario, make assumptions that seem reasonable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What boxes currently exist that are still relevant?</a:t>
            </a:r>
            <a:endParaRPr b="1" sz="12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[your response here]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[your response here]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What boxes currently exist that need to be doubted?</a:t>
            </a:r>
            <a:endParaRPr b="1" sz="12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lang="en-GB" sz="1200">
                <a:latin typeface="Georgia"/>
                <a:ea typeface="Georgia"/>
                <a:cs typeface="Georgia"/>
                <a:sym typeface="Georgia"/>
              </a:rPr>
              <a:t>[your response here]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[your response here]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[your response here]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Bring new boxes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3345600" cy="29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for brainstorming by creating</a:t>
            </a:r>
            <a:r>
              <a:rPr lang="en-GB"/>
              <a:t> new boxes to bring to the session; </a:t>
            </a:r>
            <a:r>
              <a:rPr lang="en-GB"/>
              <a:t>new boxes </a:t>
            </a:r>
            <a:r>
              <a:rPr lang="en-GB"/>
              <a:t>will nurture </a:t>
            </a:r>
            <a:r>
              <a:rPr lang="en-GB"/>
              <a:t>ideation and can dramatically</a:t>
            </a:r>
            <a:r>
              <a:rPr lang="en-GB"/>
              <a:t> increase the odds of a useful result.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Remember:</a:t>
            </a:r>
            <a:r>
              <a:rPr lang="en-GB"/>
              <a:t> Defining new boxes requires a mixture of analysis and art. Boxes need to be grounded in fact. Different sectors will call for different inputs.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6515800" y="0"/>
            <a:ext cx="2628000" cy="4768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New box #2</a:t>
            </a:r>
            <a:endParaRPr b="1" sz="12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[Enter box #2 title here]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-GB" sz="1200"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Describe your new box here by listing a set of assumptions through which to view the issue/opportunity]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772600" y="0"/>
            <a:ext cx="2628000" cy="4768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754B"/>
                </a:solidFill>
                <a:latin typeface="Georgia"/>
                <a:ea typeface="Georgia"/>
                <a:cs typeface="Georgia"/>
                <a:sym typeface="Georgia"/>
              </a:rPr>
              <a:t>New box #1</a:t>
            </a:r>
            <a:endParaRPr b="1" sz="1200">
              <a:solidFill>
                <a:srgbClr val="0075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[Enter box #1 title here]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-GB" sz="1200">
                <a:latin typeface="Georgia"/>
                <a:ea typeface="Georgia"/>
                <a:cs typeface="Georgia"/>
                <a:sym typeface="Georgia"/>
              </a:rPr>
              <a:t>[Describe your new box here by listing a set of assumptions through which to view the issue/opportunity]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-75" y="1571325"/>
            <a:ext cx="9144000" cy="357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961675"/>
            <a:ext cx="4035600" cy="26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[your response here]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[your response here]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[your response here]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[your response here]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600"/>
              </a:spcAft>
              <a:buSzPts val="1600"/>
              <a:buChar char="●"/>
            </a:pPr>
            <a:r>
              <a:rPr lang="en-GB" sz="1600"/>
              <a:t>…</a:t>
            </a:r>
            <a:endParaRPr sz="16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31300" y="1961675"/>
            <a:ext cx="4035600" cy="26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[your response here]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[your response here]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[your response here]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[your response here]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600"/>
              </a:spcAft>
              <a:buSzPts val="1600"/>
              <a:buChar char="●"/>
            </a:pPr>
            <a:r>
              <a:rPr lang="en-GB" sz="1600"/>
              <a:t>…</a:t>
            </a:r>
            <a:endParaRPr sz="1600"/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3744250" y="303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{BB5403E0-DBA2-472D-B42A-28A8DA74AA83}</a:tableStyleId>
              </a:tblPr>
              <a:tblGrid>
                <a:gridCol w="914175"/>
                <a:gridCol w="4350175"/>
              </a:tblGrid>
              <a:tr h="46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5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Question</a:t>
                      </a:r>
                      <a:endParaRPr b="1" sz="115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[your response here]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6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5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New box</a:t>
                      </a:r>
                      <a:endParaRPr b="1" sz="115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[your response here]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F1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075" y="4838625"/>
            <a:ext cx="501600" cy="2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34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Brainstorm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344"/>
              <a:buFont typeface="Arial"/>
              <a:buNone/>
            </a:pPr>
            <a:r>
              <a:rPr b="0" lang="en-GB" sz="1288">
                <a:solidFill>
                  <a:schemeClr val="dk1"/>
                </a:solidFill>
              </a:rPr>
              <a:t>Choose one of the effective questions you created on slide 5, and a new box from slide 7, and brainstorm potential ideas to address the question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