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3"/>
    <p:sldId id="257" r:id="rId4"/>
    <p:sldId id="269" r:id="rId5"/>
    <p:sldId id="270" r:id="rId6"/>
    <p:sldId id="271" r:id="rId7"/>
    <p:sldId id="272" r:id="rId8"/>
    <p:sldId id="259" r:id="rId9"/>
    <p:sldId id="260" r:id="rId10"/>
    <p:sldId id="261" r:id="rId11"/>
    <p:sldId id="262" r:id="rId12"/>
    <p:sldId id="263" r:id="rId13"/>
    <p:sldId id="264" r:id="rId14"/>
    <p:sldId id="265" r:id="rId15"/>
    <p:sldId id="266" r:id="rId16"/>
    <p:sldId id="267" r:id="rId17"/>
    <p:sldId id="268"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324" r:id="rId36"/>
    <p:sldId id="290" r:id="rId37"/>
    <p:sldId id="301" r:id="rId38"/>
    <p:sldId id="302" r:id="rId39"/>
    <p:sldId id="303" r:id="rId40"/>
    <p:sldId id="310" r:id="rId41"/>
    <p:sldId id="304" r:id="rId43"/>
    <p:sldId id="305" r:id="rId44"/>
    <p:sldId id="306" r:id="rId45"/>
    <p:sldId id="307" r:id="rId46"/>
    <p:sldId id="308" r:id="rId47"/>
    <p:sldId id="309" r:id="rId48"/>
    <p:sldId id="311" r:id="rId49"/>
    <p:sldId id="312" r:id="rId50"/>
    <p:sldId id="313" r:id="rId51"/>
    <p:sldId id="320" r:id="rId52"/>
    <p:sldId id="321" r:id="rId53"/>
    <p:sldId id="322" r:id="rId54"/>
    <p:sldId id="325" r:id="rId55"/>
    <p:sldId id="326" r:id="rId56"/>
    <p:sldId id="327"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0" r:id="rId73"/>
    <p:sldId id="361" r:id="rId74"/>
    <p:sldId id="362" r:id="rId75"/>
    <p:sldId id="363" r:id="rId7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27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5190" y="2371725"/>
            <a:ext cx="7772400" cy="1470025"/>
          </a:xfrm>
        </p:spPr>
        <p:txBody>
          <a:bodyPr/>
          <a:lstStyle/>
          <a:p>
            <a:r>
              <a:rPr lang="zh-CN" altLang="en-US" dirty="0" smtClean="0"/>
              <a:t>封装数据库连接操作</a:t>
            </a:r>
            <a:endParaRPr lang="zh-CN" altLang="en-US" dirty="0" smtClean="0"/>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3843"/>
            <a:ext cx="8229600" cy="1143000"/>
          </a:xfrm>
        </p:spPr>
        <p:txBody>
          <a:bodyPr/>
          <a:p>
            <a:r>
              <a:rPr lang="zh-CN" altLang="en-US"/>
              <a:t>封装数据库操作</a:t>
            </a:r>
            <a:endParaRPr lang="zh-CN" altLang="en-US"/>
          </a:p>
        </p:txBody>
      </p:sp>
      <p:sp>
        <p:nvSpPr>
          <p:cNvPr id="3" name="内容占位符 2"/>
          <p:cNvSpPr>
            <a:spLocks noGrp="1"/>
          </p:cNvSpPr>
          <p:nvPr>
            <p:ph idx="1"/>
          </p:nvPr>
        </p:nvSpPr>
        <p:spPr/>
        <p:txBody>
          <a:bodyPr/>
          <a:p>
            <a:pPr marL="0" indent="0">
              <a:buNone/>
            </a:pPr>
            <a:r>
              <a:rPr lang="en-US" altLang="zh-CN"/>
              <a:t>2.</a:t>
            </a:r>
            <a:r>
              <a:rPr lang="zh-CN" altLang="en-US"/>
              <a:t>难以调试，这个问题的本质在于</a:t>
            </a:r>
            <a:r>
              <a:rPr lang="en-US" altLang="zh-CN"/>
              <a:t>jsp</a:t>
            </a:r>
            <a:r>
              <a:rPr lang="zh-CN" altLang="en-US"/>
              <a:t>文件是转换成</a:t>
            </a:r>
            <a:r>
              <a:rPr lang="en-US" altLang="zh-CN"/>
              <a:t>Servelet</a:t>
            </a:r>
            <a:r>
              <a:rPr lang="zh-CN" altLang="en-US"/>
              <a:t>由服务器（如：</a:t>
            </a:r>
            <a:r>
              <a:rPr lang="en-US" altLang="zh-CN">
                <a:sym typeface="+mn-ea"/>
              </a:rPr>
              <a:t>Tomcat</a:t>
            </a:r>
            <a:r>
              <a:rPr lang="zh-CN" altLang="en-US"/>
              <a:t>）调用的，而如果</a:t>
            </a:r>
            <a:r>
              <a:rPr lang="en-US" altLang="zh-CN"/>
              <a:t>jsp</a:t>
            </a:r>
            <a:r>
              <a:rPr lang="zh-CN" altLang="en-US"/>
              <a:t>文件出现了异常，那么实际异常是出现在转换的</a:t>
            </a:r>
            <a:r>
              <a:rPr lang="en-US" altLang="zh-CN"/>
              <a:t>Servelet</a:t>
            </a:r>
            <a:r>
              <a:rPr lang="zh-CN" altLang="en-US"/>
              <a:t>中的，比如，如果我的异常</a:t>
            </a:r>
            <a:r>
              <a:rPr lang="en-US" altLang="zh-CN"/>
              <a:t>jsp</a:t>
            </a:r>
            <a:r>
              <a:rPr lang="zh-CN" altLang="en-US"/>
              <a:t>文件叫</a:t>
            </a:r>
            <a:r>
              <a:rPr lang="en-US" altLang="zh-CN"/>
              <a:t>test.jsp</a:t>
            </a:r>
            <a:r>
              <a:rPr lang="zh-CN" altLang="en-US"/>
              <a:t>，那么转换的</a:t>
            </a:r>
            <a:r>
              <a:rPr lang="en-US" altLang="zh-CN"/>
              <a:t>Servelet</a:t>
            </a:r>
            <a:r>
              <a:rPr lang="zh-CN" altLang="en-US"/>
              <a:t>名字是：</a:t>
            </a:r>
            <a:r>
              <a:rPr lang="en-US" altLang="zh-CN"/>
              <a:t>test_jsp.java</a:t>
            </a:r>
            <a:r>
              <a:rPr lang="zh-CN" altLang="en-US"/>
              <a:t>，如果出现异常，</a:t>
            </a:r>
            <a:r>
              <a:rPr lang="en-US" altLang="zh-CN"/>
              <a:t>IDE</a:t>
            </a:r>
            <a:r>
              <a:rPr lang="zh-CN" altLang="en-US"/>
              <a:t>会叫我们去这个</a:t>
            </a:r>
            <a:r>
              <a:rPr lang="en-US" altLang="zh-CN"/>
              <a:t>Servelet</a:t>
            </a:r>
            <a:r>
              <a:rPr lang="zh-CN" altLang="en-US"/>
              <a:t>找答案，这就是比较麻烦的事情了。</a:t>
            </a:r>
            <a:endParaRPr lang="zh-CN" altLang="en-US"/>
          </a:p>
        </p:txBody>
      </p:sp>
      <p:pic>
        <p:nvPicPr>
          <p:cNvPr id="4" name="图片 3"/>
          <p:cNvPicPr>
            <a:picLocks noChangeAspect="1"/>
          </p:cNvPicPr>
          <p:nvPr/>
        </p:nvPicPr>
        <p:blipFill>
          <a:blip r:embed="rId1"/>
          <a:stretch>
            <a:fillRect/>
          </a:stretch>
        </p:blipFill>
        <p:spPr>
          <a:xfrm>
            <a:off x="241300" y="3017520"/>
            <a:ext cx="8661400" cy="3448685"/>
          </a:xfrm>
          <a:prstGeom prst="rect">
            <a:avLst/>
          </a:prstGeom>
        </p:spPr>
      </p:pic>
      <p:sp>
        <p:nvSpPr>
          <p:cNvPr id="5" name="矩形 4"/>
          <p:cNvSpPr/>
          <p:nvPr/>
        </p:nvSpPr>
        <p:spPr>
          <a:xfrm>
            <a:off x="251460" y="3572510"/>
            <a:ext cx="8641080" cy="936625"/>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2"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animBg="1"/>
      <p:bldP spid="3" grpId="2"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封装数据库操作</a:t>
            </a:r>
            <a:endParaRPr lang="zh-CN" altLang="en-US"/>
          </a:p>
        </p:txBody>
      </p:sp>
      <p:sp>
        <p:nvSpPr>
          <p:cNvPr id="3" name="内容占位符 2"/>
          <p:cNvSpPr>
            <a:spLocks noGrp="1"/>
          </p:cNvSpPr>
          <p:nvPr>
            <p:ph idx="1"/>
          </p:nvPr>
        </p:nvSpPr>
        <p:spPr/>
        <p:txBody>
          <a:bodyPr/>
          <a:p>
            <a:pPr marL="0" indent="0">
              <a:buNone/>
            </a:pPr>
            <a:r>
              <a:rPr lang="en-US" altLang="zh-CN"/>
              <a:t>3.</a:t>
            </a:r>
            <a:r>
              <a:rPr lang="zh-CN" altLang="en-US"/>
              <a:t>难以防范</a:t>
            </a:r>
            <a:r>
              <a:rPr lang="en-US" altLang="zh-CN"/>
              <a:t>XSS</a:t>
            </a:r>
            <a:r>
              <a:rPr lang="zh-CN" altLang="en-US"/>
              <a:t>（跨站伪造脚本攻击）攻击。</a:t>
            </a:r>
            <a:endParaRPr lang="zh-CN" altLang="en-US"/>
          </a:p>
          <a:p>
            <a:pPr marL="0" indent="0">
              <a:buNone/>
            </a:pPr>
            <a:r>
              <a:rPr lang="zh-CN" altLang="en-US"/>
              <a:t>直接在</a:t>
            </a:r>
            <a:r>
              <a:rPr lang="en-US" altLang="zh-CN"/>
              <a:t>JSP</a:t>
            </a:r>
            <a:r>
              <a:rPr lang="zh-CN" altLang="en-US"/>
              <a:t>页面编写代码并将一些参数进行输出，会有严重的</a:t>
            </a:r>
            <a:r>
              <a:rPr lang="en-US" altLang="zh-CN"/>
              <a:t>XSS</a:t>
            </a:r>
            <a:r>
              <a:rPr lang="zh-CN" altLang="en-US"/>
              <a:t>漏洞，很有可能遭到跨站脚本伪造攻击，在后面讲解</a:t>
            </a:r>
            <a:r>
              <a:rPr lang="en-US" altLang="zh-CN"/>
              <a:t>EL</a:t>
            </a:r>
            <a:r>
              <a:rPr lang="zh-CN" altLang="en-US"/>
              <a:t>表达式时，会详细的描述这个攻击的具体形式。</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封装数据库操作</a:t>
            </a:r>
            <a:endParaRPr lang="zh-CN" altLang="en-US"/>
          </a:p>
        </p:txBody>
      </p:sp>
      <p:sp>
        <p:nvSpPr>
          <p:cNvPr id="3" name="内容占位符 2"/>
          <p:cNvSpPr>
            <a:spLocks noGrp="1"/>
          </p:cNvSpPr>
          <p:nvPr>
            <p:ph idx="1"/>
          </p:nvPr>
        </p:nvSpPr>
        <p:spPr/>
        <p:txBody>
          <a:bodyPr/>
          <a:p>
            <a:pPr marL="0" indent="0">
              <a:buNone/>
            </a:pPr>
            <a:r>
              <a:rPr lang="zh-CN" altLang="en-US"/>
              <a:t>那么，如何解决</a:t>
            </a:r>
            <a:r>
              <a:rPr lang="en-US" altLang="zh-CN"/>
              <a:t>JSP</a:t>
            </a:r>
            <a:r>
              <a:rPr lang="zh-CN" altLang="en-US"/>
              <a:t>页面上述这些弊端呢？</a:t>
            </a:r>
            <a:endParaRPr lang="zh-CN" altLang="en-US"/>
          </a:p>
          <a:p>
            <a:pPr marL="0" indent="0">
              <a:buNone/>
            </a:pPr>
            <a:r>
              <a:rPr lang="zh-CN" altLang="en-US"/>
              <a:t>一个良好的做法是，不在</a:t>
            </a:r>
            <a:r>
              <a:rPr lang="en-US" altLang="zh-CN"/>
              <a:t>JSP</a:t>
            </a:r>
            <a:r>
              <a:rPr lang="zh-CN" altLang="en-US"/>
              <a:t>页面编写一行</a:t>
            </a:r>
            <a:r>
              <a:rPr lang="en-US" altLang="zh-CN"/>
              <a:t>Java</a:t>
            </a:r>
            <a:r>
              <a:rPr lang="zh-CN" altLang="en-US"/>
              <a:t>代码，将</a:t>
            </a:r>
            <a:r>
              <a:rPr lang="en-US" altLang="zh-CN"/>
              <a:t>HTML</a:t>
            </a:r>
            <a:r>
              <a:rPr lang="zh-CN" altLang="en-US"/>
              <a:t>代码和</a:t>
            </a:r>
            <a:r>
              <a:rPr lang="en-US" altLang="zh-CN"/>
              <a:t>Java</a:t>
            </a:r>
            <a:r>
              <a:rPr lang="zh-CN" altLang="en-US"/>
              <a:t>代码分离开来（有趣的是，</a:t>
            </a:r>
            <a:r>
              <a:rPr lang="en-US" altLang="zh-CN"/>
              <a:t>JSP</a:t>
            </a:r>
            <a:r>
              <a:rPr lang="zh-CN" altLang="en-US"/>
              <a:t>就是为了在</a:t>
            </a:r>
            <a:r>
              <a:rPr lang="en-US" altLang="zh-CN"/>
              <a:t>HTML</a:t>
            </a:r>
            <a:r>
              <a:rPr lang="zh-CN" altLang="en-US"/>
              <a:t>编写</a:t>
            </a:r>
            <a:r>
              <a:rPr lang="en-US" altLang="zh-CN"/>
              <a:t>Java</a:t>
            </a:r>
            <a:r>
              <a:rPr lang="zh-CN" altLang="en-US"/>
              <a:t>代码而诞生的）。</a:t>
            </a:r>
            <a:endParaRPr lang="zh-CN" altLang="en-US"/>
          </a:p>
          <a:p>
            <a:pPr marL="0" indent="0">
              <a:buNone/>
            </a:pPr>
            <a:r>
              <a:rPr lang="zh-CN" altLang="en-US"/>
              <a:t>下面，我们一步一步引出解决方案。</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封装数据库操作</a:t>
            </a:r>
            <a:endParaRPr lang="zh-CN" altLang="en-US"/>
          </a:p>
        </p:txBody>
      </p:sp>
      <p:sp>
        <p:nvSpPr>
          <p:cNvPr id="3" name="内容占位符 2"/>
          <p:cNvSpPr>
            <a:spLocks noGrp="1"/>
          </p:cNvSpPr>
          <p:nvPr>
            <p:ph idx="1"/>
          </p:nvPr>
        </p:nvSpPr>
        <p:spPr/>
        <p:txBody>
          <a:bodyPr/>
          <a:p>
            <a:pPr marL="0" indent="0">
              <a:buNone/>
            </a:pPr>
            <a:r>
              <a:rPr lang="en-US" altLang="zh-CN"/>
              <a:t>1.</a:t>
            </a:r>
            <a:r>
              <a:rPr lang="zh-CN" altLang="en-US"/>
              <a:t>解决在</a:t>
            </a:r>
            <a:r>
              <a:rPr lang="en-US" altLang="zh-CN"/>
              <a:t>JSP</a:t>
            </a:r>
            <a:r>
              <a:rPr lang="zh-CN" altLang="en-US"/>
              <a:t>页面加载数据库驱动程序的问题。</a:t>
            </a:r>
            <a:endParaRPr lang="zh-CN" altLang="en-US"/>
          </a:p>
          <a:p>
            <a:pPr marL="0" indent="0">
              <a:buNone/>
            </a:pPr>
            <a:r>
              <a:rPr lang="zh-CN" altLang="en-US"/>
              <a:t>回到我们最初的问题，那么如何在</a:t>
            </a:r>
            <a:r>
              <a:rPr lang="en-US" altLang="zh-CN"/>
              <a:t>JSP</a:t>
            </a:r>
            <a:r>
              <a:rPr lang="zh-CN" altLang="en-US"/>
              <a:t>页面进行数据库的操作呢，一个简单的解决方法是</a:t>
            </a:r>
            <a:r>
              <a:rPr lang="zh-CN" altLang="en-US">
                <a:solidFill>
                  <a:schemeClr val="accent2"/>
                </a:solidFill>
              </a:rPr>
              <a:t>对数据库操作进行封装</a:t>
            </a:r>
            <a:r>
              <a:rPr lang="zh-CN" altLang="en-US"/>
              <a:t>，可以将数据库操作封装到一个</a:t>
            </a:r>
            <a:r>
              <a:rPr lang="en-US" altLang="zh-CN"/>
              <a:t>java</a:t>
            </a:r>
            <a:r>
              <a:rPr lang="zh-CN" altLang="en-US"/>
              <a:t>类中，这个</a:t>
            </a:r>
            <a:r>
              <a:rPr lang="en-US" altLang="zh-CN"/>
              <a:t>java</a:t>
            </a:r>
            <a:r>
              <a:rPr lang="zh-CN" altLang="en-US"/>
              <a:t>类只加载一次数据库驱动程序，同时，可以将一些用于增删改查的代码一起写入这个</a:t>
            </a:r>
            <a:r>
              <a:rPr lang="en-US" altLang="zh-CN"/>
              <a:t>java</a:t>
            </a:r>
            <a:r>
              <a:rPr lang="zh-CN" altLang="en-US"/>
              <a:t>类。</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封装数据库操作</a:t>
            </a:r>
            <a:endParaRPr lang="zh-CN" altLang="en-US"/>
          </a:p>
        </p:txBody>
      </p:sp>
      <p:sp>
        <p:nvSpPr>
          <p:cNvPr id="3" name="内容占位符 2"/>
          <p:cNvSpPr>
            <a:spLocks noGrp="1"/>
          </p:cNvSpPr>
          <p:nvPr>
            <p:ph idx="1"/>
          </p:nvPr>
        </p:nvSpPr>
        <p:spPr/>
        <p:txBody>
          <a:bodyPr/>
          <a:p>
            <a:pPr marL="0" indent="0">
              <a:buNone/>
            </a:pPr>
            <a:r>
              <a:rPr lang="zh-CN" altLang="en-US"/>
              <a:t>这个解决方案同时也解决了</a:t>
            </a:r>
            <a:r>
              <a:rPr lang="en-US" altLang="zh-CN"/>
              <a:t>1.</a:t>
            </a:r>
            <a:r>
              <a:rPr lang="zh-CN" altLang="en-US"/>
              <a:t>结构混乱；</a:t>
            </a:r>
            <a:r>
              <a:rPr lang="en-US" altLang="zh-CN"/>
              <a:t>2.</a:t>
            </a:r>
            <a:r>
              <a:rPr lang="zh-CN" altLang="en-US"/>
              <a:t>难以调试的问题，下面让我们来看一下这个数据库封装类的编写。</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1.2  </a:t>
            </a:r>
            <a:r>
              <a:rPr lang="zh-CN" altLang="en-US">
                <a:sym typeface="+mn-ea"/>
              </a:rPr>
              <a:t>如何编写数据库封装类？</a:t>
            </a:r>
            <a:br>
              <a:rPr lang="zh-CN" altLang="en-US"/>
            </a:br>
            <a:endParaRPr lang="zh-CN" altLang="en-US"/>
          </a:p>
        </p:txBody>
      </p:sp>
      <p:pic>
        <p:nvPicPr>
          <p:cNvPr id="7" name="图片 6"/>
          <p:cNvPicPr>
            <a:picLocks noChangeAspect="1"/>
          </p:cNvPicPr>
          <p:nvPr/>
        </p:nvPicPr>
        <p:blipFill>
          <a:blip r:embed="rId1"/>
          <a:stretch>
            <a:fillRect/>
          </a:stretch>
        </p:blipFill>
        <p:spPr>
          <a:xfrm>
            <a:off x="457200" y="806450"/>
            <a:ext cx="8472170" cy="5847080"/>
          </a:xfrm>
          <a:prstGeom prst="rect">
            <a:avLst/>
          </a:prstGeom>
        </p:spPr>
      </p:pic>
      <p:sp>
        <p:nvSpPr>
          <p:cNvPr id="8" name="矩形 7"/>
          <p:cNvSpPr/>
          <p:nvPr/>
        </p:nvSpPr>
        <p:spPr>
          <a:xfrm>
            <a:off x="866140" y="1050290"/>
            <a:ext cx="5384165" cy="2115820"/>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6250305" y="1417955"/>
            <a:ext cx="491490" cy="57086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741795" y="1050290"/>
            <a:ext cx="2064385" cy="64516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静态代码段，只加载驱动程序一次</a:t>
            </a:r>
            <a:endParaRPr lang="zh-CN" altLang="en-US">
              <a:solidFill>
                <a:srgbClr val="FF0000"/>
              </a:solidFill>
              <a:effectLst>
                <a:outerShdw blurRad="38100" dist="19050" dir="2700000" algn="tl" rotWithShape="0">
                  <a:schemeClr val="dk1">
                    <a:alpha val="40000"/>
                  </a:schemeClr>
                </a:outerShdw>
              </a:effectLst>
            </a:endParaRPr>
          </a:p>
        </p:txBody>
      </p:sp>
      <p:sp>
        <p:nvSpPr>
          <p:cNvPr id="11" name="矩形 10"/>
          <p:cNvSpPr/>
          <p:nvPr/>
        </p:nvSpPr>
        <p:spPr>
          <a:xfrm>
            <a:off x="866140" y="3435985"/>
            <a:ext cx="7939405" cy="3217545"/>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flipH="1">
            <a:off x="5558155" y="3789045"/>
            <a:ext cx="885825" cy="38544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522720" y="3407410"/>
            <a:ext cx="2064385" cy="64516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编写进行数据库连接的方法</a:t>
            </a:r>
            <a:endParaRPr lang="zh-CN" altLang="en-US">
              <a:solidFill>
                <a:srgbClr val="FF0000"/>
              </a:solidFill>
              <a:effectLst>
                <a:outerShdw blurRad="38100" dist="19050" dir="2700000" algn="tl" rotWithShape="0">
                  <a:schemeClr val="dk1">
                    <a:alpha val="40000"/>
                  </a:scheme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to="" calcmode="lin" valueType="num">
                                      <p:cBhvr>
                                        <p:cTn id="12" dur="1" fill="hold"/>
                                        <p:tgtEl>
                                          <p:spTgt spid="8"/>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to="" calcmode="lin" valueType="num">
                                      <p:cBhvr>
                                        <p:cTn id="17" dur="1" fill="hold"/>
                                        <p:tgtEl>
                                          <p:spTgt spid="9"/>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to="" calcmode="lin" valueType="num">
                                      <p:cBhvr>
                                        <p:cTn id="22" dur="1" fill="hold"/>
                                        <p:tgtEl>
                                          <p:spTgt spid="10"/>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to="" calcmode="lin" valueType="num">
                                      <p:cBhvr>
                                        <p:cTn id="27" dur="1" fill="hold"/>
                                        <p:tgtEl>
                                          <p:spTgt spid="11"/>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to="" calcmode="lin" valueType="num">
                                      <p:cBhvr>
                                        <p:cTn id="32" dur="1" fill="hold"/>
                                        <p:tgtEl>
                                          <p:spTgt spid="12"/>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to="" calcmode="lin" valueType="num">
                                      <p:cBhvr>
                                        <p:cTn id="37" dur="1" fill="hold"/>
                                        <p:tgtEl>
                                          <p:spTgt spid="1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p:bldP spid="11" grpId="0" bldLvl="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20000"/>
          </a:bodyPr>
          <a:p>
            <a:pPr marL="0" indent="0">
              <a:buNone/>
            </a:pPr>
            <a:r>
              <a:rPr lang="zh-CN" altLang="en-US"/>
              <a:t>上面那个就可以当做简单的数据库连接类来使用了，当然，直接在代码中使用</a:t>
            </a:r>
            <a:r>
              <a:rPr lang="en-US" altLang="zh-CN"/>
              <a:t>user=”xxx”,password=”xxx”</a:t>
            </a:r>
            <a:r>
              <a:rPr lang="zh-CN" altLang="en-US"/>
              <a:t>是一种硬编码的行为，是不太好的，后面我们将会讲解使用</a:t>
            </a:r>
            <a:r>
              <a:rPr lang="en-US" altLang="zh-CN"/>
              <a:t>xml</a:t>
            </a:r>
            <a:r>
              <a:rPr lang="zh-CN" altLang="en-US"/>
              <a:t>或</a:t>
            </a:r>
            <a:r>
              <a:rPr lang="en-US" altLang="zh-CN"/>
              <a:t>properties</a:t>
            </a:r>
            <a:r>
              <a:rPr lang="zh-CN" altLang="en-US"/>
              <a:t>文件进行数据库的配置（如果有时间的话）。</a:t>
            </a:r>
            <a:endParaRPr lang="zh-CN" altLang="en-US"/>
          </a:p>
          <a:p>
            <a:pPr marL="0" indent="0">
              <a:buNone/>
            </a:pPr>
            <a:r>
              <a:rPr lang="zh-CN" altLang="en-US"/>
              <a:t>写完上面这个数据库连接类，可能还有同学比较疑惑如何使用这个类来进行数据库增删改查，那么，下面我们就使用这个刚编写好的数据库连接类来做一个小例子，就做开头的那个显示书名的例子</a:t>
            </a:r>
            <a:r>
              <a:rPr lang="en-US" altLang="zh-CN"/>
              <a:t>~</a:t>
            </a:r>
            <a:endParaRPr lang="en-US" altLang="zh-CN"/>
          </a:p>
        </p:txBody>
      </p:sp>
      <p:pic>
        <p:nvPicPr>
          <p:cNvPr id="4" name="图片 3"/>
          <p:cNvPicPr>
            <a:picLocks noChangeAspect="1"/>
          </p:cNvPicPr>
          <p:nvPr/>
        </p:nvPicPr>
        <p:blipFill>
          <a:blip r:embed="rId1"/>
          <a:stretch>
            <a:fillRect/>
          </a:stretch>
        </p:blipFill>
        <p:spPr>
          <a:xfrm>
            <a:off x="530860" y="1600200"/>
            <a:ext cx="7934960" cy="4011930"/>
          </a:xfrm>
          <a:prstGeom prst="rect">
            <a:avLst/>
          </a:prstGeom>
        </p:spPr>
      </p:pic>
      <p:sp>
        <p:nvSpPr>
          <p:cNvPr id="7" name="标题 1"/>
          <p:cNvSpPr>
            <a:spLocks noGrp="1"/>
          </p:cNvSpPr>
          <p:nvPr/>
        </p:nvSpPr>
        <p:spPr>
          <a:xfrm>
            <a:off x="584200" y="401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a:sym typeface="+mn-ea"/>
              </a:rPr>
              <a:t>1.2  </a:t>
            </a:r>
            <a:r>
              <a:rPr lang="zh-CN" altLang="en-US">
                <a:sym typeface="+mn-ea"/>
              </a:rPr>
              <a:t>如何编写数据库封装类？</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600200"/>
            <a:ext cx="8229600" cy="662305"/>
          </a:xfrm>
        </p:spPr>
        <p:txBody>
          <a:bodyPr/>
          <a:p>
            <a:pPr marL="0" indent="0">
              <a:buNone/>
            </a:pPr>
            <a:r>
              <a:rPr lang="zh-CN" altLang="en-US"/>
              <a:t>第一步，编写</a:t>
            </a:r>
            <a:r>
              <a:rPr lang="en-US" altLang="zh-CN"/>
              <a:t>JavaBean</a:t>
            </a:r>
            <a:r>
              <a:rPr lang="zh-CN" altLang="en-US"/>
              <a:t>，用于存放图书信息。</a:t>
            </a:r>
            <a:endParaRPr lang="zh-CN" altLang="en-US"/>
          </a:p>
        </p:txBody>
      </p:sp>
      <p:pic>
        <p:nvPicPr>
          <p:cNvPr id="4" name="图片 3"/>
          <p:cNvPicPr>
            <a:picLocks noChangeAspect="1"/>
          </p:cNvPicPr>
          <p:nvPr/>
        </p:nvPicPr>
        <p:blipFill>
          <a:blip r:embed="rId1"/>
          <a:stretch>
            <a:fillRect/>
          </a:stretch>
        </p:blipFill>
        <p:spPr>
          <a:xfrm>
            <a:off x="1725295" y="2123440"/>
            <a:ext cx="5314315" cy="4333240"/>
          </a:xfrm>
          <a:prstGeom prst="rect">
            <a:avLst/>
          </a:prstGeom>
        </p:spPr>
      </p:pic>
      <p:sp>
        <p:nvSpPr>
          <p:cNvPr id="5" name="标题 1"/>
          <p:cNvSpPr>
            <a:spLocks noGrp="1"/>
          </p:cNvSpPr>
          <p:nvPr/>
        </p:nvSpPr>
        <p:spPr>
          <a:xfrm>
            <a:off x="584200" y="401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a:sym typeface="+mn-ea"/>
              </a:rPr>
              <a:t>1.2  </a:t>
            </a:r>
            <a:r>
              <a:rPr lang="zh-CN" altLang="en-US">
                <a:sym typeface="+mn-ea"/>
              </a:rPr>
              <a:t>如何编写数据库封装类？</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584200" y="401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a:sym typeface="+mn-ea"/>
              </a:rPr>
              <a:t>1.2  </a:t>
            </a:r>
            <a:r>
              <a:rPr lang="zh-CN" altLang="en-US">
                <a:sym typeface="+mn-ea"/>
              </a:rPr>
              <a:t>如何编写数据库封装类？</a:t>
            </a:r>
            <a:endParaRPr lang="zh-CN" altLang="en-US"/>
          </a:p>
        </p:txBody>
      </p:sp>
      <p:sp>
        <p:nvSpPr>
          <p:cNvPr id="5" name="内容占位符 2"/>
          <p:cNvSpPr>
            <a:spLocks noGrp="1"/>
          </p:cNvSpPr>
          <p:nvPr/>
        </p:nvSpPr>
        <p:spPr>
          <a:xfrm>
            <a:off x="457200" y="1600200"/>
            <a:ext cx="8229600" cy="142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a:t>第二步，编写</a:t>
            </a:r>
            <a:r>
              <a:rPr lang="en-US" altLang="zh-CN"/>
              <a:t>Servlet</a:t>
            </a:r>
            <a:r>
              <a:rPr lang="zh-CN" altLang="en-US"/>
              <a:t>，用于转发请求，同时，在此处用到了我们的编写的数据库封装类。</a:t>
            </a:r>
            <a:endParaRPr lang="zh-CN" altLang="en-US"/>
          </a:p>
        </p:txBody>
      </p:sp>
      <p:pic>
        <p:nvPicPr>
          <p:cNvPr id="6" name="图片 5"/>
          <p:cNvPicPr>
            <a:picLocks noChangeAspect="1"/>
          </p:cNvPicPr>
          <p:nvPr/>
        </p:nvPicPr>
        <p:blipFill>
          <a:blip r:embed="rId1"/>
          <a:stretch>
            <a:fillRect/>
          </a:stretch>
        </p:blipFill>
        <p:spPr>
          <a:xfrm>
            <a:off x="584200" y="1544955"/>
            <a:ext cx="8129905" cy="5066665"/>
          </a:xfrm>
          <a:prstGeom prst="rect">
            <a:avLst/>
          </a:prstGeom>
        </p:spPr>
      </p:pic>
      <p:sp>
        <p:nvSpPr>
          <p:cNvPr id="8" name="矩形 7"/>
          <p:cNvSpPr/>
          <p:nvPr/>
        </p:nvSpPr>
        <p:spPr>
          <a:xfrm>
            <a:off x="1254125" y="3226435"/>
            <a:ext cx="4333875" cy="404495"/>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flipV="1">
            <a:off x="5715000" y="3416935"/>
            <a:ext cx="441325" cy="15557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156325" y="3416935"/>
            <a:ext cx="2306320" cy="36830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建立对数据库的连接</a:t>
            </a:r>
            <a:endParaRPr lang="zh-CN" altLang="en-US">
              <a:solidFill>
                <a:srgbClr val="FF0000"/>
              </a:solidFill>
              <a:effectLst>
                <a:outerShdw blurRad="38100" dist="19050" dir="2700000" algn="tl" rotWithShape="0">
                  <a:schemeClr val="dk1">
                    <a:alpha val="40000"/>
                  </a:schemeClr>
                </a:outerShdw>
              </a:effectLst>
            </a:endParaRPr>
          </a:p>
        </p:txBody>
      </p:sp>
      <p:sp>
        <p:nvSpPr>
          <p:cNvPr id="7" name="矩形 6"/>
          <p:cNvSpPr/>
          <p:nvPr/>
        </p:nvSpPr>
        <p:spPr>
          <a:xfrm>
            <a:off x="1254125" y="5296535"/>
            <a:ext cx="4333875" cy="1314450"/>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nvCxnSpPr>
        <p:spPr>
          <a:xfrm flipH="1">
            <a:off x="5715000" y="5593080"/>
            <a:ext cx="368935" cy="26098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937885" y="5224780"/>
            <a:ext cx="2336800" cy="36830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进行查询</a:t>
            </a:r>
            <a:endParaRPr lang="zh-CN" altLang="en-US">
              <a:solidFill>
                <a:srgbClr val="FF0000"/>
              </a:solidFill>
              <a:effectLst>
                <a:outerShdw blurRad="38100" dist="19050" dir="2700000" algn="tl" rotWithShape="0">
                  <a:schemeClr val="dk1">
                    <a:alpha val="40000"/>
                  </a:scheme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to="" calcmode="lin" valueType="num">
                                      <p:cBhvr>
                                        <p:cTn id="7" dur="1" fill="hold"/>
                                        <p:tgtEl>
                                          <p:spTgt spid="5">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to="" calcmode="lin" valueType="num">
                                      <p:cBhvr>
                                        <p:cTn id="17" dur="1" fill="hold"/>
                                        <p:tgtEl>
                                          <p:spTgt spid="8"/>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to="" calcmode="lin" valueType="num">
                                      <p:cBhvr>
                                        <p:cTn id="22" dur="1" fill="hold"/>
                                        <p:tgtEl>
                                          <p:spTgt spid="9"/>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to="" calcmode="lin" valueType="num">
                                      <p:cBhvr>
                                        <p:cTn id="27" dur="1" fill="hold"/>
                                        <p:tgtEl>
                                          <p:spTgt spid="10"/>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to="" calcmode="lin" valueType="num">
                                      <p:cBhvr>
                                        <p:cTn id="32" dur="1" fill="hold"/>
                                        <p:tgtEl>
                                          <p:spTgt spid="7"/>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to="" calcmode="lin" valueType="num">
                                      <p:cBhvr>
                                        <p:cTn id="37" dur="1" fill="hold"/>
                                        <p:tgtEl>
                                          <p:spTgt spid="11"/>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to="" calcmode="lin" valueType="num">
                                      <p:cBhvr>
                                        <p:cTn id="42" dur="1" fill="hold"/>
                                        <p:tgtEl>
                                          <p:spTgt spid="1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ldLvl="0" animBg="1"/>
      <p:bldP spid="10" grpId="0"/>
      <p:bldP spid="7" grpId="0" bldLvl="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84810" y="1660525"/>
            <a:ext cx="6695440" cy="4771390"/>
          </a:xfrm>
          <a:prstGeom prst="rect">
            <a:avLst/>
          </a:prstGeom>
        </p:spPr>
      </p:pic>
      <p:sp>
        <p:nvSpPr>
          <p:cNvPr id="5" name="标题 1"/>
          <p:cNvSpPr>
            <a:spLocks noGrp="1"/>
          </p:cNvSpPr>
          <p:nvPr/>
        </p:nvSpPr>
        <p:spPr>
          <a:xfrm>
            <a:off x="584200" y="401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a:sym typeface="+mn-ea"/>
              </a:rPr>
              <a:t>1.2  </a:t>
            </a:r>
            <a:r>
              <a:rPr lang="zh-CN" altLang="en-US">
                <a:sym typeface="+mn-ea"/>
              </a:rPr>
              <a:t>如何编写数据库封装类？</a:t>
            </a:r>
            <a:endParaRPr lang="zh-CN" altLang="en-US"/>
          </a:p>
        </p:txBody>
      </p:sp>
      <p:sp>
        <p:nvSpPr>
          <p:cNvPr id="7" name="矩形 6"/>
          <p:cNvSpPr/>
          <p:nvPr/>
        </p:nvSpPr>
        <p:spPr>
          <a:xfrm>
            <a:off x="1159510" y="3164205"/>
            <a:ext cx="5604510" cy="2270125"/>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nvCxnSpPr>
        <p:spPr>
          <a:xfrm flipH="1">
            <a:off x="6764020" y="4118610"/>
            <a:ext cx="509905" cy="36131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185660" y="2345690"/>
            <a:ext cx="1897380" cy="2030095"/>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这一步将数据库中的数据转换成我们编写的</a:t>
            </a:r>
            <a:r>
              <a:rPr lang="en-US" altLang="zh-CN">
                <a:solidFill>
                  <a:srgbClr val="FF0000"/>
                </a:solidFill>
                <a:effectLst>
                  <a:outerShdw blurRad="38100" dist="19050" dir="2700000" algn="tl" rotWithShape="0">
                    <a:schemeClr val="dk1">
                      <a:alpha val="40000"/>
                    </a:schemeClr>
                  </a:outerShdw>
                </a:effectLst>
              </a:rPr>
              <a:t>JavaBean--Book</a:t>
            </a:r>
            <a:r>
              <a:rPr lang="zh-CN" altLang="en-US">
                <a:solidFill>
                  <a:srgbClr val="FF0000"/>
                </a:solidFill>
                <a:effectLst>
                  <a:outerShdw blurRad="38100" dist="19050" dir="2700000" algn="tl" rotWithShape="0">
                    <a:schemeClr val="dk1">
                      <a:alpha val="40000"/>
                    </a:schemeClr>
                  </a:outerShdw>
                </a:effectLst>
              </a:rPr>
              <a:t>类，同时将查询到的每一个</a:t>
            </a:r>
            <a:r>
              <a:rPr lang="en-US" altLang="zh-CN">
                <a:solidFill>
                  <a:srgbClr val="FF0000"/>
                </a:solidFill>
                <a:effectLst>
                  <a:outerShdw blurRad="38100" dist="19050" dir="2700000" algn="tl" rotWithShape="0">
                    <a:schemeClr val="dk1">
                      <a:alpha val="40000"/>
                    </a:schemeClr>
                  </a:outerShdw>
                </a:effectLst>
              </a:rPr>
              <a:t>book</a:t>
            </a:r>
            <a:r>
              <a:rPr lang="zh-CN" altLang="en-US">
                <a:solidFill>
                  <a:srgbClr val="FF0000"/>
                </a:solidFill>
                <a:effectLst>
                  <a:outerShdw blurRad="38100" dist="19050" dir="2700000" algn="tl" rotWithShape="0">
                    <a:schemeClr val="dk1">
                      <a:alpha val="40000"/>
                    </a:schemeClr>
                  </a:outerShdw>
                </a:effectLst>
              </a:rPr>
              <a:t>加入</a:t>
            </a:r>
            <a:r>
              <a:rPr lang="en-US" altLang="zh-CN">
                <a:solidFill>
                  <a:srgbClr val="FF0000"/>
                </a:solidFill>
                <a:effectLst>
                  <a:outerShdw blurRad="38100" dist="19050" dir="2700000" algn="tl" rotWithShape="0">
                    <a:schemeClr val="dk1">
                      <a:alpha val="40000"/>
                    </a:schemeClr>
                  </a:outerShdw>
                </a:effectLst>
              </a:rPr>
              <a:t>ArrayList</a:t>
            </a:r>
            <a:endParaRPr lang="en-US" altLang="zh-CN">
              <a:solidFill>
                <a:srgbClr val="FF0000"/>
              </a:solidFill>
              <a:effectLst>
                <a:outerShdw blurRad="38100" dist="19050" dir="2700000" algn="tl" rotWithShape="0">
                  <a:schemeClr val="dk1">
                    <a:alpha val="40000"/>
                  </a:scheme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to="" calcmode="lin" valueType="num">
                                      <p:cBhvr>
                                        <p:cTn id="17" dur="1" fill="hold"/>
                                        <p:tgtEl>
                                          <p:spTgt spid="11"/>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to="" calcmode="lin" valueType="num">
                                      <p:cBhvr>
                                        <p:cTn id="22" dur="1" fill="hold"/>
                                        <p:tgtEl>
                                          <p:spTgt spid="1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本部分预览</a:t>
            </a:r>
            <a:endParaRPr lang="zh-CN" altLang="zh-CN"/>
          </a:p>
        </p:txBody>
      </p:sp>
      <p:sp>
        <p:nvSpPr>
          <p:cNvPr id="3" name="内容占位符 2"/>
          <p:cNvSpPr>
            <a:spLocks noGrp="1"/>
          </p:cNvSpPr>
          <p:nvPr>
            <p:ph idx="1"/>
          </p:nvPr>
        </p:nvSpPr>
        <p:spPr>
          <a:xfrm>
            <a:off x="457200" y="1590040"/>
            <a:ext cx="8229600" cy="4525963"/>
          </a:xfrm>
        </p:spPr>
        <p:txBody>
          <a:bodyPr/>
          <a:lstStyle/>
          <a:p>
            <a:r>
              <a:rPr lang="zh-CN" altLang="en-US" dirty="0"/>
              <a:t>本章我主要为同学们查漏补缺和讲解封装数据库操作和管理数据库连接的三种模式，同时，如果有时间的话，以一个简单的网上书城作为例子进行收尾。</a:t>
            </a:r>
            <a:endParaRPr lang="zh-CN" altLang="en-US" dirty="0"/>
          </a:p>
          <a:p>
            <a:pPr marL="0" indent="0">
              <a:buNone/>
            </a:pP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pPr marL="0" indent="0">
              <a:buNone/>
            </a:pPr>
            <a:r>
              <a:rPr lang="zh-CN" altLang="en-US"/>
              <a:t>下面是一个十分重要的环节，那就是，关闭数据库连接</a:t>
            </a:r>
            <a:r>
              <a:rPr lang="en-US" altLang="zh-CN"/>
              <a:t>~</a:t>
            </a:r>
            <a:endParaRPr lang="en-US" altLang="zh-CN"/>
          </a:p>
          <a:p>
            <a:pPr marL="0" indent="0">
              <a:buNone/>
            </a:pPr>
            <a:r>
              <a:rPr lang="zh-CN" altLang="en-US"/>
              <a:t>数据库连接是一个十分宝贵且有限的资源，同一个数据库的数据库连接数量有最大限制，如果我们不对数据库连接进行关闭操作，那么数据库会在一定时间内保持这条连接，若果这个时候，又创建了多条数据库连接，很可能让数据库承受不住，然后导致数据库崩溃！</a:t>
            </a:r>
            <a:endParaRPr lang="en-US" altLang="zh-CN"/>
          </a:p>
        </p:txBody>
      </p:sp>
      <p:sp>
        <p:nvSpPr>
          <p:cNvPr id="5" name="标题 1"/>
          <p:cNvSpPr>
            <a:spLocks noGrp="1"/>
          </p:cNvSpPr>
          <p:nvPr/>
        </p:nvSpPr>
        <p:spPr>
          <a:xfrm>
            <a:off x="584200" y="401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a:sym typeface="+mn-ea"/>
              </a:rPr>
              <a:t>1.2  </a:t>
            </a:r>
            <a:r>
              <a:rPr lang="zh-CN" altLang="en-US">
                <a:sym typeface="+mn-ea"/>
              </a:rPr>
              <a:t>如何编写数据库封装类？</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需要注意的是，</a:t>
            </a:r>
            <a:r>
              <a:rPr lang="en-US" altLang="zh-CN"/>
              <a:t>Statement</a:t>
            </a:r>
            <a:r>
              <a:rPr lang="zh-CN" altLang="en-US"/>
              <a:t>，</a:t>
            </a:r>
            <a:r>
              <a:rPr lang="en-US" altLang="zh-CN"/>
              <a:t>ResultSet</a:t>
            </a:r>
            <a:r>
              <a:rPr lang="zh-CN" altLang="en-US"/>
              <a:t>这两个根据数据库连接创建的对象也是占用一定的资源的，也是要进行释放的，同时释放顺序一定是：</a:t>
            </a:r>
            <a:endParaRPr lang="zh-CN" altLang="en-US"/>
          </a:p>
          <a:p>
            <a:pPr marL="0" indent="0">
              <a:buNone/>
            </a:pPr>
            <a:r>
              <a:rPr lang="en-US" altLang="zh-CN"/>
              <a:t>	ResultSet &gt; Statement &gt; Connection</a:t>
            </a:r>
            <a:endParaRPr lang="en-US" altLang="zh-CN"/>
          </a:p>
          <a:p>
            <a:pPr marL="0" indent="0">
              <a:buNone/>
            </a:pPr>
            <a:r>
              <a:rPr lang="zh-CN" altLang="en-US"/>
              <a:t>关于这个顺序问题，请看下面这一段解释。</a:t>
            </a:r>
            <a:endParaRPr lang="zh-CN" altLang="en-US"/>
          </a:p>
        </p:txBody>
      </p:sp>
      <p:sp>
        <p:nvSpPr>
          <p:cNvPr id="5" name="标题 1"/>
          <p:cNvSpPr>
            <a:spLocks noGrp="1"/>
          </p:cNvSpPr>
          <p:nvPr/>
        </p:nvSpPr>
        <p:spPr>
          <a:xfrm>
            <a:off x="584200" y="401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a:sym typeface="+mn-ea"/>
              </a:rPr>
              <a:t>1.2  </a:t>
            </a:r>
            <a:r>
              <a:rPr lang="zh-CN" altLang="en-US">
                <a:sym typeface="+mn-ea"/>
              </a:rPr>
              <a:t>如何编写数据库封装类？</a:t>
            </a:r>
            <a:endParaRPr lang="zh-CN" altLang="en-US"/>
          </a:p>
        </p:txBody>
      </p:sp>
      <p:pic>
        <p:nvPicPr>
          <p:cNvPr id="4" name="图片 3"/>
          <p:cNvPicPr>
            <a:picLocks noChangeAspect="1"/>
          </p:cNvPicPr>
          <p:nvPr/>
        </p:nvPicPr>
        <p:blipFill>
          <a:blip r:embed="rId1"/>
          <a:stretch>
            <a:fillRect/>
          </a:stretch>
        </p:blipFill>
        <p:spPr>
          <a:xfrm>
            <a:off x="216535" y="1856740"/>
            <a:ext cx="8710295" cy="4773295"/>
          </a:xfrm>
          <a:prstGeom prst="rect">
            <a:avLst/>
          </a:prstGeom>
        </p:spPr>
      </p:pic>
      <p:sp>
        <p:nvSpPr>
          <p:cNvPr id="7" name="矩形 6"/>
          <p:cNvSpPr/>
          <p:nvPr/>
        </p:nvSpPr>
        <p:spPr>
          <a:xfrm>
            <a:off x="4531360" y="2177415"/>
            <a:ext cx="4155440" cy="516890"/>
          </a:xfrm>
          <a:prstGeom prst="rect">
            <a:avLst/>
          </a:prstGeom>
          <a:noFill/>
          <a:ln w="571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647065" y="2851150"/>
            <a:ext cx="2286635" cy="507365"/>
          </a:xfrm>
          <a:prstGeom prst="rect">
            <a:avLst/>
          </a:prstGeom>
          <a:noFill/>
          <a:ln w="571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375920" y="3480435"/>
            <a:ext cx="4554855" cy="516890"/>
          </a:xfrm>
          <a:prstGeom prst="rect">
            <a:avLst/>
          </a:prstGeom>
          <a:noFill/>
          <a:ln w="571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6545580" y="3480435"/>
            <a:ext cx="1038225" cy="441960"/>
          </a:xfrm>
          <a:prstGeom prst="rect">
            <a:avLst/>
          </a:prstGeom>
          <a:noFill/>
          <a:ln w="571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2609850" y="4100195"/>
            <a:ext cx="3483610" cy="496570"/>
          </a:xfrm>
          <a:prstGeom prst="rect">
            <a:avLst/>
          </a:prstGeom>
          <a:noFill/>
          <a:ln w="571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375920" y="4698365"/>
            <a:ext cx="8437880" cy="1104900"/>
          </a:xfrm>
          <a:prstGeom prst="rect">
            <a:avLst/>
          </a:prstGeom>
          <a:noFill/>
          <a:ln w="571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to="" calcmode="lin" valueType="num">
                                      <p:cBhvr>
                                        <p:cTn id="22" dur="1" fill="hold"/>
                                        <p:tgtEl>
                                          <p:spTgt spid="4"/>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to="" calcmode="lin" valueType="num">
                                      <p:cBhvr>
                                        <p:cTn id="32" dur="1" fill="hold"/>
                                        <p:tgtEl>
                                          <p:spTgt spid="6"/>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to="" calcmode="lin" valueType="num">
                                      <p:cBhvr>
                                        <p:cTn id="37" dur="1" fill="hold"/>
                                        <p:tgtEl>
                                          <p:spTgt spid="8"/>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to="" calcmode="lin" valueType="num">
                                      <p:cBhvr>
                                        <p:cTn id="42" dur="1" fill="hold"/>
                                        <p:tgtEl>
                                          <p:spTgt spid="9"/>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to="" calcmode="lin" valueType="num">
                                      <p:cBhvr>
                                        <p:cTn id="47" dur="1" fill="hold"/>
                                        <p:tgtEl>
                                          <p:spTgt spid="10"/>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 to="" calcmode="lin" valueType="num">
                                      <p:cBhvr>
                                        <p:cTn id="52" dur="1" fill="hold"/>
                                        <p:tgtEl>
                                          <p:spTgt spid="1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ldLvl="0" animBg="1"/>
      <p:bldP spid="6" grpId="0" bldLvl="0" animBg="1"/>
      <p:bldP spid="8" grpId="0" bldLvl="0" animBg="1"/>
      <p:bldP spid="9"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a:spLocks noGrp="1"/>
          </p:cNvSpPr>
          <p:nvPr/>
        </p:nvSpPr>
        <p:spPr>
          <a:xfrm>
            <a:off x="584200" y="401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a:sym typeface="+mn-ea"/>
              </a:rPr>
              <a:t>1.2  </a:t>
            </a:r>
            <a:r>
              <a:rPr lang="zh-CN" altLang="en-US">
                <a:sym typeface="+mn-ea"/>
              </a:rPr>
              <a:t>如何编写数据库封装类？</a:t>
            </a:r>
            <a:endParaRPr lang="zh-CN" altLang="en-US"/>
          </a:p>
        </p:txBody>
      </p:sp>
      <p:sp>
        <p:nvSpPr>
          <p:cNvPr id="7" name="矩形 6"/>
          <p:cNvSpPr/>
          <p:nvPr/>
        </p:nvSpPr>
        <p:spPr>
          <a:xfrm>
            <a:off x="1233170" y="706120"/>
            <a:ext cx="1268095" cy="297815"/>
          </a:xfrm>
          <a:prstGeom prst="rect">
            <a:avLst/>
          </a:prstGeom>
          <a:noFill/>
          <a:ln w="2540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内容占位符 7"/>
          <p:cNvSpPr>
            <a:spLocks noGrp="1"/>
          </p:cNvSpPr>
          <p:nvPr>
            <p:ph idx="1"/>
          </p:nvPr>
        </p:nvSpPr>
        <p:spPr/>
        <p:txBody>
          <a:bodyPr/>
          <a:p>
            <a:pPr marL="0" indent="0">
              <a:buNone/>
            </a:pPr>
            <a:r>
              <a:rPr lang="zh-CN" altLang="en-US"/>
              <a:t>下面这一段是关闭数据库连接的代码，关闭数据库连接必须要放在</a:t>
            </a:r>
            <a:r>
              <a:rPr lang="en-US" altLang="zh-CN"/>
              <a:t>finally</a:t>
            </a:r>
            <a:r>
              <a:rPr lang="zh-CN" altLang="en-US"/>
              <a:t>中，即，保证数据库连接无论前面发生了什么异常状况，他最后都必须得到一个合理的关闭。</a:t>
            </a:r>
            <a:endParaRPr lang="zh-CN" altLang="en-US"/>
          </a:p>
        </p:txBody>
      </p:sp>
      <p:pic>
        <p:nvPicPr>
          <p:cNvPr id="4" name="图片 3"/>
          <p:cNvPicPr>
            <a:picLocks noChangeAspect="1"/>
          </p:cNvPicPr>
          <p:nvPr/>
        </p:nvPicPr>
        <p:blipFill>
          <a:blip r:embed="rId1"/>
          <a:stretch>
            <a:fillRect/>
          </a:stretch>
        </p:blipFill>
        <p:spPr>
          <a:xfrm>
            <a:off x="719455" y="152400"/>
            <a:ext cx="7704455" cy="6552565"/>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to="" calcmode="lin" valueType="num">
                                      <p:cBhvr>
                                        <p:cTn id="7" dur="1" fill="hold"/>
                                        <p:tgtEl>
                                          <p:spTgt spid="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xit" presetSubtype="0" fill="hold" grpId="1" nodeType="clickEffect">
                                  <p:stCondLst>
                                    <p:cond delay="0"/>
                                  </p:stCondLst>
                                  <p:childTnLst>
                                    <p:anim to="" calcmode="lin" valueType="num">
                                      <p:cBhvr>
                                        <p:cTn id="11" dur="1"/>
                                        <p:tgtEl>
                                          <p:spTgt spid="8">
                                            <p:txEl>
                                              <p:pRg st="0" end="0"/>
                                            </p:txEl>
                                          </p:spTgt>
                                        </p:tgtEl>
                                      </p:cBhvr>
                                    </p:anim>
                                    <p:set>
                                      <p:cBhvr>
                                        <p:cTn id="12" dur="1" fill="hold">
                                          <p:stCondLst>
                                            <p:cond delay="0"/>
                                          </p:stCondLst>
                                        </p:cTn>
                                        <p:tgtEl>
                                          <p:spTgt spid="8">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uild="p"/>
      <p:bldP spid="8"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1.2  </a:t>
            </a:r>
            <a:r>
              <a:rPr lang="zh-CN" altLang="en-US">
                <a:sym typeface="+mn-ea"/>
              </a:rPr>
              <a:t>如何编写数据库封装类？</a:t>
            </a:r>
            <a:endParaRPr lang="zh-CN" altLang="en-US"/>
          </a:p>
        </p:txBody>
      </p:sp>
      <p:sp>
        <p:nvSpPr>
          <p:cNvPr id="3" name="内容占位符 2"/>
          <p:cNvSpPr>
            <a:spLocks noGrp="1"/>
          </p:cNvSpPr>
          <p:nvPr>
            <p:ph idx="1"/>
          </p:nvPr>
        </p:nvSpPr>
        <p:spPr/>
        <p:txBody>
          <a:bodyPr/>
          <a:p>
            <a:pPr marL="0" indent="0">
              <a:buNone/>
            </a:pPr>
            <a:r>
              <a:rPr lang="zh-CN" altLang="en-US"/>
              <a:t>编写</a:t>
            </a:r>
            <a:r>
              <a:rPr lang="en-US" altLang="zh-CN"/>
              <a:t>Servlet</a:t>
            </a:r>
            <a:r>
              <a:rPr lang="zh-CN" altLang="en-US"/>
              <a:t>的最后一步，将得到的</a:t>
            </a:r>
            <a:r>
              <a:rPr lang="en-US" altLang="zh-CN"/>
              <a:t>ArrayList</a:t>
            </a:r>
            <a:r>
              <a:rPr lang="zh-CN" altLang="en-US"/>
              <a:t>设置为</a:t>
            </a:r>
            <a:r>
              <a:rPr lang="en-US" altLang="zh-CN"/>
              <a:t>request</a:t>
            </a:r>
            <a:r>
              <a:rPr lang="zh-CN" altLang="en-US"/>
              <a:t>的属性，同时分发请求选择一个合适的视图进行展示。</a:t>
            </a:r>
            <a:endParaRPr lang="zh-CN" altLang="en-US"/>
          </a:p>
        </p:txBody>
      </p:sp>
      <p:pic>
        <p:nvPicPr>
          <p:cNvPr id="4" name="图片 3"/>
          <p:cNvPicPr>
            <a:picLocks noChangeAspect="1"/>
          </p:cNvPicPr>
          <p:nvPr/>
        </p:nvPicPr>
        <p:blipFill>
          <a:blip r:embed="rId1"/>
          <a:stretch>
            <a:fillRect/>
          </a:stretch>
        </p:blipFill>
        <p:spPr>
          <a:xfrm>
            <a:off x="290830" y="3191510"/>
            <a:ext cx="8582025" cy="1981835"/>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最后，才是编写</a:t>
            </a:r>
            <a:r>
              <a:rPr lang="en-US" altLang="zh-CN"/>
              <a:t>JSP</a:t>
            </a:r>
            <a:r>
              <a:rPr lang="zh-CN" altLang="en-US"/>
              <a:t>页面的时候，这时的</a:t>
            </a:r>
            <a:r>
              <a:rPr lang="en-US" altLang="zh-CN"/>
              <a:t>JSP</a:t>
            </a:r>
            <a:r>
              <a:rPr lang="zh-CN" altLang="en-US"/>
              <a:t>页面我们可以不编写一行</a:t>
            </a:r>
            <a:r>
              <a:rPr lang="en-US" altLang="zh-CN"/>
              <a:t>java</a:t>
            </a:r>
            <a:r>
              <a:rPr lang="zh-CN" altLang="en-US"/>
              <a:t>代码完成所需要的功能（即显示数据库中的书名和作者）。</a:t>
            </a:r>
            <a:endParaRPr lang="zh-CN" altLang="en-US"/>
          </a:p>
          <a:p>
            <a:pPr marL="0" indent="0">
              <a:buNone/>
            </a:pPr>
            <a:endParaRPr lang="en-US" altLang="zh-CN"/>
          </a:p>
        </p:txBody>
      </p:sp>
      <p:sp>
        <p:nvSpPr>
          <p:cNvPr id="4" name="标题 3"/>
          <p:cNvSpPr>
            <a:spLocks noGrp="1"/>
          </p:cNvSpPr>
          <p:nvPr>
            <p:ph type="title"/>
          </p:nvPr>
        </p:nvSpPr>
        <p:spPr/>
        <p:txBody>
          <a:bodyPr/>
          <a:p>
            <a:r>
              <a:rPr lang="en-US" altLang="zh-CN">
                <a:sym typeface="+mn-ea"/>
              </a:rPr>
              <a:t>1.2  </a:t>
            </a:r>
            <a:r>
              <a:rPr lang="zh-CN" altLang="en-US">
                <a:sym typeface="+mn-ea"/>
              </a:rPr>
              <a:t>如何编写数据库封装类？</a:t>
            </a:r>
            <a:endParaRPr lang="zh-CN" altLang="en-US"/>
          </a:p>
        </p:txBody>
      </p:sp>
      <p:pic>
        <p:nvPicPr>
          <p:cNvPr id="5" name="图片 4"/>
          <p:cNvPicPr>
            <a:picLocks noChangeAspect="1"/>
          </p:cNvPicPr>
          <p:nvPr/>
        </p:nvPicPr>
        <p:blipFill>
          <a:blip r:embed="rId1"/>
          <a:stretch>
            <a:fillRect/>
          </a:stretch>
        </p:blipFill>
        <p:spPr>
          <a:xfrm>
            <a:off x="-6350" y="1673860"/>
            <a:ext cx="9009380" cy="4695190"/>
          </a:xfrm>
          <a:prstGeom prst="rect">
            <a:avLst/>
          </a:prstGeom>
        </p:spPr>
      </p:pic>
      <p:sp>
        <p:nvSpPr>
          <p:cNvPr id="7" name="矩形 6"/>
          <p:cNvSpPr/>
          <p:nvPr/>
        </p:nvSpPr>
        <p:spPr>
          <a:xfrm>
            <a:off x="-6350" y="2386330"/>
            <a:ext cx="8073390" cy="413385"/>
          </a:xfrm>
          <a:prstGeom prst="rect">
            <a:avLst/>
          </a:prstGeom>
          <a:noFill/>
          <a:ln w="2540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nvCxnSpPr>
        <p:spPr>
          <a:xfrm flipH="1" flipV="1">
            <a:off x="7378700" y="2904490"/>
            <a:ext cx="505460" cy="16446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552690" y="2985135"/>
            <a:ext cx="1897380" cy="368300"/>
          </a:xfrm>
          <a:prstGeom prst="rect">
            <a:avLst/>
          </a:prstGeom>
          <a:noFill/>
        </p:spPr>
        <p:txBody>
          <a:bodyPr wrap="square" rtlCol="0">
            <a:spAutoFit/>
            <a:scene3d>
              <a:camera prst="orthographicFront"/>
              <a:lightRig rig="threePt" dir="t"/>
            </a:scene3d>
          </a:bodyPr>
          <a:p>
            <a:r>
              <a:rPr lang="en-US" altLang="zh-CN">
                <a:solidFill>
                  <a:srgbClr val="FF0000"/>
                </a:solidFill>
                <a:effectLst>
                  <a:outerShdw blurRad="38100" dist="19050" dir="2700000" algn="tl" rotWithShape="0">
                    <a:schemeClr val="dk1">
                      <a:alpha val="40000"/>
                    </a:schemeClr>
                  </a:outerShdw>
                </a:effectLst>
              </a:rPr>
              <a:t>JSTL</a:t>
            </a:r>
            <a:r>
              <a:rPr lang="zh-CN" altLang="en-US">
                <a:solidFill>
                  <a:srgbClr val="FF0000"/>
                </a:solidFill>
                <a:effectLst>
                  <a:outerShdw blurRad="38100" dist="19050" dir="2700000" algn="tl" rotWithShape="0">
                    <a:schemeClr val="dk1">
                      <a:alpha val="40000"/>
                    </a:schemeClr>
                  </a:outerShdw>
                </a:effectLst>
              </a:rPr>
              <a:t>标签库</a:t>
            </a:r>
            <a:endParaRPr lang="zh-CN" altLang="en-US">
              <a:solidFill>
                <a:srgbClr val="FF0000"/>
              </a:solidFill>
              <a:effectLst>
                <a:outerShdw blurRad="38100" dist="19050" dir="2700000" algn="tl" rotWithShape="0">
                  <a:schemeClr val="dk1">
                    <a:alpha val="40000"/>
                  </a:schemeClr>
                </a:outerShdw>
              </a:effectLst>
            </a:endParaRPr>
          </a:p>
        </p:txBody>
      </p:sp>
      <p:sp>
        <p:nvSpPr>
          <p:cNvPr id="6" name="矩形 5"/>
          <p:cNvSpPr/>
          <p:nvPr/>
        </p:nvSpPr>
        <p:spPr>
          <a:xfrm>
            <a:off x="855980" y="4550410"/>
            <a:ext cx="7211060" cy="874395"/>
          </a:xfrm>
          <a:prstGeom prst="rect">
            <a:avLst/>
          </a:prstGeom>
          <a:noFill/>
          <a:ln w="2540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p:nvPr/>
        </p:nvCxnSpPr>
        <p:spPr>
          <a:xfrm flipH="1" flipV="1">
            <a:off x="5037455" y="5499735"/>
            <a:ext cx="505460" cy="16446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37455" y="5664200"/>
            <a:ext cx="3472815" cy="64516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使用</a:t>
            </a:r>
            <a:r>
              <a:rPr lang="en-US" altLang="zh-CN">
                <a:solidFill>
                  <a:srgbClr val="FF0000"/>
                </a:solidFill>
                <a:effectLst>
                  <a:outerShdw blurRad="38100" dist="19050" dir="2700000" algn="tl" rotWithShape="0">
                    <a:schemeClr val="dk1">
                      <a:alpha val="40000"/>
                    </a:schemeClr>
                  </a:outerShdw>
                </a:effectLst>
              </a:rPr>
              <a:t>forEach</a:t>
            </a:r>
            <a:r>
              <a:rPr lang="zh-CN" altLang="en-US">
                <a:solidFill>
                  <a:srgbClr val="FF0000"/>
                </a:solidFill>
                <a:effectLst>
                  <a:outerShdw blurRad="38100" dist="19050" dir="2700000" algn="tl" rotWithShape="0">
                    <a:schemeClr val="dk1">
                      <a:alpha val="40000"/>
                    </a:schemeClr>
                  </a:outerShdw>
                </a:effectLst>
              </a:rPr>
              <a:t>语句代替</a:t>
            </a:r>
            <a:r>
              <a:rPr lang="en-US" altLang="zh-CN">
                <a:solidFill>
                  <a:srgbClr val="FF0000"/>
                </a:solidFill>
                <a:effectLst>
                  <a:outerShdw blurRad="38100" dist="19050" dir="2700000" algn="tl" rotWithShape="0">
                    <a:schemeClr val="dk1">
                      <a:alpha val="40000"/>
                    </a:schemeClr>
                  </a:outerShdw>
                </a:effectLst>
              </a:rPr>
              <a:t>Java</a:t>
            </a:r>
            <a:r>
              <a:rPr lang="zh-CN" altLang="en-US">
                <a:solidFill>
                  <a:srgbClr val="FF0000"/>
                </a:solidFill>
                <a:effectLst>
                  <a:outerShdw blurRad="38100" dist="19050" dir="2700000" algn="tl" rotWithShape="0">
                    <a:schemeClr val="dk1">
                      <a:alpha val="40000"/>
                    </a:schemeClr>
                  </a:outerShdw>
                </a:effectLst>
              </a:rPr>
              <a:t>代码</a:t>
            </a:r>
            <a:r>
              <a:rPr lang="en-US" altLang="zh-CN">
                <a:solidFill>
                  <a:srgbClr val="FF0000"/>
                </a:solidFill>
                <a:effectLst>
                  <a:outerShdw blurRad="38100" dist="19050" dir="2700000" algn="tl" rotWithShape="0">
                    <a:schemeClr val="dk1">
                      <a:alpha val="40000"/>
                    </a:schemeClr>
                  </a:outerShdw>
                </a:effectLst>
              </a:rPr>
              <a:t>&lt;%  for %&gt;</a:t>
            </a:r>
            <a:endParaRPr lang="en-US" altLang="zh-CN">
              <a:solidFill>
                <a:srgbClr val="FF0000"/>
              </a:solidFill>
              <a:effectLst>
                <a:outerShdw blurRad="38100" dist="19050" dir="2700000" algn="tl" rotWithShape="0">
                  <a:schemeClr val="dk1">
                    <a:alpha val="40000"/>
                  </a:schemeClr>
                </a:outerShdw>
              </a:effectLst>
            </a:endParaRPr>
          </a:p>
        </p:txBody>
      </p:sp>
      <p:sp>
        <p:nvSpPr>
          <p:cNvPr id="12" name="矩形 11"/>
          <p:cNvSpPr/>
          <p:nvPr/>
        </p:nvSpPr>
        <p:spPr>
          <a:xfrm>
            <a:off x="3181985" y="4613910"/>
            <a:ext cx="1404620" cy="287655"/>
          </a:xfrm>
          <a:prstGeom prst="rect">
            <a:avLst/>
          </a:prstGeom>
          <a:noFill/>
          <a:ln w="2540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箭头连接符 12"/>
          <p:cNvCxnSpPr/>
          <p:nvPr/>
        </p:nvCxnSpPr>
        <p:spPr>
          <a:xfrm flipH="1">
            <a:off x="4288790" y="4364990"/>
            <a:ext cx="344805" cy="185420"/>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633595" y="4043680"/>
            <a:ext cx="3472815" cy="368300"/>
          </a:xfrm>
          <a:prstGeom prst="rect">
            <a:avLst/>
          </a:prstGeom>
          <a:noFill/>
        </p:spPr>
        <p:txBody>
          <a:bodyPr wrap="square" rtlCol="0">
            <a:spAutoFit/>
            <a:scene3d>
              <a:camera prst="orthographicFront"/>
              <a:lightRig rig="threePt" dir="t"/>
            </a:scene3d>
          </a:bodyPr>
          <a:p>
            <a:r>
              <a:rPr lang="en-US">
                <a:solidFill>
                  <a:srgbClr val="FF0000"/>
                </a:solidFill>
                <a:effectLst>
                  <a:outerShdw blurRad="38100" dist="19050" dir="2700000" algn="tl" rotWithShape="0">
                    <a:schemeClr val="dk1">
                      <a:alpha val="40000"/>
                    </a:schemeClr>
                  </a:outerShdw>
                </a:effectLst>
              </a:rPr>
              <a:t>EL</a:t>
            </a:r>
            <a:r>
              <a:rPr lang="zh-CN" altLang="en-US">
                <a:solidFill>
                  <a:srgbClr val="FF0000"/>
                </a:solidFill>
                <a:effectLst>
                  <a:outerShdw blurRad="38100" dist="19050" dir="2700000" algn="tl" rotWithShape="0">
                    <a:schemeClr val="dk1">
                      <a:alpha val="40000"/>
                    </a:schemeClr>
                  </a:outerShdw>
                </a:effectLst>
              </a:rPr>
              <a:t>表达式</a:t>
            </a:r>
            <a:endParaRPr lang="zh-CN" altLang="en-US">
              <a:solidFill>
                <a:srgbClr val="FF0000"/>
              </a:solidFill>
              <a:effectLst>
                <a:outerShdw blurRad="38100" dist="19050" dir="2700000" algn="tl" rotWithShape="0">
                  <a:schemeClr val="dk1">
                    <a:alpha val="40000"/>
                  </a:scheme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to="" calcmode="lin" valueType="num">
                                      <p:cBhvr>
                                        <p:cTn id="22" dur="1" fill="hold"/>
                                        <p:tgtEl>
                                          <p:spTgt spid="11"/>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to="" calcmode="lin" valueType="num">
                                      <p:cBhvr>
                                        <p:cTn id="27" dur="1" fill="hold"/>
                                        <p:tgtEl>
                                          <p:spTgt spid="10"/>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to="" calcmode="lin" valueType="num">
                                      <p:cBhvr>
                                        <p:cTn id="32" dur="1" fill="hold"/>
                                        <p:tgtEl>
                                          <p:spTgt spid="6"/>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to="" calcmode="lin" valueType="num">
                                      <p:cBhvr>
                                        <p:cTn id="37" dur="1" fill="hold"/>
                                        <p:tgtEl>
                                          <p:spTgt spid="8"/>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to="" calcmode="lin" valueType="num">
                                      <p:cBhvr>
                                        <p:cTn id="42" dur="1" fill="hold"/>
                                        <p:tgtEl>
                                          <p:spTgt spid="9"/>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to="" calcmode="lin" valueType="num">
                                      <p:cBhvr>
                                        <p:cTn id="47" dur="1" fill="hold"/>
                                        <p:tgtEl>
                                          <p:spTgt spid="12"/>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 to="" calcmode="lin" valueType="num">
                                      <p:cBhvr>
                                        <p:cTn id="52" dur="1" fill="hold"/>
                                        <p:tgtEl>
                                          <p:spTgt spid="13"/>
                                        </p:tgtEl>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to="" calcmode="lin" valueType="num">
                                      <p:cBhvr>
                                        <p:cTn id="57"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ldLvl="0" animBg="1"/>
      <p:bldP spid="10" grpId="0"/>
      <p:bldP spid="6" grpId="0" bldLvl="0" animBg="1"/>
      <p:bldP spid="9" grpId="0"/>
      <p:bldP spid="12" grpId="0" bldLvl="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上面我们提到了</a:t>
            </a:r>
            <a:r>
              <a:rPr lang="en-US" altLang="zh-CN"/>
              <a:t>JSTL</a:t>
            </a:r>
            <a:r>
              <a:rPr lang="zh-CN" altLang="en-US"/>
              <a:t>标签库和</a:t>
            </a:r>
            <a:r>
              <a:rPr lang="en-US" altLang="zh-CN"/>
              <a:t>EL</a:t>
            </a:r>
            <a:r>
              <a:rPr lang="zh-CN" altLang="en-US"/>
              <a:t>表达式，这其实是替代了</a:t>
            </a:r>
            <a:r>
              <a:rPr lang="en-US" altLang="zh-CN"/>
              <a:t>java</a:t>
            </a:r>
            <a:r>
              <a:rPr lang="zh-CN" altLang="en-US"/>
              <a:t>代码的</a:t>
            </a:r>
            <a:r>
              <a:rPr lang="en-US" altLang="zh-CN"/>
              <a:t>for</a:t>
            </a:r>
            <a:r>
              <a:rPr lang="zh-CN" altLang="en-US"/>
              <a:t>循环以及</a:t>
            </a:r>
            <a:r>
              <a:rPr lang="en-US" altLang="zh-CN"/>
              <a:t>&lt;%=</a:t>
            </a:r>
            <a:r>
              <a:rPr lang="zh-CN" altLang="en-US"/>
              <a:t>输出</a:t>
            </a:r>
            <a:r>
              <a:rPr lang="en-US" altLang="zh-CN"/>
              <a:t> %&gt;</a:t>
            </a:r>
            <a:r>
              <a:rPr lang="zh-CN" altLang="en-US"/>
              <a:t>，使用</a:t>
            </a:r>
            <a:r>
              <a:rPr lang="en-US" altLang="zh-CN"/>
              <a:t>java</a:t>
            </a:r>
            <a:r>
              <a:rPr lang="zh-CN" altLang="en-US"/>
              <a:t>代码可以完成同样的事情，同时这些</a:t>
            </a:r>
            <a:r>
              <a:rPr lang="en-US" altLang="zh-CN"/>
              <a:t>java</a:t>
            </a:r>
            <a:r>
              <a:rPr lang="zh-CN" altLang="en-US"/>
              <a:t>代码比较简短，不太会影响页面结构。关于上面那两个东西，后面会有一个简单的介绍。</a:t>
            </a:r>
            <a:endParaRPr lang="zh-CN" altLang="en-US"/>
          </a:p>
        </p:txBody>
      </p:sp>
      <p:sp>
        <p:nvSpPr>
          <p:cNvPr id="4" name="标题 3"/>
          <p:cNvSpPr>
            <a:spLocks noGrp="1"/>
          </p:cNvSpPr>
          <p:nvPr>
            <p:ph type="title"/>
          </p:nvPr>
        </p:nvSpPr>
        <p:spPr/>
        <p:txBody>
          <a:bodyPr/>
          <a:p>
            <a:r>
              <a:rPr lang="en-US" altLang="zh-CN">
                <a:sym typeface="+mn-ea"/>
              </a:rPr>
              <a:t>1.2  </a:t>
            </a:r>
            <a:r>
              <a:rPr lang="zh-CN" altLang="en-US">
                <a:sym typeface="+mn-ea"/>
              </a:rPr>
              <a:t>如何编写数据库封装类？</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1.2  </a:t>
            </a:r>
            <a:r>
              <a:rPr lang="zh-CN" altLang="en-US">
                <a:sym typeface="+mn-ea"/>
              </a:rPr>
              <a:t>如何编写数据库封装类？</a:t>
            </a:r>
            <a:endParaRPr lang="zh-CN" altLang="en-US"/>
          </a:p>
        </p:txBody>
      </p:sp>
      <p:sp>
        <p:nvSpPr>
          <p:cNvPr id="3" name="内容占位符 2"/>
          <p:cNvSpPr>
            <a:spLocks noGrp="1"/>
          </p:cNvSpPr>
          <p:nvPr>
            <p:ph idx="1"/>
          </p:nvPr>
        </p:nvSpPr>
        <p:spPr/>
        <p:txBody>
          <a:bodyPr/>
          <a:p>
            <a:pPr marL="0" indent="0">
              <a:buNone/>
            </a:pPr>
            <a:r>
              <a:rPr lang="zh-CN" altLang="en-US"/>
              <a:t>上面所演示的，就是一次普通的使用数据库封装类完成的小例子，其中使用了一部分</a:t>
            </a:r>
            <a:r>
              <a:rPr lang="en-US" altLang="zh-CN"/>
              <a:t>MVC</a:t>
            </a:r>
            <a:r>
              <a:rPr lang="zh-CN" altLang="en-US"/>
              <a:t>的思想，也就是由</a:t>
            </a:r>
            <a:r>
              <a:rPr lang="en-US" altLang="zh-CN"/>
              <a:t>Servlet</a:t>
            </a:r>
            <a:r>
              <a:rPr lang="zh-CN" altLang="en-US"/>
              <a:t>（控制层）负责请求分发，由</a:t>
            </a:r>
            <a:r>
              <a:rPr lang="en-US" altLang="zh-CN"/>
              <a:t>Bean</a:t>
            </a:r>
            <a:r>
              <a:rPr lang="zh-CN" altLang="en-US"/>
              <a:t>（模型层）（也就是我们的数据库封装类）负责业务逻辑，由</a:t>
            </a:r>
            <a:r>
              <a:rPr lang="en-US" altLang="zh-CN"/>
              <a:t>jsp</a:t>
            </a:r>
            <a:r>
              <a:rPr lang="zh-CN" altLang="en-US"/>
              <a:t>（视图层）负责显示界面，关于</a:t>
            </a:r>
            <a:r>
              <a:rPr lang="en-US" altLang="zh-CN"/>
              <a:t>MVC</a:t>
            </a:r>
            <a:r>
              <a:rPr lang="zh-CN" altLang="en-US"/>
              <a:t>，因为不是我要讲的内容，我们就不深入讨论了。</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上面编写的数据库封装类还是比较简陋的，只有一个光秃秃的获得连接的方法，联想到我们在</a:t>
            </a:r>
            <a:r>
              <a:rPr lang="en-US" altLang="zh-CN"/>
              <a:t>Servlet</a:t>
            </a:r>
            <a:r>
              <a:rPr lang="zh-CN" altLang="en-US"/>
              <a:t>上写了那么多数据库相关的代码，可以将那些在</a:t>
            </a:r>
            <a:r>
              <a:rPr lang="en-US" altLang="zh-CN"/>
              <a:t>Servlet</a:t>
            </a:r>
            <a:r>
              <a:rPr lang="zh-CN" altLang="en-US"/>
              <a:t>上编写的数据库相关的代码作为一个函数转移回数据库封装类。因此，可以在数据库封装类中添加如下代码：</a:t>
            </a:r>
            <a:endParaRPr lang="zh-CN" altLang="en-US"/>
          </a:p>
        </p:txBody>
      </p:sp>
      <p:sp>
        <p:nvSpPr>
          <p:cNvPr id="4" name="标题 1"/>
          <p:cNvSpPr>
            <a:spLocks noGrp="1"/>
          </p:cNvSpPr>
          <p:nvPr/>
        </p:nvSpPr>
        <p:spPr>
          <a:xfrm>
            <a:off x="573405" y="3133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a:sym typeface="+mn-ea"/>
              </a:rPr>
              <a:t>1.3  </a:t>
            </a:r>
            <a:r>
              <a:rPr lang="zh-CN" altLang="en-US">
                <a:sym typeface="+mn-ea"/>
              </a:rPr>
              <a:t>通用查询操作</a:t>
            </a:r>
            <a:endParaRPr lang="zh-CN" altLang="en-US">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1.3  </a:t>
            </a:r>
            <a:r>
              <a:rPr lang="zh-CN" altLang="en-US">
                <a:sym typeface="+mn-ea"/>
              </a:rPr>
              <a:t>通用查询操作</a:t>
            </a:r>
            <a:endParaRPr lang="zh-CN" altLang="en-US"/>
          </a:p>
        </p:txBody>
      </p:sp>
      <p:pic>
        <p:nvPicPr>
          <p:cNvPr id="4" name="图片 3"/>
          <p:cNvPicPr>
            <a:picLocks noChangeAspect="1"/>
          </p:cNvPicPr>
          <p:nvPr/>
        </p:nvPicPr>
        <p:blipFill>
          <a:blip r:embed="rId1"/>
          <a:stretch>
            <a:fillRect/>
          </a:stretch>
        </p:blipFill>
        <p:spPr>
          <a:xfrm>
            <a:off x="1076960" y="2308225"/>
            <a:ext cx="6857365" cy="4257040"/>
          </a:xfrm>
          <a:prstGeom prst="rect">
            <a:avLst/>
          </a:prstGeom>
        </p:spPr>
      </p:pic>
      <p:sp>
        <p:nvSpPr>
          <p:cNvPr id="5" name="内容占位符 4"/>
          <p:cNvSpPr>
            <a:spLocks noGrp="1"/>
          </p:cNvSpPr>
          <p:nvPr>
            <p:ph idx="1"/>
          </p:nvPr>
        </p:nvSpPr>
        <p:spPr/>
        <p:txBody>
          <a:bodyPr/>
          <a:p>
            <a:pPr marL="0" indent="0">
              <a:buNone/>
            </a:pPr>
            <a:r>
              <a:rPr lang="zh-CN" altLang="en-US"/>
              <a:t>将在</a:t>
            </a:r>
            <a:r>
              <a:rPr lang="en-US" altLang="zh-CN"/>
              <a:t>Servlet</a:t>
            </a:r>
            <a:r>
              <a:rPr lang="zh-CN" altLang="en-US"/>
              <a:t>的部分代码转移至数据库封装类</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to="" calcmode="lin" valueType="num">
                                      <p:cBhvr>
                                        <p:cTn id="7" dur="1" fill="hold"/>
                                        <p:tgtEl>
                                          <p:spTgt spid="5">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1.3  </a:t>
            </a:r>
            <a:r>
              <a:rPr lang="zh-CN" altLang="en-US">
                <a:sym typeface="+mn-ea"/>
              </a:rPr>
              <a:t>通用查询操作</a:t>
            </a:r>
            <a:endParaRPr lang="zh-CN" altLang="en-US"/>
          </a:p>
        </p:txBody>
      </p:sp>
      <p:sp>
        <p:nvSpPr>
          <p:cNvPr id="3" name="内容占位符 2"/>
          <p:cNvSpPr>
            <a:spLocks noGrp="1"/>
          </p:cNvSpPr>
          <p:nvPr>
            <p:ph idx="1"/>
          </p:nvPr>
        </p:nvSpPr>
        <p:spPr/>
        <p:txBody>
          <a:bodyPr/>
          <a:p>
            <a:pPr marL="0" indent="0">
              <a:buNone/>
            </a:pPr>
            <a:r>
              <a:rPr lang="zh-CN" altLang="en-US"/>
              <a:t>在</a:t>
            </a:r>
            <a:r>
              <a:rPr lang="en-US" altLang="zh-CN"/>
              <a:t>Servlet</a:t>
            </a:r>
            <a:r>
              <a:rPr lang="zh-CN" altLang="en-US"/>
              <a:t>中，代码就变为了下面这个样子：</a:t>
            </a:r>
            <a:endParaRPr lang="zh-CN" altLang="en-US"/>
          </a:p>
        </p:txBody>
      </p:sp>
      <p:pic>
        <p:nvPicPr>
          <p:cNvPr id="4" name="图片 3"/>
          <p:cNvPicPr>
            <a:picLocks noChangeAspect="1"/>
          </p:cNvPicPr>
          <p:nvPr/>
        </p:nvPicPr>
        <p:blipFill>
          <a:blip r:embed="rId1"/>
          <a:stretch>
            <a:fillRect/>
          </a:stretch>
        </p:blipFill>
        <p:spPr>
          <a:xfrm>
            <a:off x="544195" y="2428875"/>
            <a:ext cx="7552690" cy="3847465"/>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xit" presetSubtype="0" fill="hold" nodeType="clickEffect">
                                  <p:stCondLst>
                                    <p:cond delay="0"/>
                                  </p:stCondLst>
                                  <p:childTnLst>
                                    <p:anim to="" calcmode="lin" valueType="num">
                                      <p:cBhvr>
                                        <p:cTn id="11" dur="1"/>
                                        <p:tgtEl>
                                          <p:spTgt spid="4"/>
                                        </p:tgtEl>
                                      </p:cBhvr>
                                    </p:anim>
                                    <p:set>
                                      <p:cBhvr>
                                        <p:cTn id="1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本章讲述内容</a:t>
            </a:r>
            <a:endParaRPr lang="zh-CN" altLang="zh-CN"/>
          </a:p>
        </p:txBody>
      </p:sp>
      <p:sp>
        <p:nvSpPr>
          <p:cNvPr id="3" name="内容占位符 2"/>
          <p:cNvSpPr>
            <a:spLocks noGrp="1"/>
          </p:cNvSpPr>
          <p:nvPr>
            <p:ph idx="1"/>
          </p:nvPr>
        </p:nvSpPr>
        <p:spPr>
          <a:xfrm>
            <a:off x="457200" y="1600200"/>
            <a:ext cx="8229600" cy="5104130"/>
          </a:xfrm>
        </p:spPr>
        <p:txBody>
          <a:bodyPr>
            <a:normAutofit lnSpcReduction="20000"/>
          </a:bodyPr>
          <a:p>
            <a:pPr marL="0" indent="0">
              <a:buNone/>
            </a:pPr>
            <a:r>
              <a:rPr lang="zh-CN" altLang="en-US"/>
              <a:t>第一部分</a:t>
            </a:r>
            <a:r>
              <a:rPr lang="en-US" altLang="zh-CN"/>
              <a:t>: </a:t>
            </a:r>
            <a:r>
              <a:rPr lang="zh-CN" altLang="en-US"/>
              <a:t>封装数据库操作</a:t>
            </a:r>
            <a:endParaRPr lang="zh-CN" altLang="en-US"/>
          </a:p>
          <a:p>
            <a:pPr marL="0" indent="0">
              <a:buNone/>
            </a:pPr>
            <a:r>
              <a:rPr lang="en-US" altLang="zh-CN"/>
              <a:t>	1.</a:t>
            </a:r>
            <a:r>
              <a:rPr lang="zh-CN" altLang="en-US"/>
              <a:t>为什么不能在</a:t>
            </a:r>
            <a:r>
              <a:rPr lang="en-US" altLang="zh-CN"/>
              <a:t>JSP</a:t>
            </a:r>
            <a:r>
              <a:rPr lang="zh-CN" altLang="en-US"/>
              <a:t>页面编写数据库操作代码？</a:t>
            </a:r>
            <a:endParaRPr lang="zh-CN" altLang="en-US"/>
          </a:p>
          <a:p>
            <a:pPr marL="0" indent="0">
              <a:buNone/>
            </a:pPr>
            <a:r>
              <a:rPr lang="en-US" altLang="zh-CN"/>
              <a:t>	2.</a:t>
            </a:r>
            <a:r>
              <a:rPr lang="zh-CN" altLang="en-US"/>
              <a:t>如何编写数据库封装类？</a:t>
            </a:r>
            <a:r>
              <a:rPr lang="en-US" altLang="zh-CN"/>
              <a:t>(</a:t>
            </a:r>
            <a:r>
              <a:rPr lang="zh-CN" altLang="en-US"/>
              <a:t>注意细节，如关闭连接等</a:t>
            </a:r>
            <a:r>
              <a:rPr lang="en-US" altLang="zh-CN"/>
              <a:t>)</a:t>
            </a:r>
            <a:endParaRPr lang="zh-CN" altLang="en-US"/>
          </a:p>
          <a:p>
            <a:pPr marL="0" indent="0">
              <a:buNone/>
            </a:pPr>
            <a:r>
              <a:rPr lang="en-US" altLang="zh-CN"/>
              <a:t>	3.</a:t>
            </a:r>
            <a:r>
              <a:rPr lang="zh-CN" altLang="en-US"/>
              <a:t>拓展</a:t>
            </a:r>
            <a:r>
              <a:rPr lang="en-US" altLang="zh-CN"/>
              <a:t>a:</a:t>
            </a:r>
            <a:r>
              <a:rPr lang="zh-CN" altLang="en-US"/>
              <a:t>通用查询编写</a:t>
            </a:r>
            <a:endParaRPr lang="zh-CN" altLang="en-US"/>
          </a:p>
          <a:p>
            <a:pPr marL="0" indent="0">
              <a:buNone/>
            </a:pPr>
            <a:r>
              <a:rPr lang="en-US" altLang="zh-CN"/>
              <a:t>	4.</a:t>
            </a:r>
            <a:r>
              <a:rPr lang="zh-CN" altLang="en-US"/>
              <a:t>拓展</a:t>
            </a:r>
            <a:r>
              <a:rPr lang="en-US" altLang="zh-CN"/>
              <a:t>b:</a:t>
            </a:r>
            <a:r>
              <a:rPr lang="en-US" altLang="zh-CN">
                <a:sym typeface="+mn-ea"/>
              </a:rPr>
              <a:t>JSTL</a:t>
            </a:r>
            <a:r>
              <a:rPr lang="zh-CN" altLang="en-US">
                <a:sym typeface="+mn-ea"/>
              </a:rPr>
              <a:t>库与它的</a:t>
            </a:r>
            <a:r>
              <a:rPr lang="en-US" altLang="zh-CN">
                <a:sym typeface="+mn-ea"/>
              </a:rPr>
              <a:t>sql</a:t>
            </a:r>
            <a:r>
              <a:rPr lang="zh-CN" altLang="en-US">
                <a:sym typeface="+mn-ea"/>
              </a:rPr>
              <a:t>标签</a:t>
            </a:r>
            <a:endParaRPr lang="zh-CN" altLang="en-US">
              <a:sym typeface="+mn-ea"/>
            </a:endParaRPr>
          </a:p>
          <a:p>
            <a:pPr marL="0" indent="0">
              <a:buNone/>
            </a:pPr>
            <a:r>
              <a:rPr lang="en-US" altLang="zh-CN"/>
              <a:t>	5.</a:t>
            </a:r>
            <a:r>
              <a:rPr lang="zh-CN" altLang="en-US"/>
              <a:t>拓展</a:t>
            </a:r>
            <a:r>
              <a:rPr lang="en-US" altLang="zh-CN"/>
              <a:t>c:EL</a:t>
            </a:r>
            <a:r>
              <a:rPr lang="zh-CN" altLang="en-US"/>
              <a:t>表达式与</a:t>
            </a:r>
            <a:r>
              <a:rPr lang="en-US" altLang="zh-CN"/>
              <a:t>XSS</a:t>
            </a:r>
            <a:r>
              <a:rPr lang="zh-CN" altLang="en-US"/>
              <a:t>攻击</a:t>
            </a:r>
            <a:endParaRPr lang="zh-CN" altLang="en-US"/>
          </a:p>
          <a:p>
            <a:pPr marL="0" indent="0">
              <a:buNone/>
            </a:pPr>
            <a:r>
              <a:rPr lang="en-US" altLang="zh-CN"/>
              <a:t>	6.</a:t>
            </a:r>
            <a:r>
              <a:rPr lang="zh-CN" altLang="en-US"/>
              <a:t>拓展</a:t>
            </a:r>
            <a:r>
              <a:rPr lang="en-US" altLang="zh-CN"/>
              <a:t>d:</a:t>
            </a:r>
            <a:r>
              <a:rPr lang="zh-CN" altLang="en-US"/>
              <a:t>使用</a:t>
            </a:r>
            <a:r>
              <a:rPr lang="en-US" altLang="zh-CN"/>
              <a:t>xml</a:t>
            </a:r>
            <a:r>
              <a:rPr lang="zh-CN" altLang="en-US"/>
              <a:t>和</a:t>
            </a:r>
            <a:r>
              <a:rPr lang="en-US" altLang="zh-CN"/>
              <a:t>properties</a:t>
            </a:r>
            <a:r>
              <a:rPr lang="zh-CN" altLang="en-US"/>
              <a:t>配置数据库</a:t>
            </a:r>
            <a:r>
              <a:rPr lang="en-US" altLang="zh-CN"/>
              <a:t>url</a:t>
            </a:r>
            <a:r>
              <a:rPr lang="zh-CN" altLang="en-US"/>
              <a:t>与</a:t>
            </a:r>
            <a:r>
              <a:rPr lang="en-US" altLang="zh-CN"/>
              <a:t>user</a:t>
            </a:r>
            <a:r>
              <a:rPr lang="zh-CN" altLang="en-US"/>
              <a:t>和</a:t>
            </a:r>
            <a:r>
              <a:rPr lang="en-US" altLang="zh-CN"/>
              <a:t>password</a:t>
            </a:r>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to="" calcmode="lin" valueType="num">
                                      <p:cBhvr>
                                        <p:cTn id="37" dur="1" fill="hold"/>
                                        <p:tgtEl>
                                          <p:spTgt spid="3">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1.3  </a:t>
            </a:r>
            <a:r>
              <a:rPr lang="zh-CN" altLang="en-US">
                <a:sym typeface="+mn-ea"/>
              </a:rPr>
              <a:t>通用查询操作</a:t>
            </a:r>
            <a:endParaRPr lang="zh-CN" altLang="en-US"/>
          </a:p>
        </p:txBody>
      </p:sp>
      <p:sp>
        <p:nvSpPr>
          <p:cNvPr id="3" name="内容占位符 2"/>
          <p:cNvSpPr>
            <a:spLocks noGrp="1"/>
          </p:cNvSpPr>
          <p:nvPr>
            <p:ph idx="1"/>
          </p:nvPr>
        </p:nvSpPr>
        <p:spPr/>
        <p:txBody>
          <a:bodyPr/>
          <a:p>
            <a:pPr marL="0" indent="0">
              <a:buNone/>
            </a:pPr>
            <a:r>
              <a:rPr lang="zh-CN" altLang="en-US"/>
              <a:t>有些同学可能会觉得，不对劲啊！现在只是要显示图书的名字和作者，所以只写了一个函数，这个函数只适用于显示图书名字和作者的功能，如果又出现了一个要显示所有图书的评论的功能，这个网站又出来一个要显示所有电影的功能，又出来一个要显示所有小说的功能，那岂不是一个一个函数要写到吐血？</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1.3  </a:t>
            </a:r>
            <a:r>
              <a:rPr lang="zh-CN" altLang="en-US">
                <a:sym typeface="+mn-ea"/>
              </a:rPr>
              <a:t>通用查询操作</a:t>
            </a:r>
            <a:endParaRPr lang="zh-CN" altLang="en-US"/>
          </a:p>
        </p:txBody>
      </p:sp>
      <p:sp>
        <p:nvSpPr>
          <p:cNvPr id="3" name="内容占位符 2"/>
          <p:cNvSpPr>
            <a:spLocks noGrp="1"/>
          </p:cNvSpPr>
          <p:nvPr>
            <p:ph idx="1"/>
          </p:nvPr>
        </p:nvSpPr>
        <p:spPr/>
        <p:txBody>
          <a:bodyPr>
            <a:normAutofit fontScale="90000"/>
          </a:bodyPr>
          <a:p>
            <a:pPr marL="0" indent="0">
              <a:buNone/>
            </a:pPr>
            <a:r>
              <a:rPr lang="zh-CN" altLang="en-US"/>
              <a:t>这就是前面我所讲的方法的缺陷的地方，但是，我们又确实需要将数据库中的数据转换成对应的</a:t>
            </a:r>
            <a:r>
              <a:rPr lang="en-US" altLang="zh-CN"/>
              <a:t>java</a:t>
            </a:r>
            <a:r>
              <a:rPr lang="zh-CN" altLang="en-US"/>
              <a:t>对象（即</a:t>
            </a:r>
            <a:r>
              <a:rPr lang="en-US" altLang="zh-CN"/>
              <a:t>JavaBean</a:t>
            </a:r>
            <a:r>
              <a:rPr lang="zh-CN" altLang="en-US"/>
              <a:t>），只有使用</a:t>
            </a:r>
            <a:r>
              <a:rPr lang="en-US" altLang="zh-CN"/>
              <a:t>JavaBean</a:t>
            </a:r>
            <a:r>
              <a:rPr lang="zh-CN" altLang="en-US"/>
              <a:t>对象，我们在视图层（即</a:t>
            </a:r>
            <a:r>
              <a:rPr lang="en-US" altLang="zh-CN"/>
              <a:t>JSP</a:t>
            </a:r>
            <a:r>
              <a:rPr lang="zh-CN" altLang="en-US"/>
              <a:t>页面）才能方便的显示数据。</a:t>
            </a:r>
            <a:endParaRPr lang="zh-CN" altLang="en-US"/>
          </a:p>
          <a:p>
            <a:pPr marL="0" indent="0">
              <a:buNone/>
            </a:pPr>
            <a:r>
              <a:rPr lang="zh-CN" altLang="en-US"/>
              <a:t>所以，这时，我们可能需要一个通用的查询方法，它的功能是这样的，只要我们提供</a:t>
            </a:r>
            <a:r>
              <a:rPr lang="en-US" altLang="zh-CN"/>
              <a:t>JavaBean</a:t>
            </a:r>
            <a:r>
              <a:rPr lang="zh-CN" altLang="en-US"/>
              <a:t>的类型，</a:t>
            </a:r>
            <a:r>
              <a:rPr lang="en-US" altLang="zh-CN"/>
              <a:t>Sql</a:t>
            </a:r>
            <a:r>
              <a:rPr lang="zh-CN" altLang="en-US"/>
              <a:t>语句，</a:t>
            </a:r>
            <a:r>
              <a:rPr lang="en-US" altLang="zh-CN"/>
              <a:t>Sql</a:t>
            </a:r>
            <a:r>
              <a:rPr lang="zh-CN" altLang="en-US"/>
              <a:t>语句中的各个参数给他，他就会返回一个对应数据库中的数据的</a:t>
            </a:r>
            <a:r>
              <a:rPr lang="en-US" altLang="zh-CN"/>
              <a:t>List&lt;JavaBean&gt;</a:t>
            </a:r>
            <a:r>
              <a:rPr lang="zh-CN" altLang="en-US"/>
              <a:t>对象。</a:t>
            </a:r>
            <a:endParaRPr lang="zh-CN" altLang="en-US"/>
          </a:p>
          <a:p>
            <a:pPr marL="0" indent="0">
              <a:buNone/>
            </a:pPr>
            <a:r>
              <a:rPr lang="zh-CN" altLang="en-US"/>
              <a:t>下面将讲述如何编写一个通用的查询方法</a:t>
            </a:r>
            <a:r>
              <a:rPr lang="en-US" altLang="zh-CN"/>
              <a:t>~</a:t>
            </a:r>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1.3  </a:t>
            </a:r>
            <a:r>
              <a:rPr lang="zh-CN" altLang="en-US">
                <a:sym typeface="+mn-ea"/>
              </a:rPr>
              <a:t>通用查询操作</a:t>
            </a:r>
            <a:endParaRPr lang="zh-CN" altLang="en-US"/>
          </a:p>
        </p:txBody>
      </p:sp>
      <p:pic>
        <p:nvPicPr>
          <p:cNvPr id="5" name="图片 4"/>
          <p:cNvPicPr>
            <a:picLocks noChangeAspect="1"/>
          </p:cNvPicPr>
          <p:nvPr/>
        </p:nvPicPr>
        <p:blipFill>
          <a:blip r:embed="rId1"/>
          <a:stretch>
            <a:fillRect/>
          </a:stretch>
        </p:blipFill>
        <p:spPr>
          <a:xfrm>
            <a:off x="307340" y="1097280"/>
            <a:ext cx="8529320" cy="5631180"/>
          </a:xfrm>
          <a:prstGeom prst="rect">
            <a:avLst/>
          </a:prstGeom>
        </p:spPr>
      </p:pic>
      <p:sp>
        <p:nvSpPr>
          <p:cNvPr id="7" name="矩形 6"/>
          <p:cNvSpPr/>
          <p:nvPr/>
        </p:nvSpPr>
        <p:spPr>
          <a:xfrm>
            <a:off x="1043305" y="2827655"/>
            <a:ext cx="490220" cy="338455"/>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nvCxnSpPr>
        <p:spPr>
          <a:xfrm flipH="1">
            <a:off x="1623695" y="2636520"/>
            <a:ext cx="572135" cy="19113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623695" y="2268220"/>
            <a:ext cx="2790190" cy="36830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引入参数化类型（泛型）</a:t>
            </a:r>
            <a:endParaRPr lang="zh-CN" altLang="en-US">
              <a:solidFill>
                <a:srgbClr val="FF0000"/>
              </a:solidFill>
              <a:effectLst>
                <a:outerShdw blurRad="38100" dist="19050" dir="2700000" algn="tl" rotWithShape="0">
                  <a:schemeClr val="dk1">
                    <a:alpha val="40000"/>
                  </a:schemeClr>
                </a:outerShdw>
              </a:effectLst>
            </a:endParaRPr>
          </a:p>
        </p:txBody>
      </p:sp>
      <p:sp>
        <p:nvSpPr>
          <p:cNvPr id="9" name="矩形 8"/>
          <p:cNvSpPr/>
          <p:nvPr/>
        </p:nvSpPr>
        <p:spPr>
          <a:xfrm>
            <a:off x="4604385" y="2827655"/>
            <a:ext cx="2170430" cy="338455"/>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flipH="1">
            <a:off x="5636260" y="2492375"/>
            <a:ext cx="315595" cy="335280"/>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027930" y="2124075"/>
            <a:ext cx="2790190" cy="368300"/>
          </a:xfrm>
          <a:prstGeom prst="rect">
            <a:avLst/>
          </a:prstGeom>
          <a:noFill/>
        </p:spPr>
        <p:txBody>
          <a:bodyPr wrap="square" rtlCol="0">
            <a:spAutoFit/>
            <a:scene3d>
              <a:camera prst="orthographicFront"/>
              <a:lightRig rig="threePt" dir="t"/>
            </a:scene3d>
          </a:bodyPr>
          <a:p>
            <a:r>
              <a:rPr lang="en-US" altLang="zh-CN">
                <a:solidFill>
                  <a:srgbClr val="FF0000"/>
                </a:solidFill>
                <a:effectLst>
                  <a:outerShdw blurRad="38100" dist="19050" dir="2700000" algn="tl" rotWithShape="0">
                    <a:schemeClr val="dk1">
                      <a:alpha val="40000"/>
                    </a:schemeClr>
                  </a:outerShdw>
                </a:effectLst>
              </a:rPr>
              <a:t>JavaBean</a:t>
            </a:r>
            <a:r>
              <a:rPr lang="zh-CN" altLang="en-US">
                <a:solidFill>
                  <a:srgbClr val="FF0000"/>
                </a:solidFill>
                <a:effectLst>
                  <a:outerShdw blurRad="38100" dist="19050" dir="2700000" algn="tl" rotWithShape="0">
                    <a:schemeClr val="dk1">
                      <a:alpha val="40000"/>
                    </a:schemeClr>
                  </a:outerShdw>
                </a:effectLst>
              </a:rPr>
              <a:t>的类型</a:t>
            </a:r>
            <a:endParaRPr lang="zh-CN" altLang="en-US">
              <a:solidFill>
                <a:srgbClr val="FF0000"/>
              </a:solidFill>
              <a:effectLst>
                <a:outerShdw blurRad="38100" dist="19050" dir="2700000" algn="tl" rotWithShape="0">
                  <a:schemeClr val="dk1">
                    <a:alpha val="40000"/>
                  </a:schemeClr>
                </a:outerShdw>
              </a:effectLst>
            </a:endParaRPr>
          </a:p>
        </p:txBody>
      </p:sp>
      <p:sp>
        <p:nvSpPr>
          <p:cNvPr id="14" name="矩形 13"/>
          <p:cNvSpPr/>
          <p:nvPr/>
        </p:nvSpPr>
        <p:spPr>
          <a:xfrm>
            <a:off x="6852285" y="2847975"/>
            <a:ext cx="1614805" cy="318135"/>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箭头连接符 14"/>
          <p:cNvCxnSpPr/>
          <p:nvPr/>
        </p:nvCxnSpPr>
        <p:spPr>
          <a:xfrm flipH="1" flipV="1">
            <a:off x="7136130" y="3166110"/>
            <a:ext cx="240030" cy="292100"/>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774815" y="3458210"/>
            <a:ext cx="1435100" cy="36830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可变长参数</a:t>
            </a:r>
            <a:endParaRPr lang="zh-CN" altLang="en-US">
              <a:solidFill>
                <a:srgbClr val="FF0000"/>
              </a:solidFill>
              <a:effectLst>
                <a:outerShdw blurRad="38100" dist="19050" dir="2700000" algn="tl" rotWithShape="0">
                  <a:schemeClr val="dk1">
                    <a:alpha val="40000"/>
                  </a:schemeClr>
                </a:outerShdw>
              </a:effectLst>
            </a:endParaRPr>
          </a:p>
        </p:txBody>
      </p:sp>
      <p:sp>
        <p:nvSpPr>
          <p:cNvPr id="17" name="矩形 16"/>
          <p:cNvSpPr/>
          <p:nvPr/>
        </p:nvSpPr>
        <p:spPr>
          <a:xfrm>
            <a:off x="1043305" y="4729480"/>
            <a:ext cx="5405120" cy="443230"/>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箭头连接符 17"/>
          <p:cNvCxnSpPr/>
          <p:nvPr/>
        </p:nvCxnSpPr>
        <p:spPr>
          <a:xfrm flipH="1">
            <a:off x="6184265" y="4509135"/>
            <a:ext cx="403860" cy="22034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588125" y="4236085"/>
            <a:ext cx="1435100" cy="64516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使用预处理语句</a:t>
            </a:r>
            <a:endParaRPr lang="zh-CN" altLang="en-US">
              <a:solidFill>
                <a:srgbClr val="FF0000"/>
              </a:solidFill>
              <a:effectLst>
                <a:outerShdw blurRad="38100" dist="19050" dir="2700000" algn="tl" rotWithShape="0">
                  <a:schemeClr val="dk1">
                    <a:alpha val="40000"/>
                  </a:schemeClr>
                </a:outerShdw>
              </a:effectLst>
            </a:endParaRPr>
          </a:p>
        </p:txBody>
      </p:sp>
      <p:sp>
        <p:nvSpPr>
          <p:cNvPr id="20" name="矩形 19"/>
          <p:cNvSpPr/>
          <p:nvPr/>
        </p:nvSpPr>
        <p:spPr>
          <a:xfrm>
            <a:off x="1183005" y="5245100"/>
            <a:ext cx="2685415" cy="495935"/>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1" name="直接箭头连接符 20"/>
          <p:cNvCxnSpPr/>
          <p:nvPr/>
        </p:nvCxnSpPr>
        <p:spPr>
          <a:xfrm flipH="1">
            <a:off x="3868420" y="5589270"/>
            <a:ext cx="487680" cy="13970"/>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413885" y="5273675"/>
            <a:ext cx="3146425" cy="64516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这里是一个为预处理语句设置参数的方法</a:t>
            </a:r>
            <a:endParaRPr lang="zh-CN" altLang="en-US">
              <a:solidFill>
                <a:srgbClr val="FF0000"/>
              </a:solidFill>
              <a:effectLst>
                <a:outerShdw blurRad="38100" dist="19050" dir="2700000" algn="tl" rotWithShape="0">
                  <a:schemeClr val="dk1">
                    <a:alpha val="40000"/>
                  </a:scheme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to="" calcmode="lin" valueType="num">
                                      <p:cBhvr>
                                        <p:cTn id="17" dur="1" fill="hold"/>
                                        <p:tgtEl>
                                          <p:spTgt spid="11"/>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to="" calcmode="lin" valueType="num">
                                      <p:cBhvr>
                                        <p:cTn id="22" dur="1" fill="hold"/>
                                        <p:tgtEl>
                                          <p:spTgt spid="10"/>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to="" calcmode="lin" valueType="num">
                                      <p:cBhvr>
                                        <p:cTn id="27" dur="1" fill="hold"/>
                                        <p:tgtEl>
                                          <p:spTgt spid="9"/>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to="" calcmode="lin" valueType="num">
                                      <p:cBhvr>
                                        <p:cTn id="32" dur="1" fill="hold"/>
                                        <p:tgtEl>
                                          <p:spTgt spid="12"/>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to="" calcmode="lin" valueType="num">
                                      <p:cBhvr>
                                        <p:cTn id="37" dur="1" fill="hold"/>
                                        <p:tgtEl>
                                          <p:spTgt spid="13"/>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 to="" calcmode="lin" valueType="num">
                                      <p:cBhvr>
                                        <p:cTn id="42" dur="1" fill="hold"/>
                                        <p:tgtEl>
                                          <p:spTgt spid="14"/>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 to="" calcmode="lin" valueType="num">
                                      <p:cBhvr>
                                        <p:cTn id="47" dur="1" fill="hold"/>
                                        <p:tgtEl>
                                          <p:spTgt spid="15"/>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 to="" calcmode="lin" valueType="num">
                                      <p:cBhvr>
                                        <p:cTn id="52" dur="1" fill="hold"/>
                                        <p:tgtEl>
                                          <p:spTgt spid="16"/>
                                        </p:tgtEl>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to="" calcmode="lin" valueType="num">
                                      <p:cBhvr>
                                        <p:cTn id="57" dur="1" fill="hold"/>
                                        <p:tgtEl>
                                          <p:spTgt spid="17"/>
                                        </p:tgtEl>
                                      </p:cBhvr>
                                    </p:anim>
                                  </p:childTnLst>
                                </p:cTn>
                              </p:par>
                            </p:childTnLst>
                          </p:cTn>
                        </p:par>
                      </p:childTnLst>
                    </p:cTn>
                  </p:par>
                  <p:par>
                    <p:cTn id="58" fill="hold">
                      <p:stCondLst>
                        <p:cond delay="indefinite"/>
                      </p:stCondLst>
                      <p:childTnLst>
                        <p:par>
                          <p:cTn id="59" fill="hold">
                            <p:stCondLst>
                              <p:cond delay="0"/>
                            </p:stCondLst>
                            <p:childTnLst>
                              <p:par>
                                <p:cTn id="60" presetID="24" presetClass="entr" presetSubtype="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 to="" calcmode="lin" valueType="num">
                                      <p:cBhvr>
                                        <p:cTn id="62" dur="1" fill="hold"/>
                                        <p:tgtEl>
                                          <p:spTgt spid="18"/>
                                        </p:tgtEl>
                                      </p:cBhvr>
                                    </p:anim>
                                  </p:childTnLst>
                                </p:cTn>
                              </p:par>
                            </p:childTnLst>
                          </p:cTn>
                        </p:par>
                      </p:childTnLst>
                    </p:cTn>
                  </p:par>
                  <p:par>
                    <p:cTn id="63" fill="hold">
                      <p:stCondLst>
                        <p:cond delay="indefinite"/>
                      </p:stCondLst>
                      <p:childTnLst>
                        <p:par>
                          <p:cTn id="64" fill="hold">
                            <p:stCondLst>
                              <p:cond delay="0"/>
                            </p:stCondLst>
                            <p:childTnLst>
                              <p:par>
                                <p:cTn id="65" presetID="24"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 to="" calcmode="lin" valueType="num">
                                      <p:cBhvr>
                                        <p:cTn id="67" dur="1" fill="hold"/>
                                        <p:tgtEl>
                                          <p:spTgt spid="19"/>
                                        </p:tgtEl>
                                      </p:cBhvr>
                                    </p:anim>
                                  </p:childTnLst>
                                </p:cTn>
                              </p:par>
                            </p:childTnLst>
                          </p:cTn>
                        </p:par>
                      </p:childTnLst>
                    </p:cTn>
                  </p:par>
                  <p:par>
                    <p:cTn id="68" fill="hold">
                      <p:stCondLst>
                        <p:cond delay="indefinite"/>
                      </p:stCondLst>
                      <p:childTnLst>
                        <p:par>
                          <p:cTn id="69" fill="hold">
                            <p:stCondLst>
                              <p:cond delay="0"/>
                            </p:stCondLst>
                            <p:childTnLst>
                              <p:par>
                                <p:cTn id="70" presetID="24"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 to="" calcmode="lin" valueType="num">
                                      <p:cBhvr>
                                        <p:cTn id="72" dur="1" fill="hold"/>
                                        <p:tgtEl>
                                          <p:spTgt spid="20"/>
                                        </p:tgtEl>
                                      </p:cBhvr>
                                    </p:anim>
                                  </p:childTnLst>
                                </p:cTn>
                              </p:par>
                            </p:childTnLst>
                          </p:cTn>
                        </p:par>
                      </p:childTnLst>
                    </p:cTn>
                  </p:par>
                  <p:par>
                    <p:cTn id="73" fill="hold">
                      <p:stCondLst>
                        <p:cond delay="indefinite"/>
                      </p:stCondLst>
                      <p:childTnLst>
                        <p:par>
                          <p:cTn id="74" fill="hold">
                            <p:stCondLst>
                              <p:cond delay="0"/>
                            </p:stCondLst>
                            <p:childTnLst>
                              <p:par>
                                <p:cTn id="75" presetID="24" presetClass="entr" presetSubtype="0"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 to="" calcmode="lin" valueType="num">
                                      <p:cBhvr>
                                        <p:cTn id="77" dur="1" fill="hold"/>
                                        <p:tgtEl>
                                          <p:spTgt spid="21"/>
                                        </p:tgtEl>
                                      </p:cBhvr>
                                    </p:anim>
                                  </p:childTnLst>
                                </p:cTn>
                              </p:par>
                            </p:childTnLst>
                          </p:cTn>
                        </p:par>
                      </p:childTnLst>
                    </p:cTn>
                  </p:par>
                  <p:par>
                    <p:cTn id="78" fill="hold">
                      <p:stCondLst>
                        <p:cond delay="indefinite"/>
                      </p:stCondLst>
                      <p:childTnLst>
                        <p:par>
                          <p:cTn id="79" fill="hold">
                            <p:stCondLst>
                              <p:cond delay="0"/>
                            </p:stCondLst>
                            <p:childTnLst>
                              <p:par>
                                <p:cTn id="80" presetID="24" presetClass="entr" presetSubtype="0"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 to="" calcmode="lin" valueType="num">
                                      <p:cBhvr>
                                        <p:cTn id="82" dur="1" fill="hold"/>
                                        <p:tgtEl>
                                          <p:spTgt spid="2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9" grpId="0" bldLvl="0" animBg="1"/>
      <p:bldP spid="13" grpId="0"/>
      <p:bldP spid="14" grpId="0" bldLvl="0" animBg="1"/>
      <p:bldP spid="16" grpId="0"/>
      <p:bldP spid="17" grpId="0" bldLvl="0" animBg="1"/>
      <p:bldP spid="19" grpId="0"/>
      <p:bldP spid="20" grpId="0" bldLvl="0" animBg="1"/>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1.3  </a:t>
            </a:r>
            <a:r>
              <a:rPr lang="zh-CN" altLang="en-US">
                <a:sym typeface="+mn-ea"/>
              </a:rPr>
              <a:t>通用查询操作</a:t>
            </a:r>
            <a:endParaRPr lang="zh-CN" altLang="en-US"/>
          </a:p>
        </p:txBody>
      </p:sp>
      <p:sp>
        <p:nvSpPr>
          <p:cNvPr id="3" name="内容占位符 2"/>
          <p:cNvSpPr>
            <a:spLocks noGrp="1"/>
          </p:cNvSpPr>
          <p:nvPr>
            <p:ph idx="1"/>
          </p:nvPr>
        </p:nvSpPr>
        <p:spPr>
          <a:xfrm>
            <a:off x="457200" y="1600200"/>
            <a:ext cx="8597265" cy="4526280"/>
          </a:xfrm>
        </p:spPr>
        <p:txBody>
          <a:bodyPr>
            <a:normAutofit fontScale="90000" lnSpcReduction="20000"/>
          </a:bodyPr>
          <a:p>
            <a:pPr marL="0" indent="0">
              <a:buNone/>
            </a:pPr>
            <a:r>
              <a:rPr lang="zh-CN" altLang="en-US"/>
              <a:t>稍微提一下上面我写的一个方法，</a:t>
            </a:r>
            <a:r>
              <a:rPr lang="en-US" altLang="zh-CN"/>
              <a:t>setParms</a:t>
            </a:r>
            <a:r>
              <a:rPr lang="zh-CN" altLang="en-US"/>
              <a:t>，这是一个为预处理语句设置参数的方法，额，大家都知道，使用预处理语句，</a:t>
            </a:r>
            <a:r>
              <a:rPr lang="en-US" altLang="zh-CN"/>
              <a:t>sql</a:t>
            </a:r>
            <a:r>
              <a:rPr lang="zh-CN" altLang="en-US"/>
              <a:t>语句中有多少个问号，就是有多少个参数需要设置，而每次设置参数都要对参数的类型进行判断，就比较麻烦，比如对于一个</a:t>
            </a:r>
            <a:r>
              <a:rPr lang="en-US" altLang="zh-CN"/>
              <a:t>SQL</a:t>
            </a:r>
            <a:r>
              <a:rPr lang="zh-CN" altLang="en-US"/>
              <a:t>语句：</a:t>
            </a:r>
            <a:endParaRPr lang="zh-CN" altLang="en-US"/>
          </a:p>
          <a:p>
            <a:pPr marL="0" indent="0">
              <a:buNone/>
            </a:pPr>
            <a:r>
              <a:rPr lang="en-US" altLang="zh-CN"/>
              <a:t>select * from bookes where name=? and author=? </a:t>
            </a:r>
            <a:r>
              <a:rPr lang="zh-CN" altLang="en-US"/>
              <a:t>；</a:t>
            </a:r>
            <a:endParaRPr lang="zh-CN" altLang="en-US"/>
          </a:p>
          <a:p>
            <a:pPr marL="0" indent="0">
              <a:buNone/>
            </a:pPr>
            <a:r>
              <a:rPr lang="zh-CN" altLang="en-US"/>
              <a:t>我们就要分别对这两个</a:t>
            </a:r>
            <a:r>
              <a:rPr lang="en-US" altLang="zh-CN"/>
              <a:t>?</a:t>
            </a:r>
            <a:r>
              <a:rPr lang="zh-CN" altLang="en-US"/>
              <a:t>进行设置，使用</a:t>
            </a:r>
            <a:r>
              <a:rPr lang="en-US" altLang="zh-CN"/>
              <a:t>pre.setString(1,“xxx”),pre.setString(2,“xxx”)</a:t>
            </a:r>
            <a:r>
              <a:rPr lang="zh-CN" altLang="en-US"/>
              <a:t>进行设置，如果问号内的参数是</a:t>
            </a:r>
            <a:r>
              <a:rPr lang="en-US" altLang="zh-CN"/>
              <a:t>int</a:t>
            </a:r>
            <a:r>
              <a:rPr lang="zh-CN" altLang="en-US"/>
              <a:t>，则要使用</a:t>
            </a:r>
            <a:r>
              <a:rPr lang="en-US" altLang="zh-CN"/>
              <a:t>pre.setInt(index,xxx)</a:t>
            </a:r>
            <a:r>
              <a:rPr lang="zh-CN" altLang="en-US"/>
              <a:t>来进行设置。</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1.3  </a:t>
            </a:r>
            <a:r>
              <a:rPr lang="zh-CN" altLang="en-US">
                <a:sym typeface="+mn-ea"/>
              </a:rPr>
              <a:t>通用查询操作</a:t>
            </a:r>
            <a:endParaRPr lang="zh-CN" altLang="en-US"/>
          </a:p>
        </p:txBody>
      </p:sp>
      <p:sp>
        <p:nvSpPr>
          <p:cNvPr id="3" name="内容占位符 2"/>
          <p:cNvSpPr>
            <a:spLocks noGrp="1"/>
          </p:cNvSpPr>
          <p:nvPr>
            <p:ph idx="1"/>
          </p:nvPr>
        </p:nvSpPr>
        <p:spPr>
          <a:xfrm>
            <a:off x="457200" y="1600200"/>
            <a:ext cx="8597265" cy="4526280"/>
          </a:xfrm>
        </p:spPr>
        <p:txBody>
          <a:bodyPr>
            <a:normAutofit/>
          </a:bodyPr>
          <a:p>
            <a:pPr marL="0" indent="0">
              <a:buNone/>
            </a:pPr>
            <a:r>
              <a:rPr lang="zh-CN" altLang="en-US"/>
              <a:t>基于</a:t>
            </a:r>
            <a:r>
              <a:rPr lang="en-US" altLang="zh-CN"/>
              <a:t>java</a:t>
            </a:r>
            <a:r>
              <a:rPr lang="zh-CN" altLang="en-US"/>
              <a:t>万物皆</a:t>
            </a:r>
            <a:r>
              <a:rPr lang="en-US" altLang="zh-CN"/>
              <a:t>Object</a:t>
            </a:r>
            <a:r>
              <a:rPr lang="zh-CN" altLang="en-US"/>
              <a:t>的思想，我们可以直接运用</a:t>
            </a:r>
            <a:r>
              <a:rPr lang="en-US" altLang="zh-CN"/>
              <a:t>pre.setObject(index,xxxx)</a:t>
            </a:r>
            <a:r>
              <a:rPr lang="zh-CN" altLang="en-US"/>
              <a:t>来对预处理语句进行设置，在运行时，预处理语句的</a:t>
            </a:r>
            <a:r>
              <a:rPr lang="en-US" altLang="zh-CN"/>
              <a:t>setObject</a:t>
            </a:r>
            <a:r>
              <a:rPr lang="zh-CN" altLang="en-US"/>
              <a:t>方法会自动对</a:t>
            </a:r>
            <a:r>
              <a:rPr lang="en-US" altLang="zh-CN"/>
              <a:t>java</a:t>
            </a:r>
            <a:r>
              <a:rPr lang="zh-CN" altLang="en-US"/>
              <a:t>类型进行自动装箱（即如果输入</a:t>
            </a:r>
            <a:r>
              <a:rPr lang="en-US" altLang="zh-CN"/>
              <a:t>String</a:t>
            </a:r>
            <a:r>
              <a:rPr lang="zh-CN" altLang="en-US"/>
              <a:t>类型，则设置的是</a:t>
            </a:r>
            <a:r>
              <a:rPr lang="en-US" altLang="zh-CN"/>
              <a:t>String</a:t>
            </a:r>
            <a:r>
              <a:rPr lang="zh-CN" altLang="en-US"/>
              <a:t>参数，如果是</a:t>
            </a:r>
            <a:r>
              <a:rPr lang="en-US" altLang="zh-CN"/>
              <a:t>int</a:t>
            </a:r>
            <a:r>
              <a:rPr lang="zh-CN" altLang="en-US"/>
              <a:t>则是</a:t>
            </a:r>
            <a:r>
              <a:rPr lang="en-US" altLang="zh-CN"/>
              <a:t>int</a:t>
            </a:r>
            <a:r>
              <a:rPr lang="zh-CN" altLang="en-US"/>
              <a:t>等等）。下面是方法的源代码。</a:t>
            </a:r>
            <a:endParaRPr lang="zh-CN" altLang="en-US"/>
          </a:p>
        </p:txBody>
      </p:sp>
      <p:pic>
        <p:nvPicPr>
          <p:cNvPr id="4" name="图片 3"/>
          <p:cNvPicPr>
            <a:picLocks noChangeAspect="1"/>
          </p:cNvPicPr>
          <p:nvPr/>
        </p:nvPicPr>
        <p:blipFill>
          <a:blip r:embed="rId1"/>
          <a:stretch>
            <a:fillRect/>
          </a:stretch>
        </p:blipFill>
        <p:spPr>
          <a:xfrm>
            <a:off x="206375" y="4804410"/>
            <a:ext cx="8730615" cy="1533525"/>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1.3  </a:t>
            </a:r>
            <a:r>
              <a:rPr lang="zh-CN" altLang="en-US">
                <a:sym typeface="+mn-ea"/>
              </a:rPr>
              <a:t>通用查询操作</a:t>
            </a:r>
            <a:endParaRPr lang="zh-CN" altLang="en-US"/>
          </a:p>
        </p:txBody>
      </p:sp>
      <p:sp>
        <p:nvSpPr>
          <p:cNvPr id="3" name="内容占位符 2"/>
          <p:cNvSpPr>
            <a:spLocks noGrp="1"/>
          </p:cNvSpPr>
          <p:nvPr>
            <p:ph idx="1"/>
          </p:nvPr>
        </p:nvSpPr>
        <p:spPr/>
        <p:txBody>
          <a:bodyPr/>
          <a:p>
            <a:pPr marL="0" indent="0">
              <a:buNone/>
            </a:pPr>
            <a:r>
              <a:rPr lang="zh-CN" altLang="en-US"/>
              <a:t>下面是通用查询方法的重要部分，那就是如何将数据库中的数据与</a:t>
            </a:r>
            <a:r>
              <a:rPr lang="en-US" altLang="zh-CN"/>
              <a:t>JavaBean</a:t>
            </a:r>
            <a:r>
              <a:rPr lang="zh-CN" altLang="en-US"/>
              <a:t>对象一一对应，下面使用了</a:t>
            </a:r>
            <a:r>
              <a:rPr lang="en-US" altLang="zh-CN"/>
              <a:t>Java</a:t>
            </a:r>
            <a:r>
              <a:rPr lang="zh-CN" altLang="en-US"/>
              <a:t>里的反射完成这个功能，基本思路是利用</a:t>
            </a:r>
            <a:r>
              <a:rPr lang="en-US" altLang="zh-CN"/>
              <a:t>JavaBean</a:t>
            </a:r>
            <a:r>
              <a:rPr lang="zh-CN" altLang="en-US"/>
              <a:t>的</a:t>
            </a:r>
            <a:r>
              <a:rPr lang="en-US" altLang="zh-CN"/>
              <a:t>set</a:t>
            </a:r>
            <a:r>
              <a:rPr lang="zh-CN" altLang="en-US"/>
              <a:t>方法来注入属性，下面是源代码：</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 name="内容占位符 17"/>
          <p:cNvPicPr>
            <a:picLocks noChangeAspect="1"/>
          </p:cNvPicPr>
          <p:nvPr>
            <p:ph idx="1"/>
          </p:nvPr>
        </p:nvPicPr>
        <p:blipFill>
          <a:blip r:embed="rId1"/>
          <a:stretch>
            <a:fillRect/>
          </a:stretch>
        </p:blipFill>
        <p:spPr>
          <a:xfrm>
            <a:off x="34925" y="975995"/>
            <a:ext cx="9022715" cy="5612765"/>
          </a:xfrm>
          <a:prstGeom prst="rect">
            <a:avLst/>
          </a:prstGeom>
        </p:spPr>
      </p:pic>
      <p:sp>
        <p:nvSpPr>
          <p:cNvPr id="2" name="标题 1"/>
          <p:cNvSpPr>
            <a:spLocks noGrp="1"/>
          </p:cNvSpPr>
          <p:nvPr>
            <p:ph type="title"/>
          </p:nvPr>
        </p:nvSpPr>
        <p:spPr/>
        <p:txBody>
          <a:bodyPr>
            <a:normAutofit/>
          </a:bodyPr>
          <a:p>
            <a:r>
              <a:rPr lang="en-US" altLang="zh-CN">
                <a:sym typeface="+mn-ea"/>
              </a:rPr>
              <a:t>1.3  </a:t>
            </a:r>
            <a:r>
              <a:rPr lang="zh-CN" altLang="en-US">
                <a:sym typeface="+mn-ea"/>
              </a:rPr>
              <a:t>通用查询操作</a:t>
            </a:r>
            <a:endParaRPr lang="zh-CN" altLang="en-US"/>
          </a:p>
        </p:txBody>
      </p:sp>
      <p:sp>
        <p:nvSpPr>
          <p:cNvPr id="17" name="矩形 16"/>
          <p:cNvSpPr/>
          <p:nvPr/>
        </p:nvSpPr>
        <p:spPr>
          <a:xfrm>
            <a:off x="833755" y="1913255"/>
            <a:ext cx="5005070" cy="390525"/>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flipH="1">
            <a:off x="5037455" y="1624330"/>
            <a:ext cx="315595" cy="335280"/>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353050" y="1037590"/>
            <a:ext cx="3861435" cy="92202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使用不带参构造方法生成</a:t>
            </a:r>
            <a:r>
              <a:rPr lang="en-US" altLang="zh-CN">
                <a:solidFill>
                  <a:srgbClr val="FF0000"/>
                </a:solidFill>
                <a:effectLst>
                  <a:outerShdw blurRad="38100" dist="19050" dir="2700000" algn="tl" rotWithShape="0">
                    <a:schemeClr val="dk1">
                      <a:alpha val="40000"/>
                    </a:schemeClr>
                  </a:outerShdw>
                </a:effectLst>
              </a:rPr>
              <a:t>JavaBean</a:t>
            </a:r>
            <a:r>
              <a:rPr lang="zh-CN" altLang="en-US">
                <a:solidFill>
                  <a:srgbClr val="FF0000"/>
                </a:solidFill>
                <a:effectLst>
                  <a:outerShdw blurRad="38100" dist="19050" dir="2700000" algn="tl" rotWithShape="0">
                    <a:schemeClr val="dk1">
                      <a:alpha val="40000"/>
                    </a:schemeClr>
                  </a:outerShdw>
                </a:effectLst>
              </a:rPr>
              <a:t>对象，值得一提的是，</a:t>
            </a:r>
            <a:r>
              <a:rPr lang="en-US" altLang="zh-CN">
                <a:solidFill>
                  <a:srgbClr val="FF0000"/>
                </a:solidFill>
                <a:effectLst>
                  <a:outerShdw blurRad="38100" dist="19050" dir="2700000" algn="tl" rotWithShape="0">
                    <a:schemeClr val="dk1">
                      <a:alpha val="40000"/>
                    </a:schemeClr>
                  </a:outerShdw>
                </a:effectLst>
              </a:rPr>
              <a:t>JavaBean</a:t>
            </a:r>
            <a:r>
              <a:rPr lang="zh-CN" altLang="en-US">
                <a:solidFill>
                  <a:srgbClr val="FF0000"/>
                </a:solidFill>
                <a:effectLst>
                  <a:outerShdw blurRad="38100" dist="19050" dir="2700000" algn="tl" rotWithShape="0">
                    <a:schemeClr val="dk1">
                      <a:alpha val="40000"/>
                    </a:schemeClr>
                  </a:outerShdw>
                </a:effectLst>
              </a:rPr>
              <a:t>的规范就是构造函数不能带参</a:t>
            </a:r>
            <a:endParaRPr lang="zh-CN" altLang="en-US">
              <a:solidFill>
                <a:srgbClr val="FF0000"/>
              </a:solidFill>
              <a:effectLst>
                <a:outerShdw blurRad="38100" dist="19050" dir="2700000" algn="tl" rotWithShape="0">
                  <a:schemeClr val="dk1">
                    <a:alpha val="40000"/>
                  </a:schemeClr>
                </a:outerShdw>
              </a:effectLst>
            </a:endParaRPr>
          </a:p>
        </p:txBody>
      </p:sp>
      <p:sp>
        <p:nvSpPr>
          <p:cNvPr id="5" name="矩形 4"/>
          <p:cNvSpPr/>
          <p:nvPr/>
        </p:nvSpPr>
        <p:spPr>
          <a:xfrm>
            <a:off x="833755" y="2853055"/>
            <a:ext cx="6454140" cy="328295"/>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箭头连接符 5"/>
          <p:cNvCxnSpPr/>
          <p:nvPr/>
        </p:nvCxnSpPr>
        <p:spPr>
          <a:xfrm flipH="1">
            <a:off x="5838825" y="2517775"/>
            <a:ext cx="315595" cy="335280"/>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224270" y="1959610"/>
            <a:ext cx="2833370" cy="92202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遍历</a:t>
            </a:r>
            <a:r>
              <a:rPr lang="en-US" altLang="zh-CN">
                <a:solidFill>
                  <a:srgbClr val="FF0000"/>
                </a:solidFill>
                <a:effectLst>
                  <a:outerShdw blurRad="38100" dist="19050" dir="2700000" algn="tl" rotWithShape="0">
                    <a:schemeClr val="dk1">
                      <a:alpha val="40000"/>
                    </a:schemeClr>
                  </a:outerShdw>
                </a:effectLst>
              </a:rPr>
              <a:t>JavaBean</a:t>
            </a:r>
            <a:r>
              <a:rPr lang="zh-CN" altLang="en-US">
                <a:solidFill>
                  <a:srgbClr val="FF0000"/>
                </a:solidFill>
                <a:effectLst>
                  <a:outerShdw blurRad="38100" dist="19050" dir="2700000" algn="tl" rotWithShape="0">
                    <a:schemeClr val="dk1">
                      <a:alpha val="40000"/>
                    </a:schemeClr>
                  </a:outerShdw>
                </a:effectLst>
              </a:rPr>
              <a:t>类的每个方法，如果是</a:t>
            </a:r>
            <a:r>
              <a:rPr lang="en-US" altLang="zh-CN">
                <a:solidFill>
                  <a:srgbClr val="FF0000"/>
                </a:solidFill>
                <a:effectLst>
                  <a:outerShdw blurRad="38100" dist="19050" dir="2700000" algn="tl" rotWithShape="0">
                    <a:schemeClr val="dk1">
                      <a:alpha val="40000"/>
                    </a:schemeClr>
                  </a:outerShdw>
                </a:effectLst>
              </a:rPr>
              <a:t>set</a:t>
            </a:r>
            <a:r>
              <a:rPr lang="zh-CN" altLang="en-US">
                <a:solidFill>
                  <a:srgbClr val="FF0000"/>
                </a:solidFill>
                <a:effectLst>
                  <a:outerShdw blurRad="38100" dist="19050" dir="2700000" algn="tl" rotWithShape="0">
                    <a:schemeClr val="dk1">
                      <a:alpha val="40000"/>
                    </a:schemeClr>
                  </a:outerShdw>
                </a:effectLst>
              </a:rPr>
              <a:t>方法，执行注入操作</a:t>
            </a:r>
            <a:endParaRPr lang="zh-CN" altLang="en-US">
              <a:solidFill>
                <a:srgbClr val="FF0000"/>
              </a:solidFill>
              <a:effectLst>
                <a:outerShdw blurRad="38100" dist="19050" dir="2700000" algn="tl" rotWithShape="0">
                  <a:schemeClr val="dk1">
                    <a:alpha val="40000"/>
                  </a:schemeClr>
                </a:outerShdw>
              </a:effectLst>
            </a:endParaRPr>
          </a:p>
        </p:txBody>
      </p:sp>
      <p:sp>
        <p:nvSpPr>
          <p:cNvPr id="8" name="矩形 7"/>
          <p:cNvSpPr/>
          <p:nvPr/>
        </p:nvSpPr>
        <p:spPr>
          <a:xfrm>
            <a:off x="1435100" y="3181350"/>
            <a:ext cx="6252845" cy="254000"/>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V="1">
            <a:off x="1223010" y="3511550"/>
            <a:ext cx="398780" cy="252730"/>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4925" y="3764280"/>
            <a:ext cx="1720850" cy="64516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判断方法是否是</a:t>
            </a:r>
            <a:r>
              <a:rPr lang="en-US" altLang="zh-CN">
                <a:solidFill>
                  <a:srgbClr val="FF0000"/>
                </a:solidFill>
                <a:effectLst>
                  <a:outerShdw blurRad="38100" dist="19050" dir="2700000" algn="tl" rotWithShape="0">
                    <a:schemeClr val="dk1">
                      <a:alpha val="40000"/>
                    </a:schemeClr>
                  </a:outerShdw>
                </a:effectLst>
              </a:rPr>
              <a:t>set</a:t>
            </a:r>
            <a:r>
              <a:rPr lang="zh-CN" altLang="en-US">
                <a:solidFill>
                  <a:srgbClr val="FF0000"/>
                </a:solidFill>
                <a:effectLst>
                  <a:outerShdw blurRad="38100" dist="19050" dir="2700000" algn="tl" rotWithShape="0">
                    <a:schemeClr val="dk1">
                      <a:alpha val="40000"/>
                    </a:schemeClr>
                  </a:outerShdw>
                </a:effectLst>
              </a:rPr>
              <a:t>方法</a:t>
            </a:r>
            <a:endParaRPr lang="zh-CN" altLang="en-US">
              <a:solidFill>
                <a:srgbClr val="FF0000"/>
              </a:solidFill>
              <a:effectLst>
                <a:outerShdw blurRad="38100" dist="19050" dir="2700000" algn="tl" rotWithShape="0">
                  <a:schemeClr val="dk1">
                    <a:alpha val="40000"/>
                  </a:schemeClr>
                </a:outerShdw>
              </a:effectLst>
            </a:endParaRPr>
          </a:p>
        </p:txBody>
      </p:sp>
      <p:sp>
        <p:nvSpPr>
          <p:cNvPr id="11" name="矩形 10"/>
          <p:cNvSpPr/>
          <p:nvPr/>
        </p:nvSpPr>
        <p:spPr>
          <a:xfrm>
            <a:off x="1959610" y="3511550"/>
            <a:ext cx="7028815" cy="2051050"/>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 name="直接箭头连接符 13"/>
          <p:cNvCxnSpPr/>
          <p:nvPr/>
        </p:nvCxnSpPr>
        <p:spPr>
          <a:xfrm flipV="1">
            <a:off x="5819775" y="5562600"/>
            <a:ext cx="19050" cy="31432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880995" y="5876925"/>
            <a:ext cx="6262370" cy="64516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将数据库中的数据通过</a:t>
            </a:r>
            <a:r>
              <a:rPr lang="en-US" altLang="zh-CN">
                <a:solidFill>
                  <a:srgbClr val="FF0000"/>
                </a:solidFill>
                <a:effectLst>
                  <a:outerShdw blurRad="38100" dist="19050" dir="2700000" algn="tl" rotWithShape="0">
                    <a:schemeClr val="dk1">
                      <a:alpha val="40000"/>
                    </a:schemeClr>
                  </a:outerShdw>
                </a:effectLst>
              </a:rPr>
              <a:t>rs.getObject(“xxxx”)</a:t>
            </a:r>
            <a:r>
              <a:rPr lang="zh-CN" altLang="en-US">
                <a:solidFill>
                  <a:srgbClr val="FF0000"/>
                </a:solidFill>
                <a:effectLst>
                  <a:outerShdw blurRad="38100" dist="19050" dir="2700000" algn="tl" rotWithShape="0">
                    <a:schemeClr val="dk1">
                      <a:alpha val="40000"/>
                    </a:schemeClr>
                  </a:outerShdw>
                </a:effectLst>
              </a:rPr>
              <a:t>注入</a:t>
            </a:r>
            <a:r>
              <a:rPr lang="en-US" altLang="zh-CN">
                <a:solidFill>
                  <a:srgbClr val="FF0000"/>
                </a:solidFill>
                <a:effectLst>
                  <a:outerShdw blurRad="38100" dist="19050" dir="2700000" algn="tl" rotWithShape="0">
                    <a:schemeClr val="dk1">
                      <a:alpha val="40000"/>
                    </a:schemeClr>
                  </a:outerShdw>
                </a:effectLst>
              </a:rPr>
              <a:t>JavaBean</a:t>
            </a:r>
            <a:r>
              <a:rPr lang="zh-CN" altLang="en-US">
                <a:solidFill>
                  <a:srgbClr val="FF0000"/>
                </a:solidFill>
                <a:effectLst>
                  <a:outerShdw blurRad="38100" dist="19050" dir="2700000" algn="tl" rotWithShape="0">
                    <a:schemeClr val="dk1">
                      <a:alpha val="40000"/>
                    </a:schemeClr>
                  </a:outerShdw>
                </a:effectLst>
              </a:rPr>
              <a:t>中，因为在</a:t>
            </a:r>
            <a:r>
              <a:rPr lang="en-US" altLang="zh-CN">
                <a:solidFill>
                  <a:srgbClr val="FF0000"/>
                </a:solidFill>
                <a:effectLst>
                  <a:outerShdw blurRad="38100" dist="19050" dir="2700000" algn="tl" rotWithShape="0">
                    <a:schemeClr val="dk1">
                      <a:alpha val="40000"/>
                    </a:schemeClr>
                  </a:outerShdw>
                </a:effectLst>
              </a:rPr>
              <a:t>Java</a:t>
            </a:r>
            <a:r>
              <a:rPr lang="zh-CN" altLang="en-US">
                <a:solidFill>
                  <a:srgbClr val="FF0000"/>
                </a:solidFill>
                <a:effectLst>
                  <a:outerShdw blurRad="38100" dist="19050" dir="2700000" algn="tl" rotWithShape="0">
                    <a:schemeClr val="dk1">
                      <a:alpha val="40000"/>
                    </a:schemeClr>
                  </a:outerShdw>
                </a:effectLst>
              </a:rPr>
              <a:t>里面，万物皆</a:t>
            </a:r>
            <a:r>
              <a:rPr lang="en-US" altLang="zh-CN">
                <a:solidFill>
                  <a:srgbClr val="FF0000"/>
                </a:solidFill>
                <a:effectLst>
                  <a:outerShdw blurRad="38100" dist="19050" dir="2700000" algn="tl" rotWithShape="0">
                    <a:schemeClr val="dk1">
                      <a:alpha val="40000"/>
                    </a:schemeClr>
                  </a:outerShdw>
                </a:effectLst>
              </a:rPr>
              <a:t>Object</a:t>
            </a:r>
            <a:r>
              <a:rPr lang="zh-CN" altLang="en-US">
                <a:solidFill>
                  <a:srgbClr val="FF0000"/>
                </a:solidFill>
                <a:effectLst>
                  <a:outerShdw blurRad="38100" dist="19050" dir="2700000" algn="tl" rotWithShape="0">
                    <a:schemeClr val="dk1">
                      <a:alpha val="40000"/>
                    </a:schemeClr>
                  </a:outerShdw>
                </a:effectLst>
              </a:rPr>
              <a:t>，所以我们可以直接这样注入</a:t>
            </a:r>
            <a:endParaRPr lang="zh-CN" altLang="en-US">
              <a:solidFill>
                <a:srgbClr val="FF0000"/>
              </a:solidFill>
              <a:effectLst>
                <a:outerShdw blurRad="38100" dist="19050" dir="2700000" algn="tl" rotWithShape="0">
                  <a:schemeClr val="dk1">
                    <a:alpha val="40000"/>
                  </a:scheme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to="" calcmode="lin" valueType="num">
                                      <p:cBhvr>
                                        <p:cTn id="7" dur="1" fill="hold"/>
                                        <p:tgtEl>
                                          <p:spTgt spid="18"/>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to="" calcmode="lin" valueType="num">
                                      <p:cBhvr>
                                        <p:cTn id="12" dur="1" fill="hold"/>
                                        <p:tgtEl>
                                          <p:spTgt spid="17"/>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to="" calcmode="lin" valueType="num">
                                      <p:cBhvr>
                                        <p:cTn id="17" dur="1" fill="hold"/>
                                        <p:tgtEl>
                                          <p:spTgt spid="12"/>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to="" calcmode="lin" valueType="num">
                                      <p:cBhvr>
                                        <p:cTn id="22" dur="1" fill="hold"/>
                                        <p:tgtEl>
                                          <p:spTgt spid="13"/>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to="" calcmode="lin" valueType="num">
                                      <p:cBhvr>
                                        <p:cTn id="27" dur="1" fill="hold"/>
                                        <p:tgtEl>
                                          <p:spTgt spid="5"/>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to="" calcmode="lin" valueType="num">
                                      <p:cBhvr>
                                        <p:cTn id="32" dur="1" fill="hold"/>
                                        <p:tgtEl>
                                          <p:spTgt spid="6"/>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to="" calcmode="lin" valueType="num">
                                      <p:cBhvr>
                                        <p:cTn id="37" dur="1" fill="hold"/>
                                        <p:tgtEl>
                                          <p:spTgt spid="7"/>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to="" calcmode="lin" valueType="num">
                                      <p:cBhvr>
                                        <p:cTn id="42" dur="1" fill="hold"/>
                                        <p:tgtEl>
                                          <p:spTgt spid="8"/>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 to="" calcmode="lin" valueType="num">
                                      <p:cBhvr>
                                        <p:cTn id="47" dur="1" fill="hold"/>
                                        <p:tgtEl>
                                          <p:spTgt spid="9"/>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 to="" calcmode="lin" valueType="num">
                                      <p:cBhvr>
                                        <p:cTn id="52" dur="1" fill="hold"/>
                                        <p:tgtEl>
                                          <p:spTgt spid="10"/>
                                        </p:tgtEl>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to="" calcmode="lin" valueType="num">
                                      <p:cBhvr>
                                        <p:cTn id="57" dur="1" fill="hold"/>
                                        <p:tgtEl>
                                          <p:spTgt spid="11"/>
                                        </p:tgtEl>
                                      </p:cBhvr>
                                    </p:anim>
                                  </p:childTnLst>
                                </p:cTn>
                              </p:par>
                            </p:childTnLst>
                          </p:cTn>
                        </p:par>
                      </p:childTnLst>
                    </p:cTn>
                  </p:par>
                  <p:par>
                    <p:cTn id="58" fill="hold">
                      <p:stCondLst>
                        <p:cond delay="indefinite"/>
                      </p:stCondLst>
                      <p:childTnLst>
                        <p:par>
                          <p:cTn id="59" fill="hold">
                            <p:stCondLst>
                              <p:cond delay="0"/>
                            </p:stCondLst>
                            <p:childTnLst>
                              <p:par>
                                <p:cTn id="60" presetID="24" presetClass="entr" presetSubtype="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 to="" calcmode="lin" valueType="num">
                                      <p:cBhvr>
                                        <p:cTn id="62" dur="1" fill="hold"/>
                                        <p:tgtEl>
                                          <p:spTgt spid="14"/>
                                        </p:tgtEl>
                                      </p:cBhvr>
                                    </p:anim>
                                  </p:childTnLst>
                                </p:cTn>
                              </p:par>
                            </p:childTnLst>
                          </p:cTn>
                        </p:par>
                      </p:childTnLst>
                    </p:cTn>
                  </p:par>
                  <p:par>
                    <p:cTn id="63" fill="hold">
                      <p:stCondLst>
                        <p:cond delay="indefinite"/>
                      </p:stCondLst>
                      <p:childTnLst>
                        <p:par>
                          <p:cTn id="64" fill="hold">
                            <p:stCondLst>
                              <p:cond delay="0"/>
                            </p:stCondLst>
                            <p:childTnLst>
                              <p:par>
                                <p:cTn id="65" presetID="24"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to="" calcmode="lin" valueType="num">
                                      <p:cBhvr>
                                        <p:cTn id="67" dur="1" fill="hold"/>
                                        <p:tgtEl>
                                          <p:spTgt spid="1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3" grpId="0"/>
      <p:bldP spid="5" grpId="0" bldLvl="0" animBg="1"/>
      <p:bldP spid="7" grpId="0"/>
      <p:bldP spid="8" grpId="0" bldLvl="0" animBg="1"/>
      <p:bldP spid="10" grpId="0"/>
      <p:bldP spid="11" grpId="0" bldLvl="0" animBg="1"/>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1.3  </a:t>
            </a:r>
            <a:r>
              <a:rPr lang="zh-CN" altLang="en-US">
                <a:sym typeface="+mn-ea"/>
              </a:rPr>
              <a:t>通用查询操作</a:t>
            </a:r>
            <a:endParaRPr lang="zh-CN" altLang="en-US"/>
          </a:p>
        </p:txBody>
      </p:sp>
      <p:sp>
        <p:nvSpPr>
          <p:cNvPr id="3" name="内容占位符 2"/>
          <p:cNvSpPr>
            <a:spLocks noGrp="1"/>
          </p:cNvSpPr>
          <p:nvPr>
            <p:ph idx="1"/>
          </p:nvPr>
        </p:nvSpPr>
        <p:spPr/>
        <p:txBody>
          <a:bodyPr/>
          <a:p>
            <a:pPr marL="0" indent="0">
              <a:buNone/>
            </a:pPr>
            <a:r>
              <a:rPr lang="zh-CN" altLang="en-US"/>
              <a:t>按照惯例，最后要将数据库连接以及</a:t>
            </a:r>
            <a:r>
              <a:rPr lang="en-US" altLang="zh-CN"/>
              <a:t>ResultSet</a:t>
            </a:r>
            <a:r>
              <a:rPr lang="zh-CN" altLang="en-US"/>
              <a:t>和</a:t>
            </a:r>
            <a:r>
              <a:rPr lang="en-US" altLang="zh-CN"/>
              <a:t>Statement</a:t>
            </a:r>
            <a:r>
              <a:rPr lang="zh-CN" altLang="en-US"/>
              <a:t>关闭。</a:t>
            </a:r>
            <a:endParaRPr lang="zh-CN" altLang="en-US"/>
          </a:p>
        </p:txBody>
      </p:sp>
      <p:pic>
        <p:nvPicPr>
          <p:cNvPr id="4" name="图片 3"/>
          <p:cNvPicPr>
            <a:picLocks noChangeAspect="1"/>
          </p:cNvPicPr>
          <p:nvPr/>
        </p:nvPicPr>
        <p:blipFill>
          <a:blip r:embed="rId1"/>
          <a:stretch>
            <a:fillRect/>
          </a:stretch>
        </p:blipFill>
        <p:spPr>
          <a:xfrm>
            <a:off x="212725" y="71755"/>
            <a:ext cx="8886825" cy="6714490"/>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3843"/>
            <a:ext cx="8229600" cy="1143000"/>
          </a:xfrm>
        </p:spPr>
        <p:txBody>
          <a:bodyPr>
            <a:normAutofit/>
          </a:bodyPr>
          <a:p>
            <a:r>
              <a:rPr lang="en-US" altLang="zh-CN">
                <a:sym typeface="+mn-ea"/>
              </a:rPr>
              <a:t>1.3  </a:t>
            </a:r>
            <a:r>
              <a:rPr lang="zh-CN" altLang="en-US">
                <a:sym typeface="+mn-ea"/>
              </a:rPr>
              <a:t>通用查询操作</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下面我们可以使用上面编写的通用查询方法来测试一下，看看到底有没有这么神奇。</a:t>
            </a:r>
            <a:endParaRPr lang="zh-CN" altLang="en-US"/>
          </a:p>
          <a:p>
            <a:pPr marL="0" indent="0">
              <a:buNone/>
            </a:pPr>
            <a:r>
              <a:rPr lang="zh-CN" altLang="en-US"/>
              <a:t>用两个例子进行测试，第一个用书籍的例子，首先在数据库中创建表，然后创建</a:t>
            </a:r>
            <a:r>
              <a:rPr lang="en-US" altLang="zh-CN"/>
              <a:t>JavaBean</a:t>
            </a:r>
            <a:r>
              <a:rPr lang="zh-CN" altLang="en-US"/>
              <a:t>，接着进行查询。</a:t>
            </a:r>
            <a:endParaRPr lang="zh-CN" altLang="en-US"/>
          </a:p>
          <a:p>
            <a:pPr marL="0" indent="0">
              <a:buNone/>
            </a:pPr>
            <a:r>
              <a:rPr lang="zh-CN" altLang="en-US"/>
              <a:t>第二个例子使用电影的例子，首先</a:t>
            </a:r>
            <a:r>
              <a:rPr lang="zh-CN" altLang="en-US">
                <a:sym typeface="+mn-ea"/>
              </a:rPr>
              <a:t>首先在数据库中创建表，然后创建</a:t>
            </a:r>
            <a:r>
              <a:rPr lang="en-US" altLang="zh-CN">
                <a:sym typeface="+mn-ea"/>
              </a:rPr>
              <a:t>JavaBean</a:t>
            </a:r>
            <a:r>
              <a:rPr lang="zh-CN" altLang="en-US">
                <a:sym typeface="+mn-ea"/>
              </a:rPr>
              <a:t>，接着进行查询。</a:t>
            </a:r>
            <a:endParaRPr lang="zh-CN" altLang="en-US">
              <a:sym typeface="+mn-ea"/>
            </a:endParaRPr>
          </a:p>
          <a:p>
            <a:pPr marL="0" indent="0">
              <a:buNone/>
            </a:pPr>
            <a:r>
              <a:rPr lang="zh-CN" altLang="en-US"/>
              <a:t>可以看到同样一个方法适用于两个完全不同的事物</a:t>
            </a:r>
            <a:r>
              <a:rPr lang="en-US" altLang="zh-CN"/>
              <a:t>~~</a:t>
            </a:r>
            <a:r>
              <a:rPr lang="zh-CN" altLang="en-US"/>
              <a:t>所以称之为通用查询</a:t>
            </a:r>
            <a:r>
              <a:rPr lang="en-US" altLang="zh-CN"/>
              <a:t>~</a:t>
            </a:r>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1.3  </a:t>
            </a:r>
            <a:r>
              <a:rPr lang="zh-CN" altLang="en-US">
                <a:sym typeface="+mn-ea"/>
              </a:rPr>
              <a:t>通用查询操作</a:t>
            </a:r>
            <a:endParaRPr lang="zh-CN" altLang="en-US"/>
          </a:p>
        </p:txBody>
      </p:sp>
      <p:sp>
        <p:nvSpPr>
          <p:cNvPr id="3" name="内容占位符 2"/>
          <p:cNvSpPr>
            <a:spLocks noGrp="1"/>
          </p:cNvSpPr>
          <p:nvPr>
            <p:ph idx="1"/>
          </p:nvPr>
        </p:nvSpPr>
        <p:spPr/>
        <p:txBody>
          <a:bodyPr/>
          <a:p>
            <a:pPr marL="0" indent="0">
              <a:buNone/>
            </a:pPr>
            <a:r>
              <a:rPr lang="zh-CN" altLang="en-US"/>
              <a:t>然鹅，我前面说的通用查询其实并没有什么卵用，因为现在有叫做</a:t>
            </a:r>
            <a:r>
              <a:rPr lang="en-US" altLang="zh-CN"/>
              <a:t>ORM</a:t>
            </a:r>
            <a:r>
              <a:rPr lang="zh-CN" altLang="en-US"/>
              <a:t>框架的东西，有兴趣的同学可以了解一下，它是一种持久层的框架，可以将数据库中的表自动映射为</a:t>
            </a:r>
            <a:r>
              <a:rPr lang="en-US" altLang="zh-CN"/>
              <a:t>Java</a:t>
            </a:r>
            <a:r>
              <a:rPr lang="zh-CN" altLang="en-US"/>
              <a:t>对象，并且一行</a:t>
            </a:r>
            <a:r>
              <a:rPr lang="en-US" altLang="zh-CN"/>
              <a:t>sql</a:t>
            </a:r>
            <a:r>
              <a:rPr lang="zh-CN" altLang="en-US"/>
              <a:t>代码都不用写</a:t>
            </a:r>
            <a:r>
              <a:rPr lang="en-US" altLang="zh-CN"/>
              <a:t>= =</a:t>
            </a:r>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90000" lnSpcReduction="10000"/>
          </a:bodyPr>
          <a:p>
            <a:pPr marL="0" indent="0">
              <a:buNone/>
            </a:pPr>
            <a:r>
              <a:rPr lang="zh-CN" altLang="en-US">
                <a:sym typeface="+mn-ea"/>
              </a:rPr>
              <a:t>第二部分</a:t>
            </a:r>
            <a:r>
              <a:rPr lang="en-US" altLang="zh-CN">
                <a:sym typeface="+mn-ea"/>
              </a:rPr>
              <a:t>: </a:t>
            </a:r>
            <a:r>
              <a:rPr lang="zh-CN" altLang="en-US">
                <a:sym typeface="+mn-ea"/>
              </a:rPr>
              <a:t>研究管理数据库连接的三种模式</a:t>
            </a:r>
            <a:endParaRPr lang="zh-CN" altLang="en-US"/>
          </a:p>
          <a:p>
            <a:pPr marL="914400" lvl="2" indent="0">
              <a:buNone/>
            </a:pPr>
            <a:r>
              <a:rPr lang="en-US" altLang="zh-CN" sz="3200">
                <a:sym typeface="+mn-ea"/>
              </a:rPr>
              <a:t>1.</a:t>
            </a:r>
            <a:r>
              <a:rPr lang="zh-CN" altLang="en-US" sz="3200">
                <a:sym typeface="+mn-ea"/>
              </a:rPr>
              <a:t>传统方式，每次使用数据库时，新建一条数据库连接，使用完连接后，立即对连接进行销毁（在第一部分时提到）</a:t>
            </a:r>
            <a:endParaRPr lang="zh-CN" altLang="en-US" sz="3200"/>
          </a:p>
          <a:p>
            <a:pPr marL="914400" lvl="2" indent="0">
              <a:buNone/>
            </a:pPr>
            <a:r>
              <a:rPr lang="en-US" altLang="zh-CN" sz="3200">
                <a:sym typeface="+mn-ea"/>
              </a:rPr>
              <a:t>2.</a:t>
            </a:r>
            <a:r>
              <a:rPr lang="zh-CN" altLang="en-US" sz="3200">
                <a:sym typeface="+mn-ea"/>
              </a:rPr>
              <a:t>单例模式，每次使用数据库时，使用以前创建的那条数据库连接，不对连接进行销毁操作，等待下一次数据库操作将这条连接唤醒</a:t>
            </a:r>
            <a:endParaRPr lang="zh-CN" altLang="en-US" sz="3200"/>
          </a:p>
          <a:p>
            <a:pPr marL="914400" lvl="2" indent="0">
              <a:buNone/>
            </a:pPr>
            <a:r>
              <a:rPr lang="en-US" altLang="zh-CN" sz="3200">
                <a:sym typeface="+mn-ea"/>
              </a:rPr>
              <a:t>3.</a:t>
            </a:r>
            <a:r>
              <a:rPr lang="zh-CN" altLang="en-US" sz="3200">
                <a:sym typeface="+mn-ea"/>
              </a:rPr>
              <a:t>数据库连接池模式，每次使用数据库时，从连接池取一条数据库连接，进行操作</a:t>
            </a:r>
            <a:endParaRPr lang="zh-CN" altLang="en-US"/>
          </a:p>
        </p:txBody>
      </p:sp>
      <p:sp>
        <p:nvSpPr>
          <p:cNvPr id="4" name="标题 1"/>
          <p:cNvSpPr>
            <a:spLocks noGrp="1"/>
          </p:cNvSpPr>
          <p:nvPr/>
        </p:nvSpPr>
        <p:spPr>
          <a:xfrm>
            <a:off x="512445" y="25812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zh-CN"/>
              <a:t>本章讲述内容</a:t>
            </a:r>
            <a:endParaRPr lang="zh-CN"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par>
                                <p:cTn id="8" presetID="24"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cBhvr>
                                    </p:anim>
                                  </p:childTnLst>
                                </p:cTn>
                              </p:par>
                              <p:par>
                                <p:cTn id="11" presetID="24"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to="" calcmode="lin" valueType="num">
                                      <p:cBhvr>
                                        <p:cTn id="13" dur="1" fill="hold"/>
                                        <p:tgtEl>
                                          <p:spTgt spid="3">
                                            <p:txEl>
                                              <p:pRg st="2" end="2"/>
                                            </p:txEl>
                                          </p:spTgt>
                                        </p:tgtEl>
                                      </p:cBhvr>
                                    </p:anim>
                                  </p:childTnLst>
                                </p:cTn>
                              </p:par>
                              <p:par>
                                <p:cTn id="14" presetID="24"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to="" calcmode="lin" valueType="num">
                                      <p:cBhvr>
                                        <p:cTn id="16" dur="1" fill="hold"/>
                                        <p:tgtEl>
                                          <p:spTgt spid="3">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a:t>
            </a:r>
            <a:r>
              <a:rPr lang="zh-CN" altLang="en-US"/>
              <a:t>拓展：</a:t>
            </a:r>
            <a:r>
              <a:rPr lang="en-US" altLang="zh-CN"/>
              <a:t>JSTL</a:t>
            </a:r>
            <a:r>
              <a:rPr lang="zh-CN" altLang="en-US"/>
              <a:t>标签库与</a:t>
            </a:r>
            <a:r>
              <a:rPr lang="en-US" altLang="zh-CN"/>
              <a:t>sql</a:t>
            </a:r>
            <a:r>
              <a:rPr lang="zh-CN" altLang="en-US"/>
              <a:t>标签</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前面我们使用了</a:t>
            </a:r>
            <a:r>
              <a:rPr lang="en-US" altLang="zh-CN"/>
              <a:t>JSTL</a:t>
            </a:r>
            <a:r>
              <a:rPr lang="zh-CN" altLang="en-US"/>
              <a:t>标签库的一个</a:t>
            </a:r>
            <a:r>
              <a:rPr lang="en-US" altLang="zh-CN"/>
              <a:t>forEach</a:t>
            </a:r>
            <a:r>
              <a:rPr lang="zh-CN" altLang="en-US"/>
              <a:t>标签，下面来简单介绍一下这个标签库。</a:t>
            </a:r>
            <a:endParaRPr lang="zh-CN" altLang="en-US"/>
          </a:p>
          <a:p>
            <a:pPr marL="0" indent="0">
              <a:buNone/>
            </a:pPr>
            <a:r>
              <a:rPr lang="en-US" altLang="zh-CN"/>
              <a:t>JSTL</a:t>
            </a:r>
            <a:r>
              <a:rPr lang="zh-CN" altLang="en-US"/>
              <a:t>标签库封装了大部分</a:t>
            </a:r>
            <a:r>
              <a:rPr lang="en-US" altLang="zh-CN"/>
              <a:t>JSP</a:t>
            </a:r>
            <a:r>
              <a:rPr lang="zh-CN" altLang="en-US"/>
              <a:t>的通用功能，使用起来可以大大提升效率，同时可以减少在</a:t>
            </a:r>
            <a:r>
              <a:rPr lang="en-US" altLang="zh-CN"/>
              <a:t>JSP</a:t>
            </a:r>
            <a:r>
              <a:rPr lang="zh-CN" altLang="en-US"/>
              <a:t>页面编写</a:t>
            </a:r>
            <a:r>
              <a:rPr lang="en-US" altLang="zh-CN"/>
              <a:t>Java</a:t>
            </a:r>
            <a:r>
              <a:rPr lang="zh-CN" altLang="en-US"/>
              <a:t>代码的情况。（如果是使用</a:t>
            </a:r>
            <a:r>
              <a:rPr lang="en-US" altLang="zh-CN"/>
              <a:t>Struts2</a:t>
            </a:r>
            <a:r>
              <a:rPr lang="zh-CN" altLang="en-US"/>
              <a:t>框架的同学，用他们的</a:t>
            </a:r>
            <a:r>
              <a:rPr lang="en-US" altLang="zh-CN"/>
              <a:t>Struts2-tags</a:t>
            </a:r>
            <a:r>
              <a:rPr lang="zh-CN" altLang="en-US"/>
              <a:t>标签库，也很好用）</a:t>
            </a:r>
            <a:endParaRPr lang="zh-CN" altLang="en-US"/>
          </a:p>
          <a:p>
            <a:pPr marL="0" indent="0">
              <a:buNone/>
            </a:pPr>
            <a:r>
              <a:rPr lang="zh-CN" altLang="en-US"/>
              <a:t>下面讲解一下</a:t>
            </a:r>
            <a:r>
              <a:rPr lang="en-US" altLang="zh-CN"/>
              <a:t>JSTL</a:t>
            </a:r>
            <a:r>
              <a:rPr lang="zh-CN" altLang="en-US"/>
              <a:t>标签库的两个常用标签：循环标签（</a:t>
            </a:r>
            <a:r>
              <a:rPr lang="en-US" altLang="zh-CN"/>
              <a:t>ForEach</a:t>
            </a:r>
            <a:r>
              <a:rPr lang="zh-CN" altLang="en-US"/>
              <a:t>）以及判断标签</a:t>
            </a:r>
            <a:r>
              <a:rPr lang="en-US" altLang="zh-CN"/>
              <a:t>(if)</a:t>
            </a:r>
            <a:r>
              <a:rPr lang="zh-CN" altLang="en-US"/>
              <a:t>。</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1.4  </a:t>
            </a:r>
            <a:r>
              <a:rPr lang="zh-CN" altLang="en-US">
                <a:sym typeface="+mn-ea"/>
              </a:rPr>
              <a:t>拓展：</a:t>
            </a:r>
            <a:r>
              <a:rPr lang="en-US" altLang="zh-CN">
                <a:sym typeface="+mn-ea"/>
              </a:rPr>
              <a:t>JSTL</a:t>
            </a:r>
            <a:r>
              <a:rPr lang="zh-CN" altLang="en-US">
                <a:sym typeface="+mn-ea"/>
              </a:rPr>
              <a:t>标签库与</a:t>
            </a:r>
            <a:r>
              <a:rPr lang="en-US" altLang="zh-CN">
                <a:sym typeface="+mn-ea"/>
              </a:rPr>
              <a:t>sql</a:t>
            </a:r>
            <a:r>
              <a:rPr lang="zh-CN" altLang="en-US">
                <a:sym typeface="+mn-ea"/>
              </a:rPr>
              <a:t>标签</a:t>
            </a:r>
            <a:endParaRPr lang="zh-CN" altLang="en-US"/>
          </a:p>
        </p:txBody>
      </p:sp>
      <p:pic>
        <p:nvPicPr>
          <p:cNvPr id="4" name="图片 3"/>
          <p:cNvPicPr>
            <a:picLocks noChangeAspect="1"/>
          </p:cNvPicPr>
          <p:nvPr/>
        </p:nvPicPr>
        <p:blipFill>
          <a:blip r:embed="rId1"/>
          <a:stretch>
            <a:fillRect/>
          </a:stretch>
        </p:blipFill>
        <p:spPr>
          <a:xfrm>
            <a:off x="264795" y="1417955"/>
            <a:ext cx="7143115" cy="2286000"/>
          </a:xfrm>
          <a:prstGeom prst="rect">
            <a:avLst/>
          </a:prstGeom>
        </p:spPr>
      </p:pic>
      <p:pic>
        <p:nvPicPr>
          <p:cNvPr id="5" name="图片 4"/>
          <p:cNvPicPr>
            <a:picLocks noChangeAspect="1"/>
          </p:cNvPicPr>
          <p:nvPr/>
        </p:nvPicPr>
        <p:blipFill>
          <a:blip r:embed="rId2"/>
          <a:stretch>
            <a:fillRect/>
          </a:stretch>
        </p:blipFill>
        <p:spPr>
          <a:xfrm>
            <a:off x="264795" y="3703955"/>
            <a:ext cx="7076440" cy="2923540"/>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1.4  </a:t>
            </a:r>
            <a:r>
              <a:rPr lang="zh-CN" altLang="en-US">
                <a:sym typeface="+mn-ea"/>
              </a:rPr>
              <a:t>拓展：</a:t>
            </a:r>
            <a:r>
              <a:rPr lang="en-US" altLang="zh-CN">
                <a:sym typeface="+mn-ea"/>
              </a:rPr>
              <a:t>JSTL</a:t>
            </a:r>
            <a:r>
              <a:rPr lang="zh-CN" altLang="en-US">
                <a:sym typeface="+mn-ea"/>
              </a:rPr>
              <a:t>标签库与</a:t>
            </a:r>
            <a:r>
              <a:rPr lang="en-US" altLang="zh-CN">
                <a:sym typeface="+mn-ea"/>
              </a:rPr>
              <a:t>sql</a:t>
            </a:r>
            <a:r>
              <a:rPr lang="zh-CN" altLang="en-US">
                <a:sym typeface="+mn-ea"/>
              </a:rPr>
              <a:t>标签</a:t>
            </a:r>
            <a:endParaRPr lang="zh-CN" altLang="en-US"/>
          </a:p>
        </p:txBody>
      </p:sp>
      <p:sp>
        <p:nvSpPr>
          <p:cNvPr id="3" name="内容占位符 2"/>
          <p:cNvSpPr>
            <a:spLocks noGrp="1"/>
          </p:cNvSpPr>
          <p:nvPr>
            <p:ph idx="1"/>
          </p:nvPr>
        </p:nvSpPr>
        <p:spPr/>
        <p:txBody>
          <a:bodyPr/>
          <a:p>
            <a:pPr marL="0" indent="0">
              <a:buNone/>
            </a:pPr>
            <a:r>
              <a:rPr lang="zh-CN" altLang="en-US"/>
              <a:t>简单测试一下</a:t>
            </a:r>
            <a:r>
              <a:rPr lang="en-US" altLang="zh-CN"/>
              <a:t>forEach</a:t>
            </a:r>
            <a:r>
              <a:rPr lang="zh-CN" altLang="en-US"/>
              <a:t>标签，下面我们使用</a:t>
            </a:r>
            <a:r>
              <a:rPr lang="en-US" altLang="zh-CN"/>
              <a:t>forEach</a:t>
            </a:r>
            <a:r>
              <a:rPr lang="zh-CN" altLang="en-US"/>
              <a:t>标签循环十次，并且在页面上输出</a:t>
            </a:r>
            <a:r>
              <a:rPr lang="en-US" altLang="zh-CN"/>
              <a:t>1,2,3,4.....10</a:t>
            </a:r>
            <a:endParaRPr lang="en-US" altLang="zh-CN"/>
          </a:p>
        </p:txBody>
      </p:sp>
      <p:pic>
        <p:nvPicPr>
          <p:cNvPr id="4" name="图片 3"/>
          <p:cNvPicPr>
            <a:picLocks noChangeAspect="1"/>
          </p:cNvPicPr>
          <p:nvPr/>
        </p:nvPicPr>
        <p:blipFill>
          <a:blip r:embed="rId1"/>
          <a:stretch>
            <a:fillRect/>
          </a:stretch>
        </p:blipFill>
        <p:spPr>
          <a:xfrm>
            <a:off x="289560" y="1945640"/>
            <a:ext cx="8847455" cy="4180840"/>
          </a:xfrm>
          <a:prstGeom prst="rect">
            <a:avLst/>
          </a:prstGeom>
        </p:spPr>
      </p:pic>
      <p:sp>
        <p:nvSpPr>
          <p:cNvPr id="9" name="矩形 8"/>
          <p:cNvSpPr/>
          <p:nvPr/>
        </p:nvSpPr>
        <p:spPr>
          <a:xfrm>
            <a:off x="289560" y="2712085"/>
            <a:ext cx="7987665" cy="338455"/>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箭头连接符 5"/>
          <p:cNvCxnSpPr/>
          <p:nvPr/>
        </p:nvCxnSpPr>
        <p:spPr>
          <a:xfrm flipH="1" flipV="1">
            <a:off x="5818505" y="3175635"/>
            <a:ext cx="420370" cy="186690"/>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238875" y="3106420"/>
            <a:ext cx="2224405" cy="36830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首先导入</a:t>
            </a:r>
            <a:r>
              <a:rPr lang="en-US" altLang="zh-CN">
                <a:solidFill>
                  <a:srgbClr val="FF0000"/>
                </a:solidFill>
                <a:effectLst>
                  <a:outerShdw blurRad="38100" dist="19050" dir="2700000" algn="tl" rotWithShape="0">
                    <a:schemeClr val="dk1">
                      <a:alpha val="40000"/>
                    </a:schemeClr>
                  </a:outerShdw>
                </a:effectLst>
              </a:rPr>
              <a:t>JSTL</a:t>
            </a:r>
            <a:r>
              <a:rPr lang="zh-CN" altLang="en-US">
                <a:solidFill>
                  <a:srgbClr val="FF0000"/>
                </a:solidFill>
                <a:effectLst>
                  <a:outerShdw blurRad="38100" dist="19050" dir="2700000" algn="tl" rotWithShape="0">
                    <a:schemeClr val="dk1">
                      <a:alpha val="40000"/>
                    </a:schemeClr>
                  </a:outerShdw>
                </a:effectLst>
              </a:rPr>
              <a:t>标签库</a:t>
            </a:r>
            <a:endParaRPr lang="en-US" altLang="zh-CN">
              <a:solidFill>
                <a:srgbClr val="FF0000"/>
              </a:solidFill>
              <a:effectLst>
                <a:outerShdw blurRad="38100" dist="19050" dir="2700000" algn="tl" rotWithShape="0">
                  <a:schemeClr val="dk1">
                    <a:alpha val="40000"/>
                  </a:schemeClr>
                </a:outerShdw>
              </a:effectLst>
            </a:endParaRPr>
          </a:p>
        </p:txBody>
      </p:sp>
      <p:sp>
        <p:nvSpPr>
          <p:cNvPr id="5" name="矩形 4"/>
          <p:cNvSpPr/>
          <p:nvPr/>
        </p:nvSpPr>
        <p:spPr>
          <a:xfrm>
            <a:off x="699135" y="4572000"/>
            <a:ext cx="5204460" cy="821690"/>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p:nvPr/>
        </p:nvCxnSpPr>
        <p:spPr>
          <a:xfrm flipH="1">
            <a:off x="5903595" y="4838700"/>
            <a:ext cx="403860" cy="1841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238875" y="4664075"/>
            <a:ext cx="2224405" cy="64516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使用</a:t>
            </a:r>
            <a:r>
              <a:rPr lang="en-US" altLang="zh-CN">
                <a:solidFill>
                  <a:srgbClr val="FF0000"/>
                </a:solidFill>
                <a:effectLst>
                  <a:outerShdw blurRad="38100" dist="19050" dir="2700000" algn="tl" rotWithShape="0">
                    <a:schemeClr val="dk1">
                      <a:alpha val="40000"/>
                    </a:schemeClr>
                  </a:outerShdw>
                </a:effectLst>
              </a:rPr>
              <a:t>ForEach</a:t>
            </a:r>
            <a:r>
              <a:rPr lang="zh-CN" altLang="en-US">
                <a:solidFill>
                  <a:srgbClr val="FF0000"/>
                </a:solidFill>
                <a:effectLst>
                  <a:outerShdw blurRad="38100" dist="19050" dir="2700000" algn="tl" rotWithShape="0">
                    <a:schemeClr val="dk1">
                      <a:alpha val="40000"/>
                    </a:schemeClr>
                  </a:outerShdw>
                </a:effectLst>
              </a:rPr>
              <a:t>标签循环</a:t>
            </a:r>
            <a:r>
              <a:rPr lang="en-US" altLang="zh-CN">
                <a:solidFill>
                  <a:srgbClr val="FF0000"/>
                </a:solidFill>
                <a:effectLst>
                  <a:outerShdw blurRad="38100" dist="19050" dir="2700000" algn="tl" rotWithShape="0">
                    <a:schemeClr val="dk1">
                      <a:alpha val="40000"/>
                    </a:schemeClr>
                  </a:outerShdw>
                </a:effectLst>
              </a:rPr>
              <a:t>10</a:t>
            </a:r>
            <a:r>
              <a:rPr lang="zh-CN" altLang="en-US">
                <a:solidFill>
                  <a:srgbClr val="FF0000"/>
                </a:solidFill>
                <a:effectLst>
                  <a:outerShdw blurRad="38100" dist="19050" dir="2700000" algn="tl" rotWithShape="0">
                    <a:schemeClr val="dk1">
                      <a:alpha val="40000"/>
                    </a:schemeClr>
                  </a:outerShdw>
                </a:effectLst>
              </a:rPr>
              <a:t>次</a:t>
            </a:r>
            <a:endParaRPr lang="zh-CN" altLang="en-US">
              <a:solidFill>
                <a:srgbClr val="FF0000"/>
              </a:solidFill>
              <a:effectLst>
                <a:outerShdw blurRad="38100" dist="19050" dir="2700000" algn="tl" rotWithShape="0">
                  <a:schemeClr val="dk1">
                    <a:alpha val="40000"/>
                  </a:scheme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to="" calcmode="lin" valueType="num">
                                      <p:cBhvr>
                                        <p:cTn id="17" dur="1" fill="hold"/>
                                        <p:tgtEl>
                                          <p:spTgt spid="9"/>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to="" calcmode="lin" valueType="num">
                                      <p:cBhvr>
                                        <p:cTn id="22" dur="1" fill="hold"/>
                                        <p:tgtEl>
                                          <p:spTgt spid="6"/>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to="" calcmode="lin" valueType="num">
                                      <p:cBhvr>
                                        <p:cTn id="27" dur="1" fill="hold"/>
                                        <p:tgtEl>
                                          <p:spTgt spid="10"/>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to="" calcmode="lin" valueType="num">
                                      <p:cBhvr>
                                        <p:cTn id="32" dur="1" fill="hold"/>
                                        <p:tgtEl>
                                          <p:spTgt spid="5"/>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to="" calcmode="lin" valueType="num">
                                      <p:cBhvr>
                                        <p:cTn id="37" dur="1" fill="hold"/>
                                        <p:tgtEl>
                                          <p:spTgt spid="7"/>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to="" calcmode="lin" valueType="num">
                                      <p:cBhvr>
                                        <p:cTn id="42" dur="1" fill="hold"/>
                                        <p:tgtEl>
                                          <p:spTgt spid="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ldLvl="0" animBg="1"/>
      <p:bldP spid="10" grpId="0"/>
      <p:bldP spid="5" grpId="0" bldLvl="0" animBg="1"/>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1.4  </a:t>
            </a:r>
            <a:r>
              <a:rPr lang="zh-CN" altLang="en-US">
                <a:sym typeface="+mn-ea"/>
              </a:rPr>
              <a:t>拓展：</a:t>
            </a:r>
            <a:r>
              <a:rPr lang="en-US" altLang="zh-CN">
                <a:sym typeface="+mn-ea"/>
              </a:rPr>
              <a:t>JSTL</a:t>
            </a:r>
            <a:r>
              <a:rPr lang="zh-CN" altLang="en-US">
                <a:sym typeface="+mn-ea"/>
              </a:rPr>
              <a:t>标签库与</a:t>
            </a:r>
            <a:r>
              <a:rPr lang="en-US" altLang="zh-CN">
                <a:sym typeface="+mn-ea"/>
              </a:rPr>
              <a:t>sql</a:t>
            </a:r>
            <a:r>
              <a:rPr lang="zh-CN" altLang="en-US">
                <a:sym typeface="+mn-ea"/>
              </a:rPr>
              <a:t>标签</a:t>
            </a:r>
            <a:endParaRPr lang="zh-CN" altLang="en-US"/>
          </a:p>
        </p:txBody>
      </p:sp>
      <p:sp>
        <p:nvSpPr>
          <p:cNvPr id="3" name="内容占位符 2"/>
          <p:cNvSpPr>
            <a:spLocks noGrp="1"/>
          </p:cNvSpPr>
          <p:nvPr>
            <p:ph idx="1"/>
          </p:nvPr>
        </p:nvSpPr>
        <p:spPr/>
        <p:txBody>
          <a:bodyPr/>
          <a:p>
            <a:pPr marL="0" indent="0">
              <a:buNone/>
            </a:pPr>
            <a:r>
              <a:rPr lang="zh-CN" altLang="en-US"/>
              <a:t>下面讲解</a:t>
            </a:r>
            <a:r>
              <a:rPr lang="en-US" altLang="zh-CN"/>
              <a:t>if</a:t>
            </a:r>
            <a:r>
              <a:rPr lang="zh-CN" altLang="en-US"/>
              <a:t>标签，下面是他的语法格式：</a:t>
            </a:r>
            <a:endParaRPr lang="zh-CN" altLang="en-US"/>
          </a:p>
        </p:txBody>
      </p:sp>
      <p:pic>
        <p:nvPicPr>
          <p:cNvPr id="4" name="图片 3"/>
          <p:cNvPicPr>
            <a:picLocks noChangeAspect="1"/>
          </p:cNvPicPr>
          <p:nvPr/>
        </p:nvPicPr>
        <p:blipFill>
          <a:blip r:embed="rId1"/>
          <a:stretch>
            <a:fillRect/>
          </a:stretch>
        </p:blipFill>
        <p:spPr>
          <a:xfrm>
            <a:off x="567690" y="2220595"/>
            <a:ext cx="7000240" cy="3285490"/>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1.4  </a:t>
            </a:r>
            <a:r>
              <a:rPr lang="zh-CN" altLang="en-US">
                <a:sym typeface="+mn-ea"/>
              </a:rPr>
              <a:t>拓展：</a:t>
            </a:r>
            <a:r>
              <a:rPr lang="en-US" altLang="zh-CN">
                <a:sym typeface="+mn-ea"/>
              </a:rPr>
              <a:t>JSTL</a:t>
            </a:r>
            <a:r>
              <a:rPr lang="zh-CN" altLang="en-US">
                <a:sym typeface="+mn-ea"/>
              </a:rPr>
              <a:t>标签库与</a:t>
            </a:r>
            <a:r>
              <a:rPr lang="en-US" altLang="zh-CN">
                <a:sym typeface="+mn-ea"/>
              </a:rPr>
              <a:t>sql</a:t>
            </a:r>
            <a:r>
              <a:rPr lang="zh-CN" altLang="en-US">
                <a:sym typeface="+mn-ea"/>
              </a:rPr>
              <a:t>标签</a:t>
            </a:r>
            <a:endParaRPr lang="zh-CN" altLang="en-US"/>
          </a:p>
        </p:txBody>
      </p:sp>
      <p:sp>
        <p:nvSpPr>
          <p:cNvPr id="3" name="内容占位符 2"/>
          <p:cNvSpPr>
            <a:spLocks noGrp="1"/>
          </p:cNvSpPr>
          <p:nvPr>
            <p:ph idx="1"/>
          </p:nvPr>
        </p:nvSpPr>
        <p:spPr/>
        <p:txBody>
          <a:bodyPr/>
          <a:p>
            <a:pPr marL="0" indent="0">
              <a:buNone/>
            </a:pPr>
            <a:r>
              <a:rPr lang="zh-CN" altLang="en-US">
                <a:sym typeface="+mn-ea"/>
              </a:rPr>
              <a:t>简单测试一下</a:t>
            </a:r>
            <a:r>
              <a:rPr lang="en-US" altLang="zh-CN">
                <a:sym typeface="+mn-ea"/>
              </a:rPr>
              <a:t>if</a:t>
            </a:r>
            <a:r>
              <a:rPr lang="zh-CN" altLang="en-US">
                <a:sym typeface="+mn-ea"/>
              </a:rPr>
              <a:t>标签，下面我们在</a:t>
            </a:r>
            <a:r>
              <a:rPr lang="en-US" altLang="zh-CN">
                <a:sym typeface="+mn-ea"/>
              </a:rPr>
              <a:t>JSP</a:t>
            </a:r>
            <a:r>
              <a:rPr lang="zh-CN" altLang="en-US">
                <a:sym typeface="+mn-ea"/>
              </a:rPr>
              <a:t>界面设置一个变量</a:t>
            </a:r>
            <a:r>
              <a:rPr lang="en-US" altLang="zh-CN">
                <a:sym typeface="+mn-ea"/>
              </a:rPr>
              <a:t>a</a:t>
            </a:r>
            <a:r>
              <a:rPr lang="zh-CN" altLang="en-US">
                <a:sym typeface="+mn-ea"/>
              </a:rPr>
              <a:t>，如果</a:t>
            </a:r>
            <a:r>
              <a:rPr lang="en-US" altLang="zh-CN">
                <a:sym typeface="+mn-ea"/>
              </a:rPr>
              <a:t>a&gt;100</a:t>
            </a:r>
            <a:r>
              <a:rPr lang="zh-CN" altLang="en-US">
                <a:sym typeface="+mn-ea"/>
              </a:rPr>
              <a:t>，就输出</a:t>
            </a:r>
            <a:r>
              <a:rPr lang="en-US" altLang="zh-CN">
                <a:sym typeface="+mn-ea"/>
              </a:rPr>
              <a:t>a is big</a:t>
            </a:r>
            <a:r>
              <a:rPr lang="zh-CN" altLang="en-US">
                <a:sym typeface="+mn-ea"/>
              </a:rPr>
              <a:t>。</a:t>
            </a:r>
            <a:endParaRPr lang="zh-CN" altLang="en-US">
              <a:sym typeface="+mn-ea"/>
            </a:endParaRPr>
          </a:p>
        </p:txBody>
      </p:sp>
      <p:pic>
        <p:nvPicPr>
          <p:cNvPr id="4" name="图片 3"/>
          <p:cNvPicPr>
            <a:picLocks noChangeAspect="1"/>
          </p:cNvPicPr>
          <p:nvPr/>
        </p:nvPicPr>
        <p:blipFill>
          <a:blip r:embed="rId1"/>
          <a:stretch>
            <a:fillRect/>
          </a:stretch>
        </p:blipFill>
        <p:spPr>
          <a:xfrm>
            <a:off x="224155" y="2786380"/>
            <a:ext cx="8695055" cy="3677285"/>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1.4  </a:t>
            </a:r>
            <a:r>
              <a:rPr lang="zh-CN" altLang="en-US">
                <a:sym typeface="+mn-ea"/>
              </a:rPr>
              <a:t>拓展：</a:t>
            </a:r>
            <a:r>
              <a:rPr lang="en-US" altLang="zh-CN">
                <a:sym typeface="+mn-ea"/>
              </a:rPr>
              <a:t>JSTL</a:t>
            </a:r>
            <a:r>
              <a:rPr lang="zh-CN" altLang="en-US">
                <a:sym typeface="+mn-ea"/>
              </a:rPr>
              <a:t>标签库与</a:t>
            </a:r>
            <a:r>
              <a:rPr lang="en-US" altLang="zh-CN">
                <a:sym typeface="+mn-ea"/>
              </a:rPr>
              <a:t>sql</a:t>
            </a:r>
            <a:r>
              <a:rPr lang="zh-CN" altLang="en-US">
                <a:sym typeface="+mn-ea"/>
              </a:rPr>
              <a:t>标签</a:t>
            </a:r>
            <a:endParaRPr lang="zh-CN" altLang="en-US"/>
          </a:p>
        </p:txBody>
      </p:sp>
      <p:sp>
        <p:nvSpPr>
          <p:cNvPr id="3" name="内容占位符 2"/>
          <p:cNvSpPr>
            <a:spLocks noGrp="1"/>
          </p:cNvSpPr>
          <p:nvPr>
            <p:ph idx="1"/>
          </p:nvPr>
        </p:nvSpPr>
        <p:spPr/>
        <p:txBody>
          <a:bodyPr/>
          <a:p>
            <a:pPr marL="0" indent="0">
              <a:buNone/>
            </a:pPr>
            <a:r>
              <a:rPr lang="zh-CN" altLang="en-US"/>
              <a:t>关于</a:t>
            </a:r>
            <a:r>
              <a:rPr lang="en-US" altLang="zh-CN"/>
              <a:t>JSTL</a:t>
            </a:r>
            <a:r>
              <a:rPr lang="zh-CN" altLang="en-US"/>
              <a:t>库的</a:t>
            </a:r>
            <a:r>
              <a:rPr lang="en-US" altLang="zh-CN"/>
              <a:t>SQL</a:t>
            </a:r>
            <a:r>
              <a:rPr lang="zh-CN" altLang="en-US"/>
              <a:t>标签，别用它，这是个远古巨坑。</a:t>
            </a:r>
            <a:endParaRPr lang="zh-CN" altLang="en-US"/>
          </a:p>
        </p:txBody>
      </p:sp>
      <p:pic>
        <p:nvPicPr>
          <p:cNvPr id="4" name="图片 3"/>
          <p:cNvPicPr>
            <a:picLocks noChangeAspect="1"/>
          </p:cNvPicPr>
          <p:nvPr/>
        </p:nvPicPr>
        <p:blipFill>
          <a:blip r:embed="rId1"/>
          <a:stretch>
            <a:fillRect/>
          </a:stretch>
        </p:blipFill>
        <p:spPr>
          <a:xfrm>
            <a:off x="102870" y="2756535"/>
            <a:ext cx="8583930" cy="2212975"/>
          </a:xfrm>
          <a:prstGeom prst="rect">
            <a:avLst/>
          </a:prstGeom>
        </p:spPr>
      </p:pic>
      <p:sp>
        <p:nvSpPr>
          <p:cNvPr id="17" name="矩形 16"/>
          <p:cNvSpPr/>
          <p:nvPr/>
        </p:nvSpPr>
        <p:spPr>
          <a:xfrm>
            <a:off x="1474470" y="4507230"/>
            <a:ext cx="5005070" cy="390525"/>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p:nvPr/>
        </p:nvCxnSpPr>
        <p:spPr>
          <a:xfrm flipH="1" flipV="1">
            <a:off x="5011420" y="4969510"/>
            <a:ext cx="568325" cy="619760"/>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178425" y="5589270"/>
            <a:ext cx="2224405" cy="64516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各位可以注意一下回答时间</a:t>
            </a:r>
            <a:endParaRPr lang="en-US" altLang="zh-CN">
              <a:solidFill>
                <a:srgbClr val="FF0000"/>
              </a:solidFill>
              <a:effectLst>
                <a:outerShdw blurRad="38100" dist="19050" dir="2700000" algn="tl" rotWithShape="0">
                  <a:schemeClr val="dk1">
                    <a:alpha val="40000"/>
                  </a:scheme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to="" calcmode="lin" valueType="num">
                                      <p:cBhvr>
                                        <p:cTn id="17" dur="1" fill="hold"/>
                                        <p:tgtEl>
                                          <p:spTgt spid="17"/>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to="" calcmode="lin" valueType="num">
                                      <p:cBhvr>
                                        <p:cTn id="27" dur="1" fill="hold"/>
                                        <p:tgtEl>
                                          <p:spTgt spid="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uild="p"/>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1.5  </a:t>
            </a:r>
            <a:r>
              <a:rPr lang="zh-CN" altLang="en-US"/>
              <a:t>拓展：</a:t>
            </a:r>
            <a:r>
              <a:rPr lang="en-US" altLang="zh-CN"/>
              <a:t>El</a:t>
            </a:r>
            <a:r>
              <a:rPr lang="zh-CN" altLang="en-US"/>
              <a:t>表达式与</a:t>
            </a:r>
            <a:r>
              <a:rPr lang="en-US" altLang="zh-CN"/>
              <a:t>XSS</a:t>
            </a:r>
            <a:r>
              <a:rPr lang="zh-CN" altLang="en-US"/>
              <a:t>攻击</a:t>
            </a:r>
            <a:endParaRPr lang="zh-CN" altLang="en-US"/>
          </a:p>
        </p:txBody>
      </p:sp>
      <p:sp>
        <p:nvSpPr>
          <p:cNvPr id="3" name="内容占位符 2"/>
          <p:cNvSpPr>
            <a:spLocks noGrp="1"/>
          </p:cNvSpPr>
          <p:nvPr>
            <p:ph idx="1"/>
          </p:nvPr>
        </p:nvSpPr>
        <p:spPr/>
        <p:txBody>
          <a:bodyPr/>
          <a:p>
            <a:pPr marL="0" indent="0">
              <a:buNone/>
            </a:pPr>
            <a:r>
              <a:rPr lang="zh-CN" altLang="en-US"/>
              <a:t>前面我们多次使用</a:t>
            </a:r>
            <a:r>
              <a:rPr lang="en-US" altLang="zh-CN"/>
              <a:t>EL</a:t>
            </a:r>
            <a:r>
              <a:rPr lang="zh-CN" altLang="en-US"/>
              <a:t>表达式，各位应该可以看出来了，</a:t>
            </a:r>
            <a:r>
              <a:rPr lang="en-US" altLang="zh-CN"/>
              <a:t>EL</a:t>
            </a:r>
            <a:r>
              <a:rPr lang="zh-CN" altLang="en-US"/>
              <a:t>表达式其实就是</a:t>
            </a:r>
            <a:r>
              <a:rPr lang="en-US" altLang="zh-CN"/>
              <a:t>&lt;%=xxx %&gt;</a:t>
            </a:r>
            <a:r>
              <a:rPr lang="zh-CN" altLang="en-US"/>
              <a:t>的简化版，同时他还可以直接输出在</a:t>
            </a:r>
            <a:r>
              <a:rPr lang="en-US" altLang="zh-CN"/>
              <a:t>request</a:t>
            </a:r>
            <a:r>
              <a:rPr lang="zh-CN" altLang="en-US"/>
              <a:t>，</a:t>
            </a:r>
            <a:r>
              <a:rPr lang="en-US" altLang="zh-CN"/>
              <a:t>session</a:t>
            </a:r>
            <a:r>
              <a:rPr lang="zh-CN" altLang="en-US"/>
              <a:t>中的数据，它的语法规则如下:</a:t>
            </a:r>
            <a:endParaRPr lang="en-US" altLang="zh-CN"/>
          </a:p>
        </p:txBody>
      </p:sp>
      <p:pic>
        <p:nvPicPr>
          <p:cNvPr id="4" name="图片 3"/>
          <p:cNvPicPr>
            <a:picLocks noChangeAspect="1"/>
          </p:cNvPicPr>
          <p:nvPr/>
        </p:nvPicPr>
        <p:blipFill>
          <a:blip r:embed="rId1"/>
          <a:stretch>
            <a:fillRect/>
          </a:stretch>
        </p:blipFill>
        <p:spPr>
          <a:xfrm>
            <a:off x="-8890" y="2232025"/>
            <a:ext cx="9161780" cy="4218940"/>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1.5  </a:t>
            </a:r>
            <a:r>
              <a:rPr lang="zh-CN" altLang="en-US">
                <a:sym typeface="+mn-ea"/>
              </a:rPr>
              <a:t>拓展：</a:t>
            </a:r>
            <a:r>
              <a:rPr lang="en-US" altLang="zh-CN">
                <a:sym typeface="+mn-ea"/>
              </a:rPr>
              <a:t>El</a:t>
            </a:r>
            <a:r>
              <a:rPr lang="zh-CN" altLang="en-US">
                <a:sym typeface="+mn-ea"/>
              </a:rPr>
              <a:t>表达式与</a:t>
            </a:r>
            <a:r>
              <a:rPr lang="en-US" altLang="zh-CN">
                <a:sym typeface="+mn-ea"/>
              </a:rPr>
              <a:t>XSS</a:t>
            </a:r>
            <a:r>
              <a:rPr lang="zh-CN" altLang="en-US">
                <a:sym typeface="+mn-ea"/>
              </a:rPr>
              <a:t>攻击</a:t>
            </a:r>
            <a:endParaRPr lang="zh-CN" altLang="en-US"/>
          </a:p>
        </p:txBody>
      </p:sp>
      <p:sp>
        <p:nvSpPr>
          <p:cNvPr id="3" name="内容占位符 2"/>
          <p:cNvSpPr>
            <a:spLocks noGrp="1"/>
          </p:cNvSpPr>
          <p:nvPr>
            <p:ph idx="1"/>
          </p:nvPr>
        </p:nvSpPr>
        <p:spPr/>
        <p:txBody>
          <a:bodyPr/>
          <a:p>
            <a:pPr marL="0" indent="0">
              <a:buNone/>
            </a:pPr>
            <a:r>
              <a:rPr lang="zh-CN" altLang="en-US"/>
              <a:t>关于</a:t>
            </a:r>
            <a:r>
              <a:rPr lang="en-US" altLang="zh-CN"/>
              <a:t>EL</a:t>
            </a:r>
            <a:r>
              <a:rPr lang="zh-CN" altLang="en-US"/>
              <a:t>表达式的语法，我们就简单提及这些，</a:t>
            </a:r>
            <a:r>
              <a:rPr lang="en-US" altLang="zh-CN"/>
              <a:t>EL</a:t>
            </a:r>
            <a:r>
              <a:rPr lang="zh-CN" altLang="en-US"/>
              <a:t>表达式不仅能用于输出数据，同时还可以执行运算，当然，我们就不深入下去了，下面，我们讲解一下使用</a:t>
            </a:r>
            <a:r>
              <a:rPr lang="en-US" altLang="zh-CN"/>
              <a:t>El</a:t>
            </a:r>
            <a:r>
              <a:rPr lang="zh-CN" altLang="en-US"/>
              <a:t>表达式的弊端。</a:t>
            </a:r>
            <a:endParaRPr lang="zh-CN" altLang="en-US"/>
          </a:p>
          <a:p>
            <a:pPr marL="0" indent="0">
              <a:buNone/>
            </a:pPr>
            <a:r>
              <a:rPr lang="zh-CN" altLang="en-US"/>
              <a:t>首先，前面说过如果直接在</a:t>
            </a:r>
            <a:r>
              <a:rPr lang="en-US" altLang="zh-CN"/>
              <a:t>JSP</a:t>
            </a:r>
            <a:r>
              <a:rPr lang="zh-CN" altLang="en-US"/>
              <a:t>页面编写</a:t>
            </a:r>
            <a:r>
              <a:rPr lang="en-US" altLang="zh-CN"/>
              <a:t>Java</a:t>
            </a:r>
            <a:r>
              <a:rPr lang="zh-CN" altLang="en-US"/>
              <a:t>代码会有很大的</a:t>
            </a:r>
            <a:r>
              <a:rPr lang="en-US" altLang="zh-CN"/>
              <a:t>XSS</a:t>
            </a:r>
            <a:r>
              <a:rPr lang="zh-CN" altLang="en-US"/>
              <a:t>漏洞，容易遭到</a:t>
            </a:r>
            <a:r>
              <a:rPr lang="en-US" altLang="zh-CN"/>
              <a:t>XSS</a:t>
            </a:r>
            <a:r>
              <a:rPr lang="zh-CN" altLang="en-US"/>
              <a:t>攻击，实际上，</a:t>
            </a:r>
            <a:r>
              <a:rPr lang="en-US" altLang="zh-CN"/>
              <a:t>EL</a:t>
            </a:r>
            <a:r>
              <a:rPr lang="zh-CN" altLang="en-US"/>
              <a:t>表达式也有这个缺点，那么</a:t>
            </a:r>
            <a:r>
              <a:rPr lang="en-US" altLang="zh-CN"/>
              <a:t>XSS</a:t>
            </a:r>
            <a:r>
              <a:rPr lang="zh-CN" altLang="en-US"/>
              <a:t>攻击又是啥呢，下面简单介绍一下。</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1.5  </a:t>
            </a:r>
            <a:r>
              <a:rPr lang="zh-CN" altLang="en-US">
                <a:sym typeface="+mn-ea"/>
              </a:rPr>
              <a:t>拓展：</a:t>
            </a:r>
            <a:r>
              <a:rPr lang="en-US" altLang="zh-CN">
                <a:sym typeface="+mn-ea"/>
              </a:rPr>
              <a:t>El</a:t>
            </a:r>
            <a:r>
              <a:rPr lang="zh-CN" altLang="en-US">
                <a:sym typeface="+mn-ea"/>
              </a:rPr>
              <a:t>表达式与</a:t>
            </a:r>
            <a:r>
              <a:rPr lang="en-US" altLang="zh-CN">
                <a:sym typeface="+mn-ea"/>
              </a:rPr>
              <a:t>XSS</a:t>
            </a:r>
            <a:r>
              <a:rPr lang="zh-CN" altLang="en-US">
                <a:sym typeface="+mn-ea"/>
              </a:rPr>
              <a:t>攻击</a:t>
            </a:r>
            <a:endParaRPr lang="zh-CN" altLang="en-US"/>
          </a:p>
        </p:txBody>
      </p:sp>
      <p:sp>
        <p:nvSpPr>
          <p:cNvPr id="3" name="内容占位符 2"/>
          <p:cNvSpPr>
            <a:spLocks noGrp="1"/>
          </p:cNvSpPr>
          <p:nvPr>
            <p:ph idx="1"/>
          </p:nvPr>
        </p:nvSpPr>
        <p:spPr/>
        <p:txBody>
          <a:bodyPr>
            <a:normAutofit fontScale="90000" lnSpcReduction="10000"/>
          </a:bodyPr>
          <a:p>
            <a:pPr marL="0" indent="0">
              <a:buNone/>
            </a:pPr>
            <a:r>
              <a:rPr lang="en-US" altLang="zh-CN"/>
              <a:t>XSS</a:t>
            </a:r>
            <a:r>
              <a:rPr lang="zh-CN" altLang="en-US"/>
              <a:t>攻击，也被称之为，跨站脚本伪造攻击，它指的是恶意攻击者往Web页面里插入恶意</a:t>
            </a:r>
            <a:r>
              <a:rPr lang="en-US" altLang="zh-CN"/>
              <a:t>JS</a:t>
            </a:r>
            <a:r>
              <a:rPr lang="zh-CN" altLang="en-US"/>
              <a:t>代码，当用户浏览该页之时，嵌入其中Web里面的</a:t>
            </a:r>
            <a:r>
              <a:rPr lang="en-US" altLang="zh-CN"/>
              <a:t>JS</a:t>
            </a:r>
            <a:r>
              <a:rPr lang="zh-CN" altLang="en-US"/>
              <a:t>代码会被执行，从而达到恶意用户的特殊目的。</a:t>
            </a:r>
            <a:endParaRPr lang="zh-CN" altLang="en-US"/>
          </a:p>
          <a:p>
            <a:pPr marL="0" indent="0">
              <a:buNone/>
            </a:pPr>
            <a:r>
              <a:rPr lang="zh-CN" altLang="en-US"/>
              <a:t>它与SQL注入攻击类似，SQL注入攻击中以SQL语句作为用户输入，从而达到查询/修改/删除数据的目的，而在xss攻击中，通过插入恶意脚本，实现对用户游览器的控制，获取用户的一些信息。</a:t>
            </a:r>
            <a:endParaRPr lang="zh-CN" altLang="en-US"/>
          </a:p>
          <a:p>
            <a:pPr marL="0" indent="0">
              <a:buNone/>
            </a:pPr>
            <a:r>
              <a:rPr lang="zh-CN" altLang="en-US"/>
              <a:t>这么说有点抽象，下面我们实际演示一下一个具体的</a:t>
            </a:r>
            <a:r>
              <a:rPr lang="en-US" altLang="zh-CN"/>
              <a:t>XSS</a:t>
            </a:r>
            <a:r>
              <a:rPr lang="zh-CN" altLang="en-US"/>
              <a:t>攻击。</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1.5  </a:t>
            </a:r>
            <a:r>
              <a:rPr lang="zh-CN" altLang="en-US">
                <a:sym typeface="+mn-ea"/>
              </a:rPr>
              <a:t>拓展：</a:t>
            </a:r>
            <a:r>
              <a:rPr lang="en-US" altLang="zh-CN">
                <a:sym typeface="+mn-ea"/>
              </a:rPr>
              <a:t>El</a:t>
            </a:r>
            <a:r>
              <a:rPr lang="zh-CN" altLang="en-US">
                <a:sym typeface="+mn-ea"/>
              </a:rPr>
              <a:t>表达式与</a:t>
            </a:r>
            <a:r>
              <a:rPr lang="en-US" altLang="zh-CN">
                <a:sym typeface="+mn-ea"/>
              </a:rPr>
              <a:t>XSS</a:t>
            </a:r>
            <a:r>
              <a:rPr lang="zh-CN" altLang="en-US">
                <a:sym typeface="+mn-ea"/>
              </a:rPr>
              <a:t>攻击</a:t>
            </a:r>
            <a:endParaRPr lang="zh-CN" altLang="en-US"/>
          </a:p>
        </p:txBody>
      </p:sp>
      <p:sp>
        <p:nvSpPr>
          <p:cNvPr id="5" name="内容占位符 4"/>
          <p:cNvSpPr>
            <a:spLocks noGrp="1"/>
          </p:cNvSpPr>
          <p:nvPr>
            <p:ph idx="1"/>
          </p:nvPr>
        </p:nvSpPr>
        <p:spPr/>
        <p:txBody>
          <a:bodyPr>
            <a:normAutofit/>
          </a:bodyPr>
          <a:p>
            <a:pPr marL="0" indent="0">
              <a:buNone/>
            </a:pPr>
            <a:r>
              <a:rPr lang="zh-CN" altLang="en-US"/>
              <a:t>首先，我们先编写一个简单的</a:t>
            </a:r>
            <a:r>
              <a:rPr lang="en-US" altLang="zh-CN"/>
              <a:t>JSP</a:t>
            </a:r>
            <a:r>
              <a:rPr lang="zh-CN" altLang="en-US"/>
              <a:t>文件，这个</a:t>
            </a:r>
            <a:r>
              <a:rPr lang="en-US" altLang="zh-CN"/>
              <a:t>JSP</a:t>
            </a:r>
            <a:r>
              <a:rPr lang="zh-CN" altLang="en-US"/>
              <a:t>文件接收一个参数</a:t>
            </a:r>
            <a:r>
              <a:rPr lang="en-US" altLang="zh-CN"/>
              <a:t>Input</a:t>
            </a:r>
            <a:r>
              <a:rPr lang="zh-CN" altLang="en-US"/>
              <a:t>，同时会将</a:t>
            </a:r>
            <a:r>
              <a:rPr lang="en-US" altLang="zh-CN"/>
              <a:t>Input</a:t>
            </a:r>
            <a:r>
              <a:rPr lang="zh-CN" altLang="en-US"/>
              <a:t>参数显示在页面上，然后有一个模拟其他网站的登录与密码的表单。</a:t>
            </a:r>
            <a:endParaRPr lang="zh-CN" altLang="en-US"/>
          </a:p>
        </p:txBody>
      </p:sp>
      <p:pic>
        <p:nvPicPr>
          <p:cNvPr id="4" name="图片 3"/>
          <p:cNvPicPr>
            <a:picLocks noChangeAspect="1"/>
          </p:cNvPicPr>
          <p:nvPr/>
        </p:nvPicPr>
        <p:blipFill>
          <a:blip r:embed="rId1"/>
          <a:stretch>
            <a:fillRect/>
          </a:stretch>
        </p:blipFill>
        <p:spPr>
          <a:xfrm>
            <a:off x="58420" y="1354455"/>
            <a:ext cx="9247505" cy="5304790"/>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to="" calcmode="lin" valueType="num">
                                      <p:cBhvr>
                                        <p:cTn id="7" dur="1" fill="hold"/>
                                        <p:tgtEl>
                                          <p:spTgt spid="5">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本章讲述内容</a:t>
            </a:r>
            <a:endParaRPr lang="zh-CN" altLang="zh-CN"/>
          </a:p>
        </p:txBody>
      </p:sp>
      <p:sp>
        <p:nvSpPr>
          <p:cNvPr id="3" name="内容占位符 2"/>
          <p:cNvSpPr>
            <a:spLocks noGrp="1"/>
          </p:cNvSpPr>
          <p:nvPr>
            <p:ph idx="1"/>
          </p:nvPr>
        </p:nvSpPr>
        <p:spPr>
          <a:xfrm>
            <a:off x="457200" y="1600200"/>
            <a:ext cx="8229600" cy="4525963"/>
          </a:xfrm>
        </p:spPr>
        <p:txBody>
          <a:bodyPr>
            <a:normAutofit lnSpcReduction="20000"/>
          </a:bodyPr>
          <a:p>
            <a:pPr marL="0" indent="0">
              <a:buNone/>
            </a:pPr>
            <a:r>
              <a:rPr lang="zh-CN" altLang="en-US"/>
              <a:t>第三部分</a:t>
            </a:r>
            <a:r>
              <a:rPr lang="en-US" altLang="zh-CN"/>
              <a:t>: </a:t>
            </a:r>
            <a:r>
              <a:rPr lang="zh-CN" altLang="en-US"/>
              <a:t>以一个网上书城作为例子（如果有时间的话）</a:t>
            </a:r>
            <a:endParaRPr lang="zh-CN" altLang="en-US"/>
          </a:p>
          <a:p>
            <a:pPr marL="0" indent="0">
              <a:buNone/>
            </a:pPr>
            <a:r>
              <a:rPr lang="en-US" altLang="zh-CN"/>
              <a:t>	1.</a:t>
            </a:r>
            <a:r>
              <a:rPr lang="zh-CN" altLang="en-US"/>
              <a:t>搜索书籍（内置排序功能）</a:t>
            </a:r>
            <a:endParaRPr lang="en-US" altLang="zh-CN"/>
          </a:p>
          <a:p>
            <a:pPr marL="0" indent="0">
              <a:buNone/>
            </a:pPr>
            <a:r>
              <a:rPr lang="en-US" altLang="zh-CN"/>
              <a:t>	2.</a:t>
            </a:r>
            <a:r>
              <a:rPr lang="zh-CN" altLang="en-US"/>
              <a:t>显示书籍详情</a:t>
            </a:r>
            <a:endParaRPr lang="en-US" altLang="zh-CN"/>
          </a:p>
          <a:p>
            <a:pPr marL="0" indent="0">
              <a:buNone/>
            </a:pPr>
            <a:r>
              <a:rPr lang="en-US" altLang="zh-CN"/>
              <a:t>	3.</a:t>
            </a:r>
            <a:r>
              <a:rPr lang="zh-CN" altLang="en-US"/>
              <a:t>分页功能</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1.5  </a:t>
            </a:r>
            <a:r>
              <a:rPr lang="zh-CN" altLang="en-US">
                <a:sym typeface="+mn-ea"/>
              </a:rPr>
              <a:t>拓展：</a:t>
            </a:r>
            <a:r>
              <a:rPr lang="en-US" altLang="zh-CN">
                <a:sym typeface="+mn-ea"/>
              </a:rPr>
              <a:t>El</a:t>
            </a:r>
            <a:r>
              <a:rPr lang="zh-CN" altLang="en-US">
                <a:sym typeface="+mn-ea"/>
              </a:rPr>
              <a:t>表达式与</a:t>
            </a:r>
            <a:r>
              <a:rPr lang="en-US" altLang="zh-CN">
                <a:sym typeface="+mn-ea"/>
              </a:rPr>
              <a:t>XSS</a:t>
            </a:r>
            <a:r>
              <a:rPr lang="zh-CN" altLang="en-US">
                <a:sym typeface="+mn-ea"/>
              </a:rPr>
              <a:t>攻击</a:t>
            </a:r>
            <a:endParaRPr lang="zh-CN" altLang="en-US"/>
          </a:p>
        </p:txBody>
      </p:sp>
      <p:sp>
        <p:nvSpPr>
          <p:cNvPr id="3" name="内容占位符 2"/>
          <p:cNvSpPr>
            <a:spLocks noGrp="1"/>
          </p:cNvSpPr>
          <p:nvPr>
            <p:ph idx="1"/>
          </p:nvPr>
        </p:nvSpPr>
        <p:spPr/>
        <p:txBody>
          <a:bodyPr/>
          <a:p>
            <a:pPr marL="0" indent="0">
              <a:buNone/>
            </a:pPr>
            <a:r>
              <a:rPr lang="zh-CN" altLang="en-US"/>
              <a:t>下面让我们简单的访问一下这个新建的</a:t>
            </a:r>
            <a:r>
              <a:rPr lang="en-US" altLang="zh-CN"/>
              <a:t>JSP</a:t>
            </a:r>
            <a:r>
              <a:rPr lang="zh-CN" altLang="en-US"/>
              <a:t>页面。它的表现形式如图</a:t>
            </a:r>
            <a:r>
              <a:rPr lang="en-US" altLang="zh-CN"/>
              <a:t>(</a:t>
            </a:r>
            <a:r>
              <a:rPr lang="zh-CN" altLang="zh-CN"/>
              <a:t>如果进行登录，就会输出登录成功，</a:t>
            </a:r>
            <a:r>
              <a:rPr lang="en-US" altLang="zh-CN"/>
              <a:t>)</a:t>
            </a:r>
            <a:r>
              <a:rPr lang="zh-CN" altLang="en-US"/>
              <a:t>：</a:t>
            </a:r>
            <a:endParaRPr lang="en-US" altLang="zh-CN"/>
          </a:p>
        </p:txBody>
      </p:sp>
      <p:pic>
        <p:nvPicPr>
          <p:cNvPr id="5" name="图片 4"/>
          <p:cNvPicPr>
            <a:picLocks noChangeAspect="1"/>
          </p:cNvPicPr>
          <p:nvPr/>
        </p:nvPicPr>
        <p:blipFill>
          <a:blip r:embed="rId1"/>
          <a:stretch>
            <a:fillRect/>
          </a:stretch>
        </p:blipFill>
        <p:spPr>
          <a:xfrm>
            <a:off x="2774950" y="3130550"/>
            <a:ext cx="5504815" cy="1666875"/>
          </a:xfrm>
          <a:prstGeom prst="rect">
            <a:avLst/>
          </a:prstGeom>
        </p:spPr>
      </p:pic>
      <p:sp>
        <p:nvSpPr>
          <p:cNvPr id="6" name="文本框 5"/>
          <p:cNvSpPr txBox="1"/>
          <p:nvPr/>
        </p:nvSpPr>
        <p:spPr>
          <a:xfrm>
            <a:off x="850900" y="3547110"/>
            <a:ext cx="1097280" cy="368300"/>
          </a:xfrm>
          <a:prstGeom prst="rect">
            <a:avLst/>
          </a:prstGeom>
          <a:noFill/>
        </p:spPr>
        <p:txBody>
          <a:bodyPr wrap="none" rtlCol="0">
            <a:spAutoFit/>
          </a:bodyPr>
          <a:p>
            <a:r>
              <a:rPr lang="zh-CN" altLang="en-US"/>
              <a:t>登录前：</a:t>
            </a:r>
            <a:endParaRPr lang="zh-CN" altLang="en-US"/>
          </a:p>
        </p:txBody>
      </p:sp>
      <p:sp>
        <p:nvSpPr>
          <p:cNvPr id="7" name="文本框 6"/>
          <p:cNvSpPr txBox="1"/>
          <p:nvPr/>
        </p:nvSpPr>
        <p:spPr>
          <a:xfrm>
            <a:off x="850900" y="5396230"/>
            <a:ext cx="1097280" cy="368300"/>
          </a:xfrm>
          <a:prstGeom prst="rect">
            <a:avLst/>
          </a:prstGeom>
          <a:noFill/>
        </p:spPr>
        <p:txBody>
          <a:bodyPr wrap="none" rtlCol="0">
            <a:spAutoFit/>
          </a:bodyPr>
          <a:p>
            <a:r>
              <a:rPr lang="zh-CN" altLang="en-US"/>
              <a:t>登录后：</a:t>
            </a:r>
            <a:endParaRPr lang="zh-CN" altLang="en-US"/>
          </a:p>
        </p:txBody>
      </p:sp>
      <p:pic>
        <p:nvPicPr>
          <p:cNvPr id="8" name="图片 7"/>
          <p:cNvPicPr>
            <a:picLocks noChangeAspect="1"/>
          </p:cNvPicPr>
          <p:nvPr/>
        </p:nvPicPr>
        <p:blipFill>
          <a:blip r:embed="rId2"/>
          <a:stretch>
            <a:fillRect/>
          </a:stretch>
        </p:blipFill>
        <p:spPr>
          <a:xfrm>
            <a:off x="1948180" y="5017770"/>
            <a:ext cx="6967855" cy="1695450"/>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1" fill="hold"/>
                                        <p:tgtEl>
                                          <p:spTgt spid="5"/>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to="" calcmode="lin" valueType="num">
                                      <p:cBhvr>
                                        <p:cTn id="27" dur="1" fill="hold"/>
                                        <p:tgtEl>
                                          <p:spTgt spid="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1.5  </a:t>
            </a:r>
            <a:r>
              <a:rPr lang="zh-CN" altLang="en-US">
                <a:sym typeface="+mn-ea"/>
              </a:rPr>
              <a:t>拓展：</a:t>
            </a:r>
            <a:r>
              <a:rPr lang="en-US" altLang="zh-CN">
                <a:sym typeface="+mn-ea"/>
              </a:rPr>
              <a:t>El</a:t>
            </a:r>
            <a:r>
              <a:rPr lang="zh-CN" altLang="en-US">
                <a:sym typeface="+mn-ea"/>
              </a:rPr>
              <a:t>表达式与</a:t>
            </a:r>
            <a:r>
              <a:rPr lang="en-US" altLang="zh-CN">
                <a:sym typeface="+mn-ea"/>
              </a:rPr>
              <a:t>XSS</a:t>
            </a:r>
            <a:r>
              <a:rPr lang="zh-CN" altLang="en-US">
                <a:sym typeface="+mn-ea"/>
              </a:rPr>
              <a:t>攻击</a:t>
            </a:r>
            <a:endParaRPr lang="zh-CN" altLang="en-US"/>
          </a:p>
        </p:txBody>
      </p:sp>
      <p:sp>
        <p:nvSpPr>
          <p:cNvPr id="3" name="内容占位符 2"/>
          <p:cNvSpPr>
            <a:spLocks noGrp="1"/>
          </p:cNvSpPr>
          <p:nvPr>
            <p:ph idx="1"/>
          </p:nvPr>
        </p:nvSpPr>
        <p:spPr/>
        <p:txBody>
          <a:bodyPr/>
          <a:p>
            <a:pPr marL="0" indent="0">
              <a:buNone/>
            </a:pPr>
            <a:r>
              <a:rPr lang="zh-CN" altLang="en-US"/>
              <a:t>可以发现我们的代码直接将</a:t>
            </a:r>
            <a:r>
              <a:rPr lang="en-US" altLang="zh-CN"/>
              <a:t>Input</a:t>
            </a:r>
            <a:r>
              <a:rPr lang="zh-CN" altLang="en-US"/>
              <a:t>参数输出在了页面，也就是</a:t>
            </a:r>
            <a:r>
              <a:rPr lang="en-US" altLang="zh-CN"/>
              <a:t>Input</a:t>
            </a:r>
            <a:r>
              <a:rPr lang="zh-CN" altLang="en-US"/>
              <a:t>参数是什么，页面就输出什么，下面尝试修改</a:t>
            </a:r>
            <a:r>
              <a:rPr lang="en-US" altLang="zh-CN"/>
              <a:t>Input</a:t>
            </a:r>
            <a:r>
              <a:rPr lang="zh-CN" altLang="en-US"/>
              <a:t>参数：</a:t>
            </a:r>
            <a:endParaRPr lang="zh-CN" altLang="en-US"/>
          </a:p>
        </p:txBody>
      </p:sp>
      <p:sp>
        <p:nvSpPr>
          <p:cNvPr id="6" name="文本框 5"/>
          <p:cNvSpPr txBox="1"/>
          <p:nvPr/>
        </p:nvSpPr>
        <p:spPr>
          <a:xfrm>
            <a:off x="850900" y="3547110"/>
            <a:ext cx="1325880" cy="368300"/>
          </a:xfrm>
          <a:prstGeom prst="rect">
            <a:avLst/>
          </a:prstGeom>
          <a:noFill/>
        </p:spPr>
        <p:txBody>
          <a:bodyPr wrap="none" rtlCol="0">
            <a:spAutoFit/>
          </a:bodyPr>
          <a:p>
            <a:r>
              <a:rPr lang="zh-CN" altLang="en-US"/>
              <a:t>进行修改：</a:t>
            </a:r>
            <a:endParaRPr lang="zh-CN" altLang="en-US"/>
          </a:p>
        </p:txBody>
      </p:sp>
      <p:pic>
        <p:nvPicPr>
          <p:cNvPr id="5" name="图片 4"/>
          <p:cNvPicPr>
            <a:picLocks noChangeAspect="1"/>
          </p:cNvPicPr>
          <p:nvPr/>
        </p:nvPicPr>
        <p:blipFill>
          <a:blip r:embed="rId1"/>
          <a:stretch>
            <a:fillRect/>
          </a:stretch>
        </p:blipFill>
        <p:spPr>
          <a:xfrm>
            <a:off x="1036320" y="3996690"/>
            <a:ext cx="7324090" cy="628650"/>
          </a:xfrm>
          <a:prstGeom prst="rect">
            <a:avLst/>
          </a:prstGeom>
        </p:spPr>
      </p:pic>
      <p:sp>
        <p:nvSpPr>
          <p:cNvPr id="7" name="文本框 6"/>
          <p:cNvSpPr txBox="1"/>
          <p:nvPr/>
        </p:nvSpPr>
        <p:spPr>
          <a:xfrm>
            <a:off x="557530" y="4818380"/>
            <a:ext cx="1097280" cy="368300"/>
          </a:xfrm>
          <a:prstGeom prst="rect">
            <a:avLst/>
          </a:prstGeom>
          <a:noFill/>
        </p:spPr>
        <p:txBody>
          <a:bodyPr wrap="none" rtlCol="0">
            <a:spAutoFit/>
          </a:bodyPr>
          <a:p>
            <a:r>
              <a:rPr lang="zh-CN" altLang="en-US"/>
              <a:t>修改后：</a:t>
            </a:r>
            <a:endParaRPr lang="zh-CN" altLang="en-US"/>
          </a:p>
        </p:txBody>
      </p:sp>
      <p:pic>
        <p:nvPicPr>
          <p:cNvPr id="8" name="图片 7"/>
          <p:cNvPicPr>
            <a:picLocks noChangeAspect="1"/>
          </p:cNvPicPr>
          <p:nvPr/>
        </p:nvPicPr>
        <p:blipFill>
          <a:blip r:embed="rId2"/>
          <a:stretch>
            <a:fillRect/>
          </a:stretch>
        </p:blipFill>
        <p:spPr>
          <a:xfrm>
            <a:off x="1515110" y="4818380"/>
            <a:ext cx="7171690" cy="1543050"/>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1" fill="hold"/>
                                        <p:tgtEl>
                                          <p:spTgt spid="5"/>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to="" calcmode="lin" valueType="num">
                                      <p:cBhvr>
                                        <p:cTn id="27" dur="1" fill="hold"/>
                                        <p:tgtEl>
                                          <p:spTgt spid="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1.5  </a:t>
            </a:r>
            <a:r>
              <a:rPr lang="zh-CN" altLang="en-US">
                <a:sym typeface="+mn-ea"/>
              </a:rPr>
              <a:t>拓展：</a:t>
            </a:r>
            <a:r>
              <a:rPr lang="en-US" altLang="zh-CN">
                <a:sym typeface="+mn-ea"/>
              </a:rPr>
              <a:t>El</a:t>
            </a:r>
            <a:r>
              <a:rPr lang="zh-CN" altLang="en-US">
                <a:sym typeface="+mn-ea"/>
              </a:rPr>
              <a:t>表达式与</a:t>
            </a:r>
            <a:r>
              <a:rPr lang="en-US" altLang="zh-CN">
                <a:sym typeface="+mn-ea"/>
              </a:rPr>
              <a:t>XSS</a:t>
            </a:r>
            <a:r>
              <a:rPr lang="zh-CN" altLang="en-US">
                <a:sym typeface="+mn-ea"/>
              </a:rPr>
              <a:t>攻击</a:t>
            </a:r>
            <a:endParaRPr lang="zh-CN" altLang="en-US"/>
          </a:p>
        </p:txBody>
      </p:sp>
      <p:sp>
        <p:nvSpPr>
          <p:cNvPr id="3" name="内容占位符 2"/>
          <p:cNvSpPr>
            <a:spLocks noGrp="1"/>
          </p:cNvSpPr>
          <p:nvPr>
            <p:ph idx="1"/>
          </p:nvPr>
        </p:nvSpPr>
        <p:spPr>
          <a:xfrm>
            <a:off x="457200" y="1417955"/>
            <a:ext cx="8229600" cy="4728845"/>
          </a:xfrm>
        </p:spPr>
        <p:txBody>
          <a:bodyPr/>
          <a:p>
            <a:pPr marL="0" indent="0">
              <a:buNone/>
            </a:pPr>
            <a:r>
              <a:rPr lang="zh-CN" altLang="en-US"/>
              <a:t>可以发现页面顺利输出了</a:t>
            </a:r>
            <a:r>
              <a:rPr lang="en-US" altLang="zh-CN"/>
              <a:t>”</a:t>
            </a:r>
            <a:r>
              <a:rPr lang="zh-CN" altLang="en-US"/>
              <a:t>你好</a:t>
            </a:r>
            <a:r>
              <a:rPr lang="en-US" altLang="zh-CN"/>
              <a:t>~”</a:t>
            </a:r>
            <a:r>
              <a:rPr lang="zh-CN" altLang="en-US"/>
              <a:t>，那么如果我们在</a:t>
            </a:r>
            <a:r>
              <a:rPr lang="en-US" altLang="zh-CN"/>
              <a:t>Input</a:t>
            </a:r>
            <a:r>
              <a:rPr lang="zh-CN" altLang="en-US"/>
              <a:t>参数里面输入</a:t>
            </a:r>
            <a:r>
              <a:rPr lang="en-US" altLang="zh-CN"/>
              <a:t>js</a:t>
            </a:r>
            <a:r>
              <a:rPr lang="zh-CN" altLang="en-US"/>
              <a:t>代码呢？</a:t>
            </a:r>
            <a:endParaRPr lang="zh-CN" altLang="en-US"/>
          </a:p>
        </p:txBody>
      </p:sp>
      <p:sp>
        <p:nvSpPr>
          <p:cNvPr id="6" name="文本框 5"/>
          <p:cNvSpPr txBox="1"/>
          <p:nvPr/>
        </p:nvSpPr>
        <p:spPr>
          <a:xfrm>
            <a:off x="725170" y="2675255"/>
            <a:ext cx="5427345" cy="368300"/>
          </a:xfrm>
          <a:prstGeom prst="rect">
            <a:avLst/>
          </a:prstGeom>
          <a:noFill/>
        </p:spPr>
        <p:txBody>
          <a:bodyPr wrap="none" rtlCol="0">
            <a:spAutoFit/>
          </a:bodyPr>
          <a:p>
            <a:r>
              <a:rPr lang="zh-CN" altLang="en-US"/>
              <a:t>进行修改，我们在</a:t>
            </a:r>
            <a:r>
              <a:rPr lang="en-US" altLang="zh-CN"/>
              <a:t>Input</a:t>
            </a:r>
            <a:r>
              <a:rPr lang="zh-CN" altLang="en-US"/>
              <a:t>参数内输入这样一段</a:t>
            </a:r>
            <a:r>
              <a:rPr lang="en-US" altLang="zh-CN"/>
              <a:t>JS</a:t>
            </a:r>
            <a:r>
              <a:rPr lang="zh-CN" altLang="en-US"/>
              <a:t>代码：</a:t>
            </a:r>
            <a:endParaRPr lang="zh-CN" altLang="en-US"/>
          </a:p>
        </p:txBody>
      </p:sp>
      <p:pic>
        <p:nvPicPr>
          <p:cNvPr id="4" name="图片 3"/>
          <p:cNvPicPr>
            <a:picLocks noChangeAspect="1"/>
          </p:cNvPicPr>
          <p:nvPr/>
        </p:nvPicPr>
        <p:blipFill>
          <a:blip r:embed="rId1"/>
          <a:stretch>
            <a:fillRect/>
          </a:stretch>
        </p:blipFill>
        <p:spPr>
          <a:xfrm>
            <a:off x="1605280" y="3043555"/>
            <a:ext cx="7353935" cy="459105"/>
          </a:xfrm>
          <a:prstGeom prst="rect">
            <a:avLst/>
          </a:prstGeom>
        </p:spPr>
      </p:pic>
      <p:sp>
        <p:nvSpPr>
          <p:cNvPr id="5" name="文本框 4"/>
          <p:cNvSpPr txBox="1"/>
          <p:nvPr/>
        </p:nvSpPr>
        <p:spPr>
          <a:xfrm>
            <a:off x="558165" y="3432810"/>
            <a:ext cx="8468995" cy="645160"/>
          </a:xfrm>
          <a:prstGeom prst="rect">
            <a:avLst/>
          </a:prstGeom>
          <a:noFill/>
        </p:spPr>
        <p:txBody>
          <a:bodyPr wrap="square" rtlCol="0">
            <a:spAutoFit/>
          </a:bodyPr>
          <a:p>
            <a:r>
              <a:rPr lang="zh-CN" altLang="en-US"/>
              <a:t>它的效果是显示一段文字，类似</a:t>
            </a:r>
            <a:r>
              <a:rPr lang="en-US" altLang="zh-CN"/>
              <a:t>java</a:t>
            </a:r>
            <a:r>
              <a:rPr lang="zh-CN" altLang="en-US"/>
              <a:t>的</a:t>
            </a:r>
            <a:r>
              <a:rPr lang="en-US" altLang="zh-CN"/>
              <a:t>print</a:t>
            </a:r>
            <a:r>
              <a:rPr lang="zh-CN" altLang="en-US"/>
              <a:t>方法，下面我们将这一段</a:t>
            </a:r>
            <a:r>
              <a:rPr lang="en-US" altLang="zh-CN"/>
              <a:t>js</a:t>
            </a:r>
            <a:r>
              <a:rPr lang="zh-CN" altLang="en-US"/>
              <a:t>代码进行</a:t>
            </a:r>
            <a:r>
              <a:rPr lang="en-US" altLang="zh-CN"/>
              <a:t>urlencode</a:t>
            </a:r>
            <a:r>
              <a:rPr lang="zh-CN" altLang="en-US"/>
              <a:t>编码之后，将其当成</a:t>
            </a:r>
            <a:r>
              <a:rPr lang="en-US" altLang="zh-CN"/>
              <a:t>Input</a:t>
            </a:r>
            <a:r>
              <a:rPr lang="zh-CN" altLang="en-US"/>
              <a:t>参数输入</a:t>
            </a:r>
            <a:r>
              <a:rPr lang="en-US" altLang="zh-CN"/>
              <a:t>JSP</a:t>
            </a:r>
            <a:r>
              <a:rPr lang="zh-CN" altLang="en-US"/>
              <a:t>页面中。</a:t>
            </a:r>
            <a:endParaRPr lang="zh-CN" altLang="en-US"/>
          </a:p>
        </p:txBody>
      </p:sp>
      <p:sp>
        <p:nvSpPr>
          <p:cNvPr id="8" name="文本框 7"/>
          <p:cNvSpPr txBox="1"/>
          <p:nvPr/>
        </p:nvSpPr>
        <p:spPr>
          <a:xfrm>
            <a:off x="337820" y="4154805"/>
            <a:ext cx="8468995" cy="368300"/>
          </a:xfrm>
          <a:prstGeom prst="rect">
            <a:avLst/>
          </a:prstGeom>
          <a:noFill/>
        </p:spPr>
        <p:txBody>
          <a:bodyPr wrap="square" rtlCol="0">
            <a:spAutoFit/>
          </a:bodyPr>
          <a:p>
            <a:r>
              <a:rPr lang="zh-CN" altLang="en-US"/>
              <a:t>神奇的事情发生了</a:t>
            </a:r>
            <a:r>
              <a:rPr lang="en-US" altLang="zh-CN"/>
              <a:t>~</a:t>
            </a:r>
            <a:r>
              <a:rPr lang="zh-CN" altLang="en-US"/>
              <a:t>原本不存在于我们</a:t>
            </a:r>
            <a:r>
              <a:rPr lang="en-US" altLang="zh-CN"/>
              <a:t>JSP</a:t>
            </a:r>
            <a:r>
              <a:rPr lang="zh-CN" altLang="en-US"/>
              <a:t>页面的</a:t>
            </a:r>
            <a:r>
              <a:rPr lang="en-US" altLang="zh-CN"/>
              <a:t>JS</a:t>
            </a:r>
            <a:r>
              <a:rPr lang="zh-CN" altLang="en-US"/>
              <a:t>代码被外部成功执行了：</a:t>
            </a:r>
            <a:endParaRPr lang="zh-CN" altLang="en-US"/>
          </a:p>
        </p:txBody>
      </p:sp>
      <p:pic>
        <p:nvPicPr>
          <p:cNvPr id="7" name="图片 6"/>
          <p:cNvPicPr>
            <a:picLocks noChangeAspect="1"/>
          </p:cNvPicPr>
          <p:nvPr/>
        </p:nvPicPr>
        <p:blipFill>
          <a:blip r:embed="rId2"/>
          <a:stretch>
            <a:fillRect/>
          </a:stretch>
        </p:blipFill>
        <p:spPr>
          <a:xfrm>
            <a:off x="152400" y="4077970"/>
            <a:ext cx="8875395" cy="2390775"/>
          </a:xfrm>
          <a:prstGeom prst="rect">
            <a:avLst/>
          </a:prstGeom>
        </p:spPr>
      </p:pic>
      <p:pic>
        <p:nvPicPr>
          <p:cNvPr id="9" name="图片 8"/>
          <p:cNvPicPr>
            <a:picLocks noChangeAspect="1"/>
          </p:cNvPicPr>
          <p:nvPr/>
        </p:nvPicPr>
        <p:blipFill>
          <a:blip r:embed="rId3"/>
          <a:stretch>
            <a:fillRect/>
          </a:stretch>
        </p:blipFill>
        <p:spPr>
          <a:xfrm>
            <a:off x="-40640" y="3515995"/>
            <a:ext cx="8999855" cy="561975"/>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to="" calcmode="lin" valueType="num">
                                      <p:cBhvr>
                                        <p:cTn id="22" dur="1" fill="hold"/>
                                        <p:tgtEl>
                                          <p:spTgt spid="5"/>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to="" calcmode="lin" valueType="num">
                                      <p:cBhvr>
                                        <p:cTn id="27" dur="1" fill="hold"/>
                                        <p:tgtEl>
                                          <p:spTgt spid="9"/>
                                        </p:tgtEl>
                                      </p:cBhvr>
                                    </p:anim>
                                  </p:childTnLst>
                                </p:cTn>
                              </p:par>
                            </p:childTnLst>
                          </p:cTn>
                        </p:par>
                      </p:childTnLst>
                    </p:cTn>
                  </p:par>
                  <p:par>
                    <p:cTn id="28" fill="hold">
                      <p:stCondLst>
                        <p:cond delay="indefinite"/>
                      </p:stCondLst>
                      <p:childTnLst>
                        <p:par>
                          <p:cTn id="29" fill="hold">
                            <p:stCondLst>
                              <p:cond delay="0"/>
                            </p:stCondLst>
                            <p:childTnLst>
                              <p:par>
                                <p:cTn id="30" presetID="24" presetClass="exit" presetSubtype="0" fill="hold" nodeType="clickEffect">
                                  <p:stCondLst>
                                    <p:cond delay="0"/>
                                  </p:stCondLst>
                                  <p:childTnLst>
                                    <p:anim to="" calcmode="lin" valueType="num">
                                      <p:cBhvr>
                                        <p:cTn id="31" dur="1"/>
                                        <p:tgtEl>
                                          <p:spTgt spid="9"/>
                                        </p:tgtEl>
                                      </p:cBhvr>
                                    </p:anim>
                                    <p:set>
                                      <p:cBhvr>
                                        <p:cTn id="32" dur="1" fill="hold">
                                          <p:stCondLst>
                                            <p:cond delay="0"/>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to="" calcmode="lin" valueType="num">
                                      <p:cBhvr>
                                        <p:cTn id="37" dur="1" fill="hold"/>
                                        <p:tgtEl>
                                          <p:spTgt spid="8"/>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 to="" calcmode="lin" valueType="num">
                                      <p:cBhvr>
                                        <p:cTn id="42" dur="1" fill="hold"/>
                                        <p:tgtEl>
                                          <p:spTgt spid="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5"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1.5  </a:t>
            </a:r>
            <a:r>
              <a:rPr lang="zh-CN" altLang="en-US">
                <a:sym typeface="+mn-ea"/>
              </a:rPr>
              <a:t>拓展：</a:t>
            </a:r>
            <a:r>
              <a:rPr lang="en-US" altLang="zh-CN">
                <a:sym typeface="+mn-ea"/>
              </a:rPr>
              <a:t>El</a:t>
            </a:r>
            <a:r>
              <a:rPr lang="zh-CN" altLang="en-US">
                <a:sym typeface="+mn-ea"/>
              </a:rPr>
              <a:t>表达式与</a:t>
            </a:r>
            <a:r>
              <a:rPr lang="en-US" altLang="zh-CN">
                <a:sym typeface="+mn-ea"/>
              </a:rPr>
              <a:t>XSS</a:t>
            </a:r>
            <a:r>
              <a:rPr lang="zh-CN" altLang="en-US">
                <a:sym typeface="+mn-ea"/>
              </a:rPr>
              <a:t>攻击</a:t>
            </a:r>
            <a:endParaRPr lang="zh-CN" altLang="en-US"/>
          </a:p>
        </p:txBody>
      </p:sp>
      <p:sp>
        <p:nvSpPr>
          <p:cNvPr id="3" name="内容占位符 2"/>
          <p:cNvSpPr>
            <a:spLocks noGrp="1"/>
          </p:cNvSpPr>
          <p:nvPr>
            <p:ph idx="1"/>
          </p:nvPr>
        </p:nvSpPr>
        <p:spPr/>
        <p:txBody>
          <a:bodyPr/>
          <a:p>
            <a:pPr marL="0" indent="0">
              <a:buNone/>
            </a:pPr>
            <a:r>
              <a:rPr lang="zh-CN" altLang="en-US"/>
              <a:t>既然可以在外部给网站执行</a:t>
            </a:r>
            <a:r>
              <a:rPr lang="en-US" altLang="zh-CN"/>
              <a:t>JS</a:t>
            </a:r>
            <a:r>
              <a:rPr lang="zh-CN" altLang="en-US"/>
              <a:t>代码，可能许多同学就有一个</a:t>
            </a:r>
            <a:r>
              <a:rPr lang="en-US" altLang="zh-CN"/>
              <a:t>“</a:t>
            </a:r>
            <a:r>
              <a:rPr lang="zh-CN" altLang="en-US"/>
              <a:t>大胆的想法</a:t>
            </a:r>
            <a:r>
              <a:rPr lang="en-US" altLang="zh-CN"/>
              <a:t>”</a:t>
            </a:r>
            <a:r>
              <a:rPr lang="zh-CN" altLang="en-US"/>
              <a:t>了。</a:t>
            </a:r>
            <a:endParaRPr lang="zh-CN" altLang="en-US"/>
          </a:p>
          <a:p>
            <a:pPr marL="0" indent="0">
              <a:buNone/>
            </a:pPr>
            <a:r>
              <a:rPr lang="zh-CN" altLang="en-US"/>
              <a:t>下面我们从外部给网站注入一个</a:t>
            </a:r>
            <a:r>
              <a:rPr lang="en-US" altLang="zh-CN"/>
              <a:t>JS</a:t>
            </a:r>
            <a:r>
              <a:rPr lang="zh-CN" altLang="en-US"/>
              <a:t>脚本，这个</a:t>
            </a:r>
            <a:r>
              <a:rPr lang="en-US" altLang="zh-CN"/>
              <a:t>JS</a:t>
            </a:r>
            <a:r>
              <a:rPr lang="zh-CN" altLang="en-US"/>
              <a:t>脚本的功能是每隔一秒钟将密码框中的密码发送到攻击者的网站。</a:t>
            </a:r>
            <a:endParaRPr lang="zh-CN" altLang="en-US"/>
          </a:p>
          <a:p>
            <a:pPr marL="0" indent="0">
              <a:buNone/>
            </a:pPr>
            <a:r>
              <a:rPr lang="zh-CN" altLang="en-US"/>
              <a:t>该</a:t>
            </a:r>
            <a:r>
              <a:rPr lang="en-US" altLang="zh-CN"/>
              <a:t>JS</a:t>
            </a:r>
            <a:r>
              <a:rPr lang="zh-CN" altLang="en-US"/>
              <a:t>脚本如图：</a:t>
            </a:r>
            <a:endParaRPr lang="zh-CN" altLang="en-US"/>
          </a:p>
        </p:txBody>
      </p:sp>
      <p:pic>
        <p:nvPicPr>
          <p:cNvPr id="4" name="图片 3"/>
          <p:cNvPicPr>
            <a:picLocks noChangeAspect="1"/>
          </p:cNvPicPr>
          <p:nvPr/>
        </p:nvPicPr>
        <p:blipFill>
          <a:blip r:embed="rId1"/>
          <a:stretch>
            <a:fillRect/>
          </a:stretch>
        </p:blipFill>
        <p:spPr>
          <a:xfrm>
            <a:off x="311150" y="2485390"/>
            <a:ext cx="8521700" cy="2442845"/>
          </a:xfrm>
          <a:prstGeom prst="rect">
            <a:avLst/>
          </a:prstGeom>
        </p:spPr>
      </p:pic>
      <p:sp>
        <p:nvSpPr>
          <p:cNvPr id="17" name="矩形 16"/>
          <p:cNvSpPr/>
          <p:nvPr/>
        </p:nvSpPr>
        <p:spPr>
          <a:xfrm>
            <a:off x="1296035" y="3005455"/>
            <a:ext cx="5687695" cy="411480"/>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箭头连接符 5"/>
          <p:cNvCxnSpPr/>
          <p:nvPr/>
        </p:nvCxnSpPr>
        <p:spPr>
          <a:xfrm flipH="1">
            <a:off x="6375400" y="2780665"/>
            <a:ext cx="284480" cy="224790"/>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070600" y="2412365"/>
            <a:ext cx="2549525" cy="36830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获取密码框中的密码</a:t>
            </a:r>
            <a:endParaRPr lang="zh-CN" altLang="en-US">
              <a:solidFill>
                <a:srgbClr val="FF0000"/>
              </a:solidFill>
              <a:effectLst>
                <a:outerShdw blurRad="38100" dist="19050" dir="2700000" algn="tl" rotWithShape="0">
                  <a:schemeClr val="dk1">
                    <a:alpha val="40000"/>
                  </a:schemeClr>
                </a:outerShdw>
              </a:effectLst>
            </a:endParaRPr>
          </a:p>
        </p:txBody>
      </p:sp>
      <p:sp>
        <p:nvSpPr>
          <p:cNvPr id="7" name="矩形 6"/>
          <p:cNvSpPr/>
          <p:nvPr/>
        </p:nvSpPr>
        <p:spPr>
          <a:xfrm>
            <a:off x="1296035" y="3416935"/>
            <a:ext cx="7390130" cy="295910"/>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p:nvPr/>
        </p:nvCxnSpPr>
        <p:spPr>
          <a:xfrm flipH="1" flipV="1">
            <a:off x="6983730" y="3712845"/>
            <a:ext cx="324485" cy="36385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375400" y="4076700"/>
            <a:ext cx="2549525" cy="64516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将密码作为参数发送至攻击者的网站</a:t>
            </a:r>
            <a:endParaRPr lang="zh-CN" altLang="en-US">
              <a:solidFill>
                <a:srgbClr val="FF0000"/>
              </a:solidFill>
              <a:effectLst>
                <a:outerShdw blurRad="38100" dist="19050" dir="2700000" algn="tl" rotWithShape="0">
                  <a:schemeClr val="dk1">
                    <a:alpha val="40000"/>
                  </a:schemeClr>
                </a:outerShdw>
              </a:effectLst>
            </a:endParaRPr>
          </a:p>
        </p:txBody>
      </p:sp>
      <p:sp>
        <p:nvSpPr>
          <p:cNvPr id="12" name="矩形 11"/>
          <p:cNvSpPr/>
          <p:nvPr/>
        </p:nvSpPr>
        <p:spPr>
          <a:xfrm>
            <a:off x="1295400" y="3688715"/>
            <a:ext cx="2706370" cy="285115"/>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箭头连接符 12"/>
          <p:cNvCxnSpPr/>
          <p:nvPr/>
        </p:nvCxnSpPr>
        <p:spPr>
          <a:xfrm flipV="1">
            <a:off x="828040" y="3932555"/>
            <a:ext cx="431800" cy="72390"/>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4770" y="3107690"/>
            <a:ext cx="952500" cy="119888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每隔一秒执行一次函数</a:t>
            </a:r>
            <a:endParaRPr lang="zh-CN" altLang="en-US">
              <a:solidFill>
                <a:srgbClr val="FF0000"/>
              </a:solidFill>
              <a:effectLst>
                <a:outerShdw blurRad="38100" dist="19050" dir="2700000" algn="tl" rotWithShape="0">
                  <a:schemeClr val="dk1">
                    <a:alpha val="40000"/>
                  </a:scheme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to="" calcmode="lin" valueType="num">
                                      <p:cBhvr>
                                        <p:cTn id="22" dur="1" fill="hold"/>
                                        <p:tgtEl>
                                          <p:spTgt spid="4"/>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to="" calcmode="lin" valueType="num">
                                      <p:cBhvr>
                                        <p:cTn id="27" dur="1" fill="hold"/>
                                        <p:tgtEl>
                                          <p:spTgt spid="17"/>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to="" calcmode="lin" valueType="num">
                                      <p:cBhvr>
                                        <p:cTn id="32" dur="1" fill="hold"/>
                                        <p:tgtEl>
                                          <p:spTgt spid="6"/>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to="" calcmode="lin" valueType="num">
                                      <p:cBhvr>
                                        <p:cTn id="37" dur="1" fill="hold"/>
                                        <p:tgtEl>
                                          <p:spTgt spid="10"/>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to="" calcmode="lin" valueType="num">
                                      <p:cBhvr>
                                        <p:cTn id="42" dur="1" fill="hold"/>
                                        <p:tgtEl>
                                          <p:spTgt spid="7"/>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 to="" calcmode="lin" valueType="num">
                                      <p:cBhvr>
                                        <p:cTn id="47" dur="1" fill="hold"/>
                                        <p:tgtEl>
                                          <p:spTgt spid="8"/>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 to="" calcmode="lin" valueType="num">
                                      <p:cBhvr>
                                        <p:cTn id="52" dur="1" fill="hold"/>
                                        <p:tgtEl>
                                          <p:spTgt spid="9"/>
                                        </p:tgtEl>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to="" calcmode="lin" valueType="num">
                                      <p:cBhvr>
                                        <p:cTn id="57" dur="1" fill="hold"/>
                                        <p:tgtEl>
                                          <p:spTgt spid="12"/>
                                        </p:tgtEl>
                                      </p:cBhvr>
                                    </p:anim>
                                  </p:childTnLst>
                                </p:cTn>
                              </p:par>
                            </p:childTnLst>
                          </p:cTn>
                        </p:par>
                      </p:childTnLst>
                    </p:cTn>
                  </p:par>
                  <p:par>
                    <p:cTn id="58" fill="hold">
                      <p:stCondLst>
                        <p:cond delay="indefinite"/>
                      </p:stCondLst>
                      <p:childTnLst>
                        <p:par>
                          <p:cTn id="59" fill="hold">
                            <p:stCondLst>
                              <p:cond delay="0"/>
                            </p:stCondLst>
                            <p:childTnLst>
                              <p:par>
                                <p:cTn id="60" presetID="24" presetClass="entr" presetSubtype="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 to="" calcmode="lin" valueType="num">
                                      <p:cBhvr>
                                        <p:cTn id="62" dur="1" fill="hold"/>
                                        <p:tgtEl>
                                          <p:spTgt spid="13"/>
                                        </p:tgtEl>
                                      </p:cBhvr>
                                    </p:anim>
                                  </p:childTnLst>
                                </p:cTn>
                              </p:par>
                            </p:childTnLst>
                          </p:cTn>
                        </p:par>
                      </p:childTnLst>
                    </p:cTn>
                  </p:par>
                  <p:par>
                    <p:cTn id="63" fill="hold">
                      <p:stCondLst>
                        <p:cond delay="indefinite"/>
                      </p:stCondLst>
                      <p:childTnLst>
                        <p:par>
                          <p:cTn id="64" fill="hold">
                            <p:stCondLst>
                              <p:cond delay="0"/>
                            </p:stCondLst>
                            <p:childTnLst>
                              <p:par>
                                <p:cTn id="65" presetID="24"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to="" calcmode="lin" valueType="num">
                                      <p:cBhvr>
                                        <p:cTn id="67"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ldLvl="0" animBg="1"/>
      <p:bldP spid="10" grpId="0"/>
      <p:bldP spid="7" grpId="0" bldLvl="0" animBg="1"/>
      <p:bldP spid="9" grpId="0"/>
      <p:bldP spid="12" grpId="0" bldLvl="0" animBg="1"/>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1.5  </a:t>
            </a:r>
            <a:r>
              <a:rPr lang="zh-CN" altLang="en-US">
                <a:sym typeface="+mn-ea"/>
              </a:rPr>
              <a:t>拓展：</a:t>
            </a:r>
            <a:r>
              <a:rPr lang="en-US" altLang="zh-CN">
                <a:sym typeface="+mn-ea"/>
              </a:rPr>
              <a:t>El</a:t>
            </a:r>
            <a:r>
              <a:rPr lang="zh-CN" altLang="en-US">
                <a:sym typeface="+mn-ea"/>
              </a:rPr>
              <a:t>表达式与</a:t>
            </a:r>
            <a:r>
              <a:rPr lang="en-US" altLang="zh-CN">
                <a:sym typeface="+mn-ea"/>
              </a:rPr>
              <a:t>XSS</a:t>
            </a:r>
            <a:r>
              <a:rPr lang="zh-CN" altLang="en-US">
                <a:sym typeface="+mn-ea"/>
              </a:rPr>
              <a:t>攻击</a:t>
            </a:r>
            <a:endParaRPr lang="zh-CN" altLang="en-US"/>
          </a:p>
        </p:txBody>
      </p:sp>
      <p:sp>
        <p:nvSpPr>
          <p:cNvPr id="3" name="内容占位符 2"/>
          <p:cNvSpPr>
            <a:spLocks noGrp="1"/>
          </p:cNvSpPr>
          <p:nvPr>
            <p:ph idx="1"/>
          </p:nvPr>
        </p:nvSpPr>
        <p:spPr/>
        <p:txBody>
          <a:bodyPr/>
          <a:p>
            <a:pPr marL="0" indent="0">
              <a:buNone/>
            </a:pPr>
            <a:r>
              <a:rPr lang="zh-CN" altLang="en-US"/>
              <a:t>将该</a:t>
            </a:r>
            <a:r>
              <a:rPr lang="en-US" altLang="zh-CN"/>
              <a:t>JS</a:t>
            </a:r>
            <a:r>
              <a:rPr lang="zh-CN" altLang="en-US"/>
              <a:t>代码进行</a:t>
            </a:r>
            <a:r>
              <a:rPr lang="en-US" altLang="zh-CN"/>
              <a:t>urlencode</a:t>
            </a:r>
            <a:r>
              <a:rPr lang="zh-CN" altLang="en-US"/>
              <a:t>编码，并将其作为</a:t>
            </a:r>
            <a:r>
              <a:rPr lang="en-US" altLang="zh-CN"/>
              <a:t>Input</a:t>
            </a:r>
            <a:r>
              <a:rPr lang="zh-CN" altLang="en-US"/>
              <a:t>语句的参数发送至</a:t>
            </a:r>
            <a:r>
              <a:rPr lang="en-US" altLang="zh-CN"/>
              <a:t>JSP</a:t>
            </a:r>
            <a:r>
              <a:rPr lang="zh-CN" altLang="en-US"/>
              <a:t>页面。</a:t>
            </a:r>
            <a:endParaRPr lang="zh-CN" altLang="en-US"/>
          </a:p>
          <a:p>
            <a:pPr marL="0" indent="0">
              <a:buNone/>
            </a:pPr>
            <a:endParaRPr lang="zh-CN" altLang="en-US"/>
          </a:p>
          <a:p>
            <a:pPr marL="0" indent="0">
              <a:buNone/>
            </a:pPr>
            <a:r>
              <a:rPr lang="zh-CN" altLang="en-US"/>
              <a:t>可以发现，如果此时用户有在密码框输入密码，那么它的密码就轻而易举的泄露给了攻击者，这是一件极其可怕的事情。</a:t>
            </a:r>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管理数据库连接的三种模式</a:t>
            </a:r>
            <a:endParaRPr lang="zh-CN" altLang="en-US"/>
          </a:p>
        </p:txBody>
      </p:sp>
      <p:sp>
        <p:nvSpPr>
          <p:cNvPr id="3" name="内容占位符 2"/>
          <p:cNvSpPr>
            <a:spLocks noGrp="1"/>
          </p:cNvSpPr>
          <p:nvPr>
            <p:ph idx="1"/>
          </p:nvPr>
        </p:nvSpPr>
        <p:spPr>
          <a:xfrm>
            <a:off x="457200" y="1600200"/>
            <a:ext cx="8229600" cy="4525963"/>
          </a:xfrm>
        </p:spPr>
        <p:txBody>
          <a:bodyPr>
            <a:normAutofit lnSpcReduction="10000"/>
          </a:bodyPr>
          <a:p>
            <a:pPr marL="0" indent="0">
              <a:buNone/>
            </a:pPr>
            <a:r>
              <a:rPr lang="zh-CN" altLang="en-US"/>
              <a:t>下面就进入我们本次讲述的重点</a:t>
            </a:r>
            <a:r>
              <a:rPr lang="en-US" altLang="zh-CN"/>
              <a:t>---</a:t>
            </a:r>
            <a:r>
              <a:rPr lang="zh-CN" altLang="en-US"/>
              <a:t>如何管理数据库连接。</a:t>
            </a:r>
            <a:endParaRPr lang="zh-CN" altLang="en-US"/>
          </a:p>
          <a:p>
            <a:pPr marL="0" indent="0">
              <a:buNone/>
            </a:pPr>
            <a:r>
              <a:rPr lang="zh-CN" altLang="en-US"/>
              <a:t>前面我们编写的数据库封装类使用传统的管理数据库连接的方法，也就是，每次要进行数据库操作的时候，执行以下步骤：</a:t>
            </a:r>
            <a:endParaRPr lang="zh-CN" altLang="en-US"/>
          </a:p>
          <a:p>
            <a:pPr marL="0" indent="0">
              <a:buNone/>
            </a:pPr>
            <a:r>
              <a:rPr lang="en-US" altLang="zh-CN"/>
              <a:t>	1.</a:t>
            </a:r>
            <a:r>
              <a:rPr lang="zh-CN" altLang="en-US"/>
              <a:t>创建数据库连接</a:t>
            </a:r>
            <a:endParaRPr lang="zh-CN" altLang="en-US"/>
          </a:p>
          <a:p>
            <a:pPr marL="0" indent="0">
              <a:buNone/>
            </a:pPr>
            <a:r>
              <a:rPr lang="en-US" altLang="zh-CN"/>
              <a:t>	2.</a:t>
            </a:r>
            <a:r>
              <a:rPr lang="zh-CN" altLang="en-US"/>
              <a:t>执行增删改查语句（如果是查询，获得</a:t>
            </a:r>
            <a:r>
              <a:rPr lang="en-US" altLang="zh-CN"/>
              <a:t>ResultSet</a:t>
            </a:r>
            <a:r>
              <a:rPr lang="zh-CN" altLang="en-US"/>
              <a:t>对象）</a:t>
            </a:r>
            <a:endParaRPr lang="zh-CN" altLang="en-US"/>
          </a:p>
          <a:p>
            <a:pPr marL="0" indent="0">
              <a:buNone/>
            </a:pPr>
            <a:r>
              <a:rPr lang="en-US" altLang="zh-CN"/>
              <a:t>	3.</a:t>
            </a:r>
            <a:r>
              <a:rPr lang="zh-CN" altLang="en-US"/>
              <a:t>关闭数据库连接</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  </a:t>
            </a:r>
            <a:r>
              <a:rPr lang="zh-CN" altLang="en-US">
                <a:sym typeface="+mn-ea"/>
              </a:rPr>
              <a:t>管理数据库连接的三种模式</a:t>
            </a:r>
            <a:endParaRPr lang="en-US" altLang="zh-CN"/>
          </a:p>
        </p:txBody>
      </p:sp>
      <p:sp>
        <p:nvSpPr>
          <p:cNvPr id="3" name="内容占位符 2"/>
          <p:cNvSpPr>
            <a:spLocks noGrp="1"/>
          </p:cNvSpPr>
          <p:nvPr>
            <p:ph idx="1"/>
          </p:nvPr>
        </p:nvSpPr>
        <p:spPr/>
        <p:txBody>
          <a:bodyPr/>
          <a:p>
            <a:pPr marL="0" indent="0">
              <a:buNone/>
            </a:pPr>
            <a:r>
              <a:rPr lang="zh-CN" altLang="zh-CN"/>
              <a:t>每次有用户访问网站，网站要进行数据库的访问的时，都会有上述三个步骤的发生，前面曾经说过，</a:t>
            </a:r>
            <a:r>
              <a:rPr lang="zh-CN" altLang="zh-CN">
                <a:solidFill>
                  <a:srgbClr val="FF0000"/>
                </a:solidFill>
              </a:rPr>
              <a:t>数据库连接是昂贵和有限的资源</a:t>
            </a:r>
            <a:r>
              <a:rPr lang="zh-CN" altLang="zh-CN">
                <a:solidFill>
                  <a:schemeClr val="tx1"/>
                </a:solidFill>
              </a:rPr>
              <a:t>，同样，</a:t>
            </a:r>
            <a:r>
              <a:rPr lang="zh-CN" altLang="zh-CN">
                <a:solidFill>
                  <a:srgbClr val="FF0000"/>
                </a:solidFill>
              </a:rPr>
              <a:t>创建数据库连接</a:t>
            </a:r>
            <a:r>
              <a:rPr lang="zh-CN" altLang="zh-CN">
                <a:solidFill>
                  <a:schemeClr val="tx1"/>
                </a:solidFill>
              </a:rPr>
              <a:t>和销毁数据库连接也是</a:t>
            </a:r>
            <a:r>
              <a:rPr lang="zh-CN" altLang="zh-CN">
                <a:solidFill>
                  <a:srgbClr val="FF0000"/>
                </a:solidFill>
              </a:rPr>
              <a:t>极为耗费时间</a:t>
            </a:r>
            <a:r>
              <a:rPr lang="zh-CN" altLang="zh-CN">
                <a:solidFill>
                  <a:schemeClr val="tx1"/>
                </a:solidFill>
              </a:rPr>
              <a:t>的，这就是传统管理方式的缺陷之处。</a:t>
            </a:r>
            <a:endParaRPr lang="zh-CN" altLang="zh-CN">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  </a:t>
            </a:r>
            <a:r>
              <a:rPr lang="zh-CN" altLang="en-US"/>
              <a:t>单例模式</a:t>
            </a:r>
            <a:endParaRPr lang="en-US" altLang="zh-CN"/>
          </a:p>
        </p:txBody>
      </p:sp>
      <p:sp>
        <p:nvSpPr>
          <p:cNvPr id="3" name="内容占位符 2"/>
          <p:cNvSpPr>
            <a:spLocks noGrp="1"/>
          </p:cNvSpPr>
          <p:nvPr>
            <p:ph idx="1"/>
          </p:nvPr>
        </p:nvSpPr>
        <p:spPr/>
        <p:txBody>
          <a:bodyPr/>
          <a:p>
            <a:pPr marL="0" indent="0">
              <a:buNone/>
            </a:pPr>
            <a:r>
              <a:rPr lang="zh-CN" altLang="en-US"/>
              <a:t>对于创建一个对象需要耗费较多资源，同时又需要对该对象频繁创建的这种情况，可能同学们很快就想到了一个优化方案</a:t>
            </a:r>
            <a:r>
              <a:rPr lang="en-US" altLang="zh-CN"/>
              <a:t>--</a:t>
            </a:r>
            <a:r>
              <a:rPr lang="zh-CN" altLang="en-US"/>
              <a:t>单例模式。</a:t>
            </a:r>
            <a:endParaRPr lang="zh-CN" altLang="en-US"/>
          </a:p>
          <a:p>
            <a:pPr marL="0" indent="0">
              <a:buNone/>
            </a:pPr>
            <a:r>
              <a:rPr lang="zh-CN" altLang="en-US"/>
              <a:t>单例模式的原理是，在整个软件系统运行过程中只存在一个目标对象的实例，并且该实例对象将自身提供给整个系统进行使用 。</a:t>
            </a:r>
            <a:endParaRPr lang="zh-CN" altLang="en-US"/>
          </a:p>
        </p:txBody>
      </p:sp>
      <p:pic>
        <p:nvPicPr>
          <p:cNvPr id="4" name="图片 3"/>
          <p:cNvPicPr>
            <a:picLocks noChangeAspect="1"/>
          </p:cNvPicPr>
          <p:nvPr/>
        </p:nvPicPr>
        <p:blipFill>
          <a:blip r:embed="rId1"/>
          <a:stretch>
            <a:fillRect/>
          </a:stretch>
        </p:blipFill>
        <p:spPr>
          <a:xfrm>
            <a:off x="-26670" y="1868170"/>
            <a:ext cx="9323705" cy="3247390"/>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2.1  </a:t>
            </a:r>
            <a:r>
              <a:rPr lang="zh-CN" altLang="en-US">
                <a:sym typeface="+mn-ea"/>
              </a:rPr>
              <a:t>单例模式</a:t>
            </a:r>
            <a:endParaRPr lang="zh-CN" altLang="en-US"/>
          </a:p>
        </p:txBody>
      </p:sp>
      <p:sp>
        <p:nvSpPr>
          <p:cNvPr id="3" name="内容占位符 2"/>
          <p:cNvSpPr>
            <a:spLocks noGrp="1"/>
          </p:cNvSpPr>
          <p:nvPr>
            <p:ph idx="1"/>
          </p:nvPr>
        </p:nvSpPr>
        <p:spPr/>
        <p:txBody>
          <a:bodyPr/>
          <a:p>
            <a:pPr marL="0" indent="0">
              <a:buNone/>
            </a:pPr>
            <a:r>
              <a:rPr lang="zh-CN" altLang="en-US"/>
              <a:t>使用单例模式可以很好的解决前面所说的反复创建数据库连接造成时间消耗严重的情况，使用单例模式重新设计数据库封装类，可以在整个程序运行期间，预先创建一条数据库连接，在每次客户端（即游览器）需要进行数据库操作时，将该单例的数据库连接分给客户端，同时，客户端操作结束之后，不销毁这条数据库连接，等待下一次使用。</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2.1  </a:t>
            </a:r>
            <a:r>
              <a:rPr lang="zh-CN" altLang="en-US">
                <a:sym typeface="+mn-ea"/>
              </a:rPr>
              <a:t>单例模式</a:t>
            </a:r>
            <a:endParaRPr lang="zh-CN" altLang="en-US"/>
          </a:p>
        </p:txBody>
      </p:sp>
      <p:sp>
        <p:nvSpPr>
          <p:cNvPr id="3" name="内容占位符 2"/>
          <p:cNvSpPr>
            <a:spLocks noGrp="1"/>
          </p:cNvSpPr>
          <p:nvPr>
            <p:ph idx="1"/>
          </p:nvPr>
        </p:nvSpPr>
        <p:spPr/>
        <p:txBody>
          <a:bodyPr/>
          <a:p>
            <a:pPr marL="0" indent="0">
              <a:buNone/>
            </a:pPr>
            <a:r>
              <a:rPr lang="zh-CN" altLang="en-US"/>
              <a:t>值得注意的是，单例模式虽然解决了传统管理数据库连接的方式所造成的时间浪费的问题，但他同时也引发了另外一个问题（并且是致命的），后面我们将会讲到。</a:t>
            </a:r>
            <a:endParaRPr lang="zh-CN" altLang="en-US"/>
          </a:p>
          <a:p>
            <a:pPr marL="0" indent="0">
              <a:buNone/>
            </a:pPr>
            <a:r>
              <a:rPr lang="zh-CN" altLang="en-US"/>
              <a:t>下面，让我们一起开始编写这个单例的数据封装类。</a:t>
            </a:r>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69223"/>
            <a:ext cx="8229600" cy="1143000"/>
          </a:xfrm>
        </p:spPr>
        <p:txBody>
          <a:bodyPr/>
          <a:p>
            <a:r>
              <a:rPr lang="zh-CN" altLang="en-US"/>
              <a:t>那就让我们开始吧</a:t>
            </a:r>
            <a:r>
              <a:rPr lang="en-US" altLang="zh-CN"/>
              <a:t>~</a:t>
            </a:r>
            <a:endParaRPr lang="en-US" altLang="zh-CN"/>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2.1  </a:t>
            </a:r>
            <a:r>
              <a:rPr lang="zh-CN" altLang="en-US">
                <a:sym typeface="+mn-ea"/>
              </a:rPr>
              <a:t>单例模式</a:t>
            </a:r>
            <a:endParaRPr lang="zh-CN" altLang="en-US"/>
          </a:p>
        </p:txBody>
      </p:sp>
      <p:sp>
        <p:nvSpPr>
          <p:cNvPr id="5" name="内容占位符 4"/>
          <p:cNvSpPr>
            <a:spLocks noGrp="1"/>
          </p:cNvSpPr>
          <p:nvPr>
            <p:ph idx="1"/>
          </p:nvPr>
        </p:nvSpPr>
        <p:spPr/>
        <p:txBody>
          <a:bodyPr/>
          <a:p>
            <a:pPr marL="0" indent="0">
              <a:buNone/>
            </a:pPr>
            <a:r>
              <a:rPr lang="zh-CN" altLang="en-US"/>
              <a:t>将我们之前编写的数据库封装类改几行代码就可以将它改造为单例类了。</a:t>
            </a:r>
            <a:endParaRPr lang="zh-CN" altLang="en-US"/>
          </a:p>
          <a:p>
            <a:pPr marL="0" indent="0">
              <a:buNone/>
            </a:pPr>
            <a:r>
              <a:rPr lang="zh-CN" altLang="en-US"/>
              <a:t>在这里我们使用单例模式里的饿汉模式，原理是在创建类时就将单例对象进行生成，用这种方法生成的单例对象相比于懒汉模式而言，天生具有线程安全的特性。</a:t>
            </a:r>
            <a:endParaRPr lang="zh-CN" altLang="en-US"/>
          </a:p>
        </p:txBody>
      </p:sp>
      <p:pic>
        <p:nvPicPr>
          <p:cNvPr id="6" name="图片 5"/>
          <p:cNvPicPr>
            <a:picLocks noChangeAspect="1"/>
          </p:cNvPicPr>
          <p:nvPr/>
        </p:nvPicPr>
        <p:blipFill>
          <a:blip r:embed="rId1"/>
          <a:stretch>
            <a:fillRect/>
          </a:stretch>
        </p:blipFill>
        <p:spPr>
          <a:xfrm>
            <a:off x="212090" y="2012950"/>
            <a:ext cx="8475345" cy="3313430"/>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to="" calcmode="lin" valueType="num">
                                      <p:cBhvr>
                                        <p:cTn id="7" dur="1" fill="hold"/>
                                        <p:tgtEl>
                                          <p:spTgt spid="5">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to="" calcmode="lin" valueType="num">
                                      <p:cBhvr>
                                        <p:cTn id="12" dur="1" fill="hold"/>
                                        <p:tgtEl>
                                          <p:spTgt spid="5">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2.1  </a:t>
            </a:r>
            <a:r>
              <a:rPr lang="zh-CN" altLang="en-US">
                <a:sym typeface="+mn-ea"/>
              </a:rPr>
              <a:t>单例模式</a:t>
            </a:r>
            <a:endParaRPr lang="zh-CN" altLang="en-US"/>
          </a:p>
        </p:txBody>
      </p:sp>
      <p:sp>
        <p:nvSpPr>
          <p:cNvPr id="3" name="内容占位符 2"/>
          <p:cNvSpPr>
            <a:spLocks noGrp="1"/>
          </p:cNvSpPr>
          <p:nvPr>
            <p:ph idx="1"/>
          </p:nvPr>
        </p:nvSpPr>
        <p:spPr>
          <a:xfrm>
            <a:off x="457200" y="1600200"/>
            <a:ext cx="8229600" cy="4525963"/>
          </a:xfrm>
        </p:spPr>
        <p:txBody>
          <a:bodyPr/>
          <a:p>
            <a:pPr marL="0" indent="0">
              <a:buNone/>
            </a:pPr>
            <a:r>
              <a:rPr lang="zh-CN" altLang="en-US"/>
              <a:t>使用此单例数据库封装类对之前那个显示书籍名字和作者的例子进行测试</a:t>
            </a:r>
            <a:r>
              <a:rPr lang="en-US" altLang="zh-CN"/>
              <a:t>~</a:t>
            </a:r>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2.1  </a:t>
            </a:r>
            <a:r>
              <a:rPr lang="zh-CN" altLang="en-US">
                <a:sym typeface="+mn-ea"/>
              </a:rPr>
              <a:t>单例模式</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经过前面的测试，相信大家对单例模式管理数据库连接的运作模式有了一定的了解了，每次有用户请求数据库操作时，他都会运行如下步骤：</a:t>
            </a:r>
            <a:endParaRPr lang="zh-CN" altLang="en-US"/>
          </a:p>
          <a:p>
            <a:pPr marL="0" indent="0">
              <a:buNone/>
            </a:pPr>
            <a:r>
              <a:rPr lang="en-US" altLang="zh-CN"/>
              <a:t>	1.</a:t>
            </a:r>
            <a:r>
              <a:rPr lang="zh-CN" altLang="en-US"/>
              <a:t>获得全局的单例对象（已创建好的数据库连接）</a:t>
            </a:r>
            <a:endParaRPr lang="zh-CN" altLang="en-US"/>
          </a:p>
          <a:p>
            <a:pPr marL="0" indent="0">
              <a:buNone/>
            </a:pPr>
            <a:r>
              <a:rPr lang="en-US" altLang="zh-CN"/>
              <a:t>	2.</a:t>
            </a:r>
            <a:r>
              <a:rPr lang="zh-CN" altLang="en-US"/>
              <a:t>使用该连接进行数据库操作</a:t>
            </a:r>
            <a:endParaRPr lang="zh-CN" altLang="en-US"/>
          </a:p>
          <a:p>
            <a:pPr marL="0" indent="0">
              <a:buNone/>
            </a:pPr>
            <a:r>
              <a:rPr lang="en-US" altLang="zh-CN"/>
              <a:t>	3.</a:t>
            </a:r>
            <a:r>
              <a:rPr lang="zh-CN" altLang="en-US"/>
              <a:t>使用完毕，不对连接进行释放，等待其他用户获取该连接</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2.1  </a:t>
            </a:r>
            <a:r>
              <a:rPr lang="zh-CN" altLang="en-US">
                <a:sym typeface="+mn-ea"/>
              </a:rPr>
              <a:t>单例模式</a:t>
            </a:r>
            <a:endParaRPr lang="zh-CN" altLang="en-US"/>
          </a:p>
        </p:txBody>
      </p:sp>
      <p:sp>
        <p:nvSpPr>
          <p:cNvPr id="3" name="内容占位符 2"/>
          <p:cNvSpPr>
            <a:spLocks noGrp="1"/>
          </p:cNvSpPr>
          <p:nvPr>
            <p:ph idx="1"/>
          </p:nvPr>
        </p:nvSpPr>
        <p:spPr/>
        <p:txBody>
          <a:bodyPr>
            <a:normAutofit fontScale="90000" lnSpcReduction="20000"/>
          </a:bodyPr>
          <a:p>
            <a:pPr marL="0" indent="0">
              <a:buNone/>
            </a:pPr>
            <a:r>
              <a:rPr lang="zh-CN" altLang="en-US"/>
              <a:t>看完步骤后，大家应该发现了前面我们所写的使用单例对象的方法不是线程安全的，在使用事务提交与回滚时，会发生一些问题，在这里不多赘述。</a:t>
            </a:r>
            <a:endParaRPr lang="zh-CN" altLang="en-US"/>
          </a:p>
          <a:p>
            <a:pPr marL="0" indent="0">
              <a:buNone/>
            </a:pPr>
            <a:r>
              <a:rPr lang="zh-CN" altLang="en-US"/>
              <a:t>下面我讲一下单例模式管理数据库连接最大的缺点，也是他最致命的缺点</a:t>
            </a:r>
            <a:r>
              <a:rPr lang="en-US" altLang="zh-CN"/>
              <a:t>-----</a:t>
            </a:r>
            <a:r>
              <a:rPr lang="zh-CN" altLang="en-US"/>
              <a:t>那就是，它只有</a:t>
            </a:r>
            <a:r>
              <a:rPr lang="zh-CN" altLang="en-US">
                <a:solidFill>
                  <a:srgbClr val="FF0000"/>
                </a:solidFill>
              </a:rPr>
              <a:t>一条连接</a:t>
            </a:r>
            <a:r>
              <a:rPr lang="zh-CN" altLang="en-US"/>
              <a:t>，只有一条连接的话，所有</a:t>
            </a:r>
            <a:r>
              <a:rPr lang="en-US" altLang="zh-CN"/>
              <a:t>SQL</a:t>
            </a:r>
            <a:r>
              <a:rPr lang="zh-CN" altLang="en-US"/>
              <a:t>语句都是在该连接下排队执行的，也就是说，如果有</a:t>
            </a:r>
            <a:r>
              <a:rPr lang="en-US" altLang="zh-CN">
                <a:solidFill>
                  <a:srgbClr val="FF0000"/>
                </a:solidFill>
              </a:rPr>
              <a:t>10</a:t>
            </a:r>
            <a:r>
              <a:rPr lang="zh-CN" altLang="en-US">
                <a:solidFill>
                  <a:srgbClr val="FF0000"/>
                </a:solidFill>
              </a:rPr>
              <a:t>个人同时访问</a:t>
            </a:r>
            <a:r>
              <a:rPr lang="zh-CN" altLang="en-US"/>
              <a:t>你的网站，网站</a:t>
            </a:r>
            <a:r>
              <a:rPr lang="zh-CN" altLang="en-US">
                <a:solidFill>
                  <a:srgbClr val="FF0000"/>
                </a:solidFill>
              </a:rPr>
              <a:t>分别请求</a:t>
            </a:r>
            <a:r>
              <a:rPr lang="en-US" altLang="zh-CN">
                <a:solidFill>
                  <a:srgbClr val="FF0000"/>
                </a:solidFill>
              </a:rPr>
              <a:t>10</a:t>
            </a:r>
            <a:r>
              <a:rPr lang="zh-CN" altLang="en-US">
                <a:solidFill>
                  <a:srgbClr val="FF0000"/>
                </a:solidFill>
              </a:rPr>
              <a:t>次数据库操作</a:t>
            </a:r>
            <a:r>
              <a:rPr lang="zh-CN" altLang="en-US"/>
              <a:t>，每个人的</a:t>
            </a:r>
            <a:r>
              <a:rPr lang="en-US" altLang="zh-CN"/>
              <a:t>SQL</a:t>
            </a:r>
            <a:r>
              <a:rPr lang="zh-CN" altLang="en-US"/>
              <a:t>语句都要</a:t>
            </a:r>
            <a:r>
              <a:rPr lang="zh-CN" altLang="en-US">
                <a:solidFill>
                  <a:srgbClr val="FF0000"/>
                </a:solidFill>
              </a:rPr>
              <a:t>等待上一个人的</a:t>
            </a:r>
            <a:r>
              <a:rPr lang="en-US" altLang="zh-CN">
                <a:solidFill>
                  <a:srgbClr val="FF0000"/>
                </a:solidFill>
              </a:rPr>
              <a:t>SQL</a:t>
            </a:r>
            <a:r>
              <a:rPr lang="zh-CN" altLang="en-US">
                <a:solidFill>
                  <a:srgbClr val="FF0000"/>
                </a:solidFill>
              </a:rPr>
              <a:t>语句执行完毕</a:t>
            </a:r>
            <a:r>
              <a:rPr lang="zh-CN" altLang="en-US"/>
              <a:t>，这么说可能有点抽象，</a:t>
            </a:r>
            <a:r>
              <a:rPr lang="zh-CN" altLang="en-US"/>
              <a:t>下面用图片进行说明。</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73380" y="22543"/>
            <a:ext cx="8229600" cy="1143000"/>
          </a:xfrm>
        </p:spPr>
        <p:txBody>
          <a:bodyPr/>
          <a:p>
            <a:r>
              <a:rPr lang="en-US" altLang="zh-CN">
                <a:sym typeface="+mn-ea"/>
              </a:rPr>
              <a:t>2.1  </a:t>
            </a:r>
            <a:r>
              <a:rPr lang="zh-CN" altLang="en-US">
                <a:sym typeface="+mn-ea"/>
              </a:rPr>
              <a:t>单例模式</a:t>
            </a:r>
            <a:endParaRPr lang="zh-CN" altLang="en-US"/>
          </a:p>
        </p:txBody>
      </p:sp>
      <p:sp>
        <p:nvSpPr>
          <p:cNvPr id="5" name="矩形 4"/>
          <p:cNvSpPr/>
          <p:nvPr/>
        </p:nvSpPr>
        <p:spPr>
          <a:xfrm>
            <a:off x="529590" y="1165860"/>
            <a:ext cx="1906905" cy="4896485"/>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箭头连接符 5"/>
          <p:cNvCxnSpPr/>
          <p:nvPr/>
        </p:nvCxnSpPr>
        <p:spPr>
          <a:xfrm flipH="1">
            <a:off x="2436495" y="1856105"/>
            <a:ext cx="315595" cy="335280"/>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499995" y="1414145"/>
            <a:ext cx="2549525" cy="36830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数据库连接的消息队列</a:t>
            </a:r>
            <a:endParaRPr lang="zh-CN" altLang="en-US">
              <a:solidFill>
                <a:srgbClr val="FF0000"/>
              </a:solidFill>
              <a:effectLst>
                <a:outerShdw blurRad="38100" dist="19050" dir="2700000" algn="tl" rotWithShape="0">
                  <a:schemeClr val="dk1">
                    <a:alpha val="40000"/>
                  </a:schemeClr>
                </a:outerShdw>
              </a:effectLst>
            </a:endParaRPr>
          </a:p>
        </p:txBody>
      </p:sp>
      <p:sp>
        <p:nvSpPr>
          <p:cNvPr id="7" name="文本框 6"/>
          <p:cNvSpPr txBox="1"/>
          <p:nvPr/>
        </p:nvSpPr>
        <p:spPr>
          <a:xfrm>
            <a:off x="5737225" y="2350135"/>
            <a:ext cx="3322320" cy="1198880"/>
          </a:xfrm>
          <a:prstGeom prst="rect">
            <a:avLst/>
          </a:prstGeom>
          <a:noFill/>
        </p:spPr>
        <p:txBody>
          <a:bodyPr wrap="square" rtlCol="0">
            <a:spAutoFit/>
          </a:bodyPr>
          <a:p>
            <a:r>
              <a:rPr lang="zh-CN" altLang="en-US"/>
              <a:t>假设此时，有一个人正在访问你的网站，同时，他请求的是一个十分巨大的表，查询起来速度很慢。</a:t>
            </a:r>
            <a:endParaRPr lang="zh-CN" altLang="en-US"/>
          </a:p>
        </p:txBody>
      </p:sp>
      <p:sp>
        <p:nvSpPr>
          <p:cNvPr id="8" name="矩形 7"/>
          <p:cNvSpPr/>
          <p:nvPr/>
        </p:nvSpPr>
        <p:spPr>
          <a:xfrm>
            <a:off x="5737225" y="4074795"/>
            <a:ext cx="2210435" cy="248285"/>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n w="22225">
                  <a:solidFill>
                    <a:schemeClr val="accent2"/>
                  </a:solidFill>
                  <a:prstDash val="solid"/>
                </a:ln>
                <a:solidFill>
                  <a:schemeClr val="accent2">
                    <a:lumMod val="40000"/>
                    <a:lumOff val="60000"/>
                  </a:schemeClr>
                </a:solidFill>
                <a:effectLst/>
              </a:rPr>
              <a:t>select * from table1</a:t>
            </a:r>
            <a:endParaRPr lang="en-US" altLang="zh-CN">
              <a:ln w="22225">
                <a:solidFill>
                  <a:schemeClr val="accent2"/>
                </a:solidFill>
                <a:prstDash val="solid"/>
              </a:ln>
              <a:solidFill>
                <a:schemeClr val="accent2">
                  <a:lumMod val="40000"/>
                  <a:lumOff val="60000"/>
                </a:schemeClr>
              </a:solidFill>
              <a:effectLst/>
            </a:endParaRPr>
          </a:p>
        </p:txBody>
      </p:sp>
      <p:cxnSp>
        <p:nvCxnSpPr>
          <p:cNvPr id="11" name="直接箭头连接符 10"/>
          <p:cNvCxnSpPr/>
          <p:nvPr/>
        </p:nvCxnSpPr>
        <p:spPr>
          <a:xfrm flipH="1" flipV="1">
            <a:off x="7559040" y="4323080"/>
            <a:ext cx="269875" cy="231140"/>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52640" y="4554220"/>
            <a:ext cx="1634490" cy="36830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一个很大的表</a:t>
            </a:r>
            <a:endParaRPr lang="zh-CN" altLang="en-US">
              <a:solidFill>
                <a:srgbClr val="FF0000"/>
              </a:solidFill>
              <a:effectLst>
                <a:outerShdw blurRad="38100" dist="19050" dir="2700000" algn="tl" rotWithShape="0">
                  <a:schemeClr val="dk1">
                    <a:alpha val="40000"/>
                  </a:schemeClr>
                </a:outerShdw>
              </a:effectLst>
            </a:endParaRPr>
          </a:p>
        </p:txBody>
      </p:sp>
      <p:sp>
        <p:nvSpPr>
          <p:cNvPr id="13" name="文本框 12"/>
          <p:cNvSpPr txBox="1"/>
          <p:nvPr/>
        </p:nvSpPr>
        <p:spPr>
          <a:xfrm>
            <a:off x="5464810" y="4922520"/>
            <a:ext cx="3322320" cy="1198880"/>
          </a:xfrm>
          <a:prstGeom prst="rect">
            <a:avLst/>
          </a:prstGeom>
          <a:noFill/>
        </p:spPr>
        <p:txBody>
          <a:bodyPr wrap="square" rtlCol="0">
            <a:spAutoFit/>
          </a:bodyPr>
          <a:p>
            <a:r>
              <a:rPr lang="zh-CN" altLang="en-US"/>
              <a:t>在同一时刻，有一个用户又请求了你的网站，他请求的是一个较小的数据库，查询起来速度很快</a:t>
            </a:r>
            <a:endParaRPr lang="zh-CN" altLang="en-US"/>
          </a:p>
        </p:txBody>
      </p:sp>
      <p:sp>
        <p:nvSpPr>
          <p:cNvPr id="14" name="矩形 13"/>
          <p:cNvSpPr/>
          <p:nvPr/>
        </p:nvSpPr>
        <p:spPr>
          <a:xfrm>
            <a:off x="5639435" y="6062345"/>
            <a:ext cx="2189480" cy="248285"/>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n w="22225">
                  <a:solidFill>
                    <a:schemeClr val="accent2"/>
                  </a:solidFill>
                  <a:prstDash val="solid"/>
                </a:ln>
                <a:solidFill>
                  <a:schemeClr val="accent2">
                    <a:lumMod val="40000"/>
                    <a:lumOff val="60000"/>
                  </a:schemeClr>
                </a:solidFill>
                <a:effectLst/>
              </a:rPr>
              <a:t>select * from table2</a:t>
            </a:r>
            <a:endParaRPr lang="en-US" altLang="zh-CN">
              <a:ln w="22225">
                <a:solidFill>
                  <a:schemeClr val="accent2"/>
                </a:solidFill>
                <a:prstDash val="solid"/>
              </a:ln>
              <a:solidFill>
                <a:schemeClr val="accent2">
                  <a:lumMod val="40000"/>
                  <a:lumOff val="60000"/>
                </a:schemeClr>
              </a:solidFill>
              <a:effectLst/>
            </a:endParaRPr>
          </a:p>
        </p:txBody>
      </p:sp>
      <p:sp>
        <p:nvSpPr>
          <p:cNvPr id="15" name="文本框 14"/>
          <p:cNvSpPr txBox="1"/>
          <p:nvPr/>
        </p:nvSpPr>
        <p:spPr>
          <a:xfrm>
            <a:off x="6079490" y="2016125"/>
            <a:ext cx="2093595" cy="3138170"/>
          </a:xfrm>
          <a:prstGeom prst="rect">
            <a:avLst/>
          </a:prstGeom>
          <a:solidFill>
            <a:schemeClr val="bg1">
              <a:lumMod val="85000"/>
            </a:schemeClr>
          </a:solidFill>
        </p:spPr>
        <p:txBody>
          <a:bodyPr wrap="square" rtlCol="0">
            <a:spAutoFit/>
          </a:bodyPr>
          <a:p>
            <a:r>
              <a:rPr lang="zh-CN" altLang="en-US"/>
              <a:t>在同一时刻，又有</a:t>
            </a:r>
            <a:r>
              <a:rPr lang="en-US" altLang="zh-CN"/>
              <a:t>1</a:t>
            </a:r>
            <a:r>
              <a:rPr lang="zh-CN" altLang="en-US"/>
              <a:t>个，</a:t>
            </a:r>
            <a:r>
              <a:rPr lang="en-US" altLang="zh-CN"/>
              <a:t>2</a:t>
            </a:r>
            <a:r>
              <a:rPr lang="zh-CN" altLang="en-US"/>
              <a:t>个，</a:t>
            </a:r>
            <a:r>
              <a:rPr lang="en-US" altLang="zh-CN"/>
              <a:t>3</a:t>
            </a:r>
            <a:r>
              <a:rPr lang="zh-CN" altLang="en-US"/>
              <a:t>个</a:t>
            </a:r>
            <a:r>
              <a:rPr lang="en-US" altLang="zh-CN"/>
              <a:t>......n</a:t>
            </a:r>
            <a:r>
              <a:rPr lang="zh-CN" altLang="en-US"/>
              <a:t>个用户访问你的网站，然而，此时，所有用户都必须等待第一个用户的查询完毕，他们的访问才能继续，这就造成了</a:t>
            </a:r>
            <a:r>
              <a:rPr lang="zh-CN" altLang="en-US">
                <a:solidFill>
                  <a:srgbClr val="FF0000"/>
                </a:solidFill>
              </a:rPr>
              <a:t>快查询等慢查询</a:t>
            </a:r>
            <a:r>
              <a:rPr lang="zh-CN" altLang="en-US"/>
              <a:t>的糟糕状况。</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to="" calcmode="lin" valueType="num">
                                      <p:cBhvr>
                                        <p:cTn id="17" dur="1" fill="hold"/>
                                        <p:tgtEl>
                                          <p:spTgt spid="10"/>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to="" calcmode="lin" valueType="num">
                                      <p:cBhvr>
                                        <p:cTn id="27" dur="1" fill="hold"/>
                                        <p:tgtEl>
                                          <p:spTgt spid="8"/>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to="" calcmode="lin" valueType="num">
                                      <p:cBhvr>
                                        <p:cTn id="32" dur="1" fill="hold"/>
                                        <p:tgtEl>
                                          <p:spTgt spid="11"/>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to="" calcmode="lin" valueType="num">
                                      <p:cBhvr>
                                        <p:cTn id="37" dur="1" fill="hold"/>
                                        <p:tgtEl>
                                          <p:spTgt spid="12"/>
                                        </p:tgtEl>
                                      </p:cBhvr>
                                    </p:anim>
                                  </p:childTnLst>
                                </p:cTn>
                              </p:par>
                            </p:childTnLst>
                          </p:cTn>
                        </p:par>
                      </p:childTnLst>
                    </p:cTn>
                  </p:par>
                  <p:par>
                    <p:cTn id="38" fill="hold">
                      <p:stCondLst>
                        <p:cond delay="indefinite"/>
                      </p:stCondLst>
                      <p:childTnLst>
                        <p:par>
                          <p:cTn id="39" fill="hold">
                            <p:stCondLst>
                              <p:cond delay="0"/>
                            </p:stCondLst>
                            <p:childTnLst>
                              <p:par>
                                <p:cTn id="40" presetID="41" presetClass="path" presetSubtype="0" accel="50000" decel="50000" fill="hold" grpId="2" nodeType="clickEffect">
                                  <p:stCondLst>
                                    <p:cond delay="0"/>
                                  </p:stCondLst>
                                  <p:childTnLst>
                                    <p:animMotion origin="layout" path="M 0.000098 -0.040830 C -0.011424 -0.028469 -0.051757 -0.016107 -0.066162 -0.016107 C -0.155468 -0.016107 -0.247656 -0.209256 -0.247656 -0.402404 C -0.247656 -0.305057 -0.293750 -0.209256 -0.336963 -0.209256 C -0.383057 -0.209256 -0.426270 -0.306602 -0.426270 -0.402404 C -0.426270 -0.354503 -0.449317 -0.305057 -0.472364 -0.305057 C -0.495411 -0.305057 -0.518458 -0.352957 -0.518458 -0.402404 C -0.518458 -0.377681 -0.529982 -0.354503 -0.541505 -0.354503 C -0.553028 -0.354503 -0.564551 -0.379226 -0.564551 -0.402404 C -0.564551 -0.390042 -0.570313 -0.377681 -0.576075 -0.377681 C -0.578956 -0.377681 -0.587599 -0.390042 -0.587599 -0.402404 C -0.587599 -0.396224 -0.590479 -0.390042 -0.593360 -0.390042 C -0.593360 -0.388497 -0.599122 -0.396224 -0.599122 -0.402404 C -0.599122 -0.399314 -0.599122 -0.396224 -0.602003 -0.396224 C -0.602003 -0.397769 -0.604884 -0.399314 -0.604884 -0.402404 C -0.604884 -0.400859 -0.604884 -0.399314 -0.604884 -0.397769 C -0.607765 -0.397769 -0.607765 -0.399314 -0.607765 -0.400859 C -0.610646 -0.400859 -0.610646 -0.399314 -0.610646 -0.397769 C -0.613527 -0.397769 -0.613527 -0.399314 -0.613527 -0.400859 " pathEditMode="relative" rAng="0" ptsTypes="">
                                      <p:cBhvr>
                                        <p:cTn id="41" dur="2000" fill="hold"/>
                                        <p:tgtEl>
                                          <p:spTgt spid="8"/>
                                        </p:tgtEl>
                                        <p:attrNameLst>
                                          <p:attrName>ppt_x</p:attrName>
                                          <p:attrName>ppt_y</p:attrName>
                                        </p:attrNameLst>
                                      </p:cBhvr>
                                      <p:rCtr x="-306" y="-168"/>
                                    </p:animMotion>
                                  </p:childTnLst>
                                </p:cTn>
                              </p:par>
                            </p:childTnLst>
                          </p:cTn>
                        </p:par>
                      </p:childTnLst>
                    </p:cTn>
                  </p:par>
                  <p:par>
                    <p:cTn id="42" fill="hold">
                      <p:stCondLst>
                        <p:cond delay="indefinite"/>
                      </p:stCondLst>
                      <p:childTnLst>
                        <p:par>
                          <p:cTn id="43" fill="hold">
                            <p:stCondLst>
                              <p:cond delay="0"/>
                            </p:stCondLst>
                            <p:childTnLst>
                              <p:par>
                                <p:cTn id="44" presetID="5" presetClass="exit" presetSubtype="10" fill="hold" nodeType="clickEffect">
                                  <p:stCondLst>
                                    <p:cond delay="0"/>
                                  </p:stCondLst>
                                  <p:childTnLst>
                                    <p:animEffect transition="out" filter="checkerboard(across)">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4" presetClass="exit" presetSubtype="0" fill="hold" grpId="1" nodeType="clickEffect">
                                  <p:stCondLst>
                                    <p:cond delay="0"/>
                                  </p:stCondLst>
                                  <p:childTnLst>
                                    <p:anim to="" calcmode="lin" valueType="num">
                                      <p:cBhvr>
                                        <p:cTn id="50" dur="1"/>
                                        <p:tgtEl>
                                          <p:spTgt spid="12"/>
                                        </p:tgtEl>
                                      </p:cBhvr>
                                    </p:anim>
                                    <p:set>
                                      <p:cBhvr>
                                        <p:cTn id="51" dur="1" fill="hold">
                                          <p:stCondLst>
                                            <p:cond delay="0"/>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4"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 to="" calcmode="lin" valueType="num">
                                      <p:cBhvr>
                                        <p:cTn id="56" dur="1" fill="hold"/>
                                        <p:tgtEl>
                                          <p:spTgt spid="13"/>
                                        </p:tgtEl>
                                      </p:cBhvr>
                                    </p:anim>
                                  </p:childTnLst>
                                </p:cTn>
                              </p:par>
                            </p:childTnLst>
                          </p:cTn>
                        </p:par>
                      </p:childTnLst>
                    </p:cTn>
                  </p:par>
                  <p:par>
                    <p:cTn id="57" fill="hold">
                      <p:stCondLst>
                        <p:cond delay="indefinite"/>
                      </p:stCondLst>
                      <p:childTnLst>
                        <p:par>
                          <p:cTn id="58" fill="hold">
                            <p:stCondLst>
                              <p:cond delay="0"/>
                            </p:stCondLst>
                            <p:childTnLst>
                              <p:par>
                                <p:cTn id="59" presetID="24"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to="" calcmode="lin" valueType="num">
                                      <p:cBhvr>
                                        <p:cTn id="61" dur="1" fill="hold"/>
                                        <p:tgtEl>
                                          <p:spTgt spid="14"/>
                                        </p:tgtEl>
                                      </p:cBhvr>
                                    </p:anim>
                                  </p:childTnLst>
                                </p:cTn>
                              </p:par>
                            </p:childTnLst>
                          </p:cTn>
                        </p:par>
                      </p:childTnLst>
                    </p:cTn>
                  </p:par>
                  <p:par>
                    <p:cTn id="62" fill="hold">
                      <p:stCondLst>
                        <p:cond delay="indefinite"/>
                      </p:stCondLst>
                      <p:childTnLst>
                        <p:par>
                          <p:cTn id="63" fill="hold">
                            <p:stCondLst>
                              <p:cond delay="0"/>
                            </p:stCondLst>
                            <p:childTnLst>
                              <p:par>
                                <p:cTn id="64" presetID="41" presetClass="path" presetSubtype="0" accel="50000" decel="50000" fill="hold" grpId="2" nodeType="clickEffect">
                                  <p:stCondLst>
                                    <p:cond delay="0"/>
                                  </p:stCondLst>
                                  <p:childTnLst>
                                    <p:animMotion origin="layout" path="M 0.000112 -0.051800 C -0.011411 -0.033943 -0.051749 -0.016085 -0.066156 -0.016085 C -0.155472 -0.016085 -0.247670 -0.295114 -0.247670 -0.574141 C -0.247670 -0.433511 -0.293769 -0.295114 -0.336987 -0.295114 C -0.383086 -0.295114 -0.426304 -0.435742 -0.426304 -0.574141 C -0.426304 -0.504942 -0.449354 -0.433511 -0.472404 -0.433511 C -0.495453 -0.433511 -0.518503 -0.502708 -0.518503 -0.574141 C -0.518503 -0.538425 -0.530028 -0.504942 -0.541552 -0.504942 C -0.553077 -0.504942 -0.564601 -0.540657 -0.564601 -0.574141 C -0.564601 -0.556282 -0.570364 -0.538425 -0.576126 -0.538425 C -0.579008 -0.538425 -0.587652 -0.556282 -0.587652 -0.574141 C -0.587652 -0.565213 -0.590532 -0.556282 -0.593413 -0.556282 C -0.593413 -0.554051 -0.599176 -0.565213 -0.599176 -0.574141 C -0.599176 -0.569677 -0.599176 -0.565213 -0.602057 -0.565213 C -0.602057 -0.567445 -0.604939 -0.569677 -0.604939 -0.574141 C -0.604939 -0.571909 -0.604939 -0.569677 -0.604939 -0.567445 C -0.607820 -0.567445 -0.607820 -0.569677 -0.607820 -0.571909 C -0.610701 -0.571909 -0.610701 -0.569677 -0.610701 -0.567445 C -0.613583 -0.567445 -0.613583 -0.569677 -0.613583 -0.571909 " pathEditMode="relative" rAng="0" ptsTypes="">
                                      <p:cBhvr>
                                        <p:cTn id="65" dur="2000" fill="hold"/>
                                        <p:tgtEl>
                                          <p:spTgt spid="14"/>
                                        </p:tgtEl>
                                        <p:attrNameLst>
                                          <p:attrName>ppt_x</p:attrName>
                                          <p:attrName>ppt_y</p:attrName>
                                        </p:attrNameLst>
                                      </p:cBhvr>
                                      <p:rCtr x="-306" y="-243"/>
                                    </p:animMotion>
                                  </p:childTnLst>
                                </p:cTn>
                              </p:par>
                            </p:childTnLst>
                          </p:cTn>
                        </p:par>
                      </p:childTnLst>
                    </p:cTn>
                  </p:par>
                  <p:par>
                    <p:cTn id="66" fill="hold">
                      <p:stCondLst>
                        <p:cond delay="indefinite"/>
                      </p:stCondLst>
                      <p:childTnLst>
                        <p:par>
                          <p:cTn id="67" fill="hold">
                            <p:stCondLst>
                              <p:cond delay="0"/>
                            </p:stCondLst>
                            <p:childTnLst>
                              <p:par>
                                <p:cTn id="68" presetID="24" presetClass="entr" presetSubtype="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 to="" calcmode="lin" valueType="num">
                                      <p:cBhvr>
                                        <p:cTn id="70" dur="1" fill="hold"/>
                                        <p:tgtEl>
                                          <p:spTgt spid="1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7" grpId="0"/>
      <p:bldP spid="8" grpId="0" bldLvl="0" animBg="1"/>
      <p:bldP spid="12" grpId="0"/>
      <p:bldP spid="8" grpId="1" animBg="1"/>
      <p:bldP spid="8" grpId="2" animBg="1"/>
      <p:bldP spid="12" grpId="1"/>
      <p:bldP spid="13" grpId="0"/>
      <p:bldP spid="14" grpId="0" bldLvl="0" animBg="1"/>
      <p:bldP spid="14" grpId="1" animBg="1"/>
      <p:bldP spid="14" grpId="2" bldLvl="0" animBg="1"/>
      <p:bldP spid="15"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2.1  </a:t>
            </a:r>
            <a:r>
              <a:rPr lang="zh-CN" altLang="en-US">
                <a:sym typeface="+mn-ea"/>
              </a:rPr>
              <a:t>单例模式</a:t>
            </a:r>
            <a:endParaRPr lang="zh-CN" altLang="en-US"/>
          </a:p>
        </p:txBody>
      </p:sp>
      <p:sp>
        <p:nvSpPr>
          <p:cNvPr id="3" name="内容占位符 2"/>
          <p:cNvSpPr>
            <a:spLocks noGrp="1"/>
          </p:cNvSpPr>
          <p:nvPr>
            <p:ph idx="1"/>
          </p:nvPr>
        </p:nvSpPr>
        <p:spPr/>
        <p:txBody>
          <a:bodyPr/>
          <a:p>
            <a:pPr marL="0" indent="0">
              <a:buNone/>
            </a:pPr>
            <a:r>
              <a:rPr lang="zh-CN" altLang="en-US"/>
              <a:t>这就是单例模式中可能发生的</a:t>
            </a:r>
            <a:r>
              <a:rPr lang="en-US" altLang="zh-CN"/>
              <a:t>10</a:t>
            </a:r>
            <a:r>
              <a:rPr lang="zh-CN" altLang="en-US"/>
              <a:t>个人等一个人的情况，随着</a:t>
            </a:r>
            <a:r>
              <a:rPr lang="zh-CN" altLang="en-US">
                <a:solidFill>
                  <a:srgbClr val="FF0000"/>
                </a:solidFill>
              </a:rPr>
              <a:t>网站用户量的增多</a:t>
            </a:r>
            <a:r>
              <a:rPr lang="zh-CN" altLang="en-US"/>
              <a:t>，单例模式</a:t>
            </a:r>
            <a:r>
              <a:rPr lang="zh-CN" altLang="en-US">
                <a:solidFill>
                  <a:srgbClr val="FF0000"/>
                </a:solidFill>
              </a:rPr>
              <a:t>效率低下的问题</a:t>
            </a:r>
            <a:r>
              <a:rPr lang="zh-CN" altLang="en-US"/>
              <a:t>会暴露的更加严重，而普通的管理数据库连接的模式则不会出现这种问题，因为每次进行数据库操作时，都会创建一条新的数据库连接进行操作，而不会像单例模式那样，全部</a:t>
            </a:r>
            <a:r>
              <a:rPr lang="en-US" altLang="zh-CN"/>
              <a:t>SQL</a:t>
            </a:r>
            <a:r>
              <a:rPr lang="zh-CN" altLang="en-US"/>
              <a:t>语句挤在一条连接中排队执行。</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2.2  </a:t>
            </a:r>
            <a:r>
              <a:rPr lang="zh-CN" altLang="en-US">
                <a:sym typeface="+mn-ea"/>
              </a:rPr>
              <a:t>数据库连接池</a:t>
            </a:r>
            <a:endParaRPr lang="zh-CN" altLang="en-US">
              <a:sym typeface="+mn-ea"/>
            </a:endParaRPr>
          </a:p>
        </p:txBody>
      </p:sp>
      <p:sp>
        <p:nvSpPr>
          <p:cNvPr id="3" name="内容占位符 2"/>
          <p:cNvSpPr>
            <a:spLocks noGrp="1"/>
          </p:cNvSpPr>
          <p:nvPr>
            <p:ph idx="1"/>
          </p:nvPr>
        </p:nvSpPr>
        <p:spPr/>
        <p:txBody>
          <a:bodyPr/>
          <a:p>
            <a:pPr marL="0" indent="0">
              <a:buNone/>
            </a:pPr>
            <a:r>
              <a:rPr lang="zh-CN" altLang="en-US"/>
              <a:t>既然单例模式和普通的方法各有优缺点，那么，问题来了，</a:t>
            </a:r>
            <a:endParaRPr lang="zh-CN" altLang="en-US"/>
          </a:p>
          <a:p>
            <a:pPr marL="0" indent="0">
              <a:buNone/>
            </a:pPr>
            <a:r>
              <a:rPr lang="zh-CN" altLang="en-US"/>
              <a:t>有没有一种东西，既不会像单例模式那样效率低下，又不会像普通的方法那样消耗大量时间对数据库连接进行新建与销毁呢？</a:t>
            </a:r>
            <a:endParaRPr lang="zh-CN" altLang="en-US"/>
          </a:p>
          <a:p>
            <a:pPr marL="0" indent="0">
              <a:buNone/>
            </a:pPr>
            <a:r>
              <a:rPr lang="zh-CN" altLang="en-US"/>
              <a:t>答案是，有的，那就是数据库连接池。</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2.2  </a:t>
            </a:r>
            <a:r>
              <a:rPr lang="zh-CN" altLang="en-US">
                <a:sym typeface="+mn-ea"/>
              </a:rPr>
              <a:t>数据库连接池</a:t>
            </a:r>
            <a:endParaRPr lang="zh-CN" altLang="en-US"/>
          </a:p>
        </p:txBody>
      </p:sp>
      <p:sp>
        <p:nvSpPr>
          <p:cNvPr id="3" name="内容占位符 2"/>
          <p:cNvSpPr>
            <a:spLocks noGrp="1"/>
          </p:cNvSpPr>
          <p:nvPr>
            <p:ph idx="1"/>
          </p:nvPr>
        </p:nvSpPr>
        <p:spPr/>
        <p:txBody>
          <a:bodyPr/>
          <a:p>
            <a:pPr marL="0" indent="0">
              <a:buNone/>
            </a:pPr>
            <a:r>
              <a:rPr lang="zh-CN" altLang="en-US"/>
              <a:t>什么是数据库连接池呢？下面简单介绍一下。</a:t>
            </a:r>
            <a:endParaRPr lang="zh-CN" altLang="en-US"/>
          </a:p>
        </p:txBody>
      </p:sp>
      <p:pic>
        <p:nvPicPr>
          <p:cNvPr id="4" name="图片 3"/>
          <p:cNvPicPr>
            <a:picLocks noChangeAspect="1"/>
          </p:cNvPicPr>
          <p:nvPr/>
        </p:nvPicPr>
        <p:blipFill>
          <a:blip r:embed="rId1"/>
          <a:stretch>
            <a:fillRect/>
          </a:stretch>
        </p:blipFill>
        <p:spPr>
          <a:xfrm>
            <a:off x="116840" y="925830"/>
            <a:ext cx="8910320" cy="57194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2.2  </a:t>
            </a:r>
            <a:r>
              <a:rPr lang="zh-CN" altLang="en-US">
                <a:sym typeface="+mn-ea"/>
              </a:rPr>
              <a:t>数据库连接池</a:t>
            </a:r>
            <a:endParaRPr lang="zh-CN" altLang="en-US"/>
          </a:p>
        </p:txBody>
      </p:sp>
      <p:sp>
        <p:nvSpPr>
          <p:cNvPr id="3" name="内容占位符 2"/>
          <p:cNvSpPr>
            <a:spLocks noGrp="1"/>
          </p:cNvSpPr>
          <p:nvPr>
            <p:ph idx="1"/>
          </p:nvPr>
        </p:nvSpPr>
        <p:spPr/>
        <p:txBody>
          <a:bodyPr/>
          <a:p>
            <a:pPr marL="0" indent="0">
              <a:buNone/>
            </a:pPr>
            <a:r>
              <a:rPr lang="zh-CN" altLang="en-US"/>
              <a:t>简单的来说，数据库连接池采用了像单例模式那样的思想，即对数据库连接进行</a:t>
            </a:r>
            <a:r>
              <a:rPr lang="zh-CN" altLang="en-US">
                <a:solidFill>
                  <a:srgbClr val="FF0000"/>
                </a:solidFill>
              </a:rPr>
              <a:t>预先创建</a:t>
            </a:r>
            <a:r>
              <a:rPr lang="zh-CN" altLang="en-US"/>
              <a:t>，但是，它</a:t>
            </a:r>
            <a:r>
              <a:rPr lang="zh-CN" altLang="en-US">
                <a:solidFill>
                  <a:srgbClr val="FF0000"/>
                </a:solidFill>
              </a:rPr>
              <a:t>不仅仅只创建一条连接</a:t>
            </a:r>
            <a:r>
              <a:rPr lang="zh-CN" altLang="en-US"/>
              <a:t>，它在开始时就创建</a:t>
            </a:r>
            <a:r>
              <a:rPr lang="zh-CN" altLang="en-US">
                <a:solidFill>
                  <a:srgbClr val="FF0000"/>
                </a:solidFill>
                <a:effectLst/>
              </a:rPr>
              <a:t>多条连接</a:t>
            </a:r>
            <a:r>
              <a:rPr lang="zh-CN" altLang="en-US"/>
              <a:t>，当有用户请求数据库操作时，就将空闲的数据库连接分发给该名用户，当该名用户使用完毕，再将连接归还给连接池。</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2.2  </a:t>
            </a:r>
            <a:r>
              <a:rPr lang="zh-CN" altLang="en-US">
                <a:sym typeface="+mn-ea"/>
              </a:rPr>
              <a:t>数据库连接池</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对于数据库连接池，有几个名词需要补充说明一下：</a:t>
            </a:r>
            <a:endParaRPr lang="zh-CN" altLang="en-US"/>
          </a:p>
          <a:p>
            <a:pPr marL="0" indent="0">
              <a:buNone/>
            </a:pPr>
            <a:r>
              <a:rPr lang="en-US" altLang="zh-CN"/>
              <a:t>	1.</a:t>
            </a:r>
            <a:r>
              <a:rPr lang="zh-CN" altLang="en-US"/>
              <a:t>最大连接数：最大连接数是数据库连接池最多能创建的连接条数，当池内连接数量等于最大连接数时，用户请求数据库操作需要等待已操作用户执行完毕。</a:t>
            </a:r>
            <a:endParaRPr lang="zh-CN" altLang="en-US"/>
          </a:p>
          <a:p>
            <a:pPr marL="0" indent="0">
              <a:buNone/>
            </a:pPr>
            <a:r>
              <a:rPr lang="en-US" altLang="zh-CN"/>
              <a:t>	2.</a:t>
            </a:r>
            <a:r>
              <a:rPr lang="zh-CN" altLang="en-US"/>
              <a:t>最小连接数：当池内连接在一段时间内保持空闲状态时，会进行自动销毁，直到池内连接数等于最小连接数。</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封装数据库操作</a:t>
            </a:r>
            <a:endParaRPr lang="en-US" altLang="zh-CN"/>
          </a:p>
        </p:txBody>
      </p:sp>
      <p:sp>
        <p:nvSpPr>
          <p:cNvPr id="3" name="内容占位符 2"/>
          <p:cNvSpPr>
            <a:spLocks noGrp="1"/>
          </p:cNvSpPr>
          <p:nvPr>
            <p:ph idx="1"/>
          </p:nvPr>
        </p:nvSpPr>
        <p:spPr/>
        <p:txBody>
          <a:bodyPr/>
          <a:p>
            <a:pPr marL="0" indent="0">
              <a:buNone/>
            </a:pPr>
            <a:r>
              <a:rPr lang="zh-CN" altLang="en-US" sz="2800"/>
              <a:t>大家平时都是如何编写数据库连接和数据库增删改查的操作的呢，有些同学可能喜欢在</a:t>
            </a:r>
            <a:r>
              <a:rPr lang="en-US" altLang="zh-CN" sz="2800"/>
              <a:t>JSP</a:t>
            </a:r>
            <a:r>
              <a:rPr lang="zh-CN" altLang="en-US" sz="2800"/>
              <a:t>页面下编写代码，例如下面这样，连接数据库，并将书籍显示出来。</a:t>
            </a:r>
            <a:endParaRPr lang="zh-CN" altLang="en-US" sz="2800"/>
          </a:p>
          <a:p>
            <a:pPr marL="0" indent="0">
              <a:buNone/>
            </a:pPr>
            <a:endParaRPr lang="en-US" altLang="zh-CN" sz="2800"/>
          </a:p>
        </p:txBody>
      </p:sp>
      <p:pic>
        <p:nvPicPr>
          <p:cNvPr id="4" name="图片 3"/>
          <p:cNvPicPr>
            <a:picLocks noChangeAspect="1"/>
          </p:cNvPicPr>
          <p:nvPr/>
        </p:nvPicPr>
        <p:blipFill>
          <a:blip r:embed="rId1"/>
          <a:stretch>
            <a:fillRect/>
          </a:stretch>
        </p:blipFill>
        <p:spPr>
          <a:xfrm>
            <a:off x="-6350" y="387350"/>
            <a:ext cx="8766810" cy="6209665"/>
          </a:xfrm>
          <a:prstGeom prst="rect">
            <a:avLst/>
          </a:prstGeom>
        </p:spPr>
      </p:pic>
      <p:pic>
        <p:nvPicPr>
          <p:cNvPr id="5" name="图片 4"/>
          <p:cNvPicPr>
            <a:picLocks noChangeAspect="1"/>
          </p:cNvPicPr>
          <p:nvPr/>
        </p:nvPicPr>
        <p:blipFill>
          <a:blip r:embed="rId2"/>
          <a:stretch>
            <a:fillRect/>
          </a:stretch>
        </p:blipFill>
        <p:spPr>
          <a:xfrm>
            <a:off x="2137410" y="516255"/>
            <a:ext cx="6623050" cy="6209665"/>
          </a:xfrm>
          <a:prstGeom prst="rect">
            <a:avLst/>
          </a:prstGeom>
          <a:ln>
            <a:solidFill>
              <a:schemeClr val="bg1"/>
            </a:solidFill>
          </a:ln>
          <a:scene3d>
            <a:camera prst="perspectiveBelow"/>
            <a:lightRig rig="threePt" dir="t"/>
          </a:scene3d>
        </p:spPr>
      </p:pic>
      <p:pic>
        <p:nvPicPr>
          <p:cNvPr id="6" name="图片 5"/>
          <p:cNvPicPr>
            <a:picLocks noChangeAspect="1"/>
          </p:cNvPicPr>
          <p:nvPr/>
        </p:nvPicPr>
        <p:blipFill>
          <a:blip r:embed="rId3"/>
          <a:stretch>
            <a:fillRect/>
          </a:stretch>
        </p:blipFill>
        <p:spPr>
          <a:xfrm>
            <a:off x="2344420" y="1815465"/>
            <a:ext cx="6209665" cy="2114550"/>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1" fill="hold"/>
                                        <p:tgtEl>
                                          <p:spTgt spid="5"/>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to="" calcmode="lin" valueType="num">
                                      <p:cBhvr>
                                        <p:cTn id="22"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2.2  </a:t>
            </a:r>
            <a:r>
              <a:rPr lang="zh-CN" altLang="en-US">
                <a:sym typeface="+mn-ea"/>
              </a:rPr>
              <a:t>数据库连接池</a:t>
            </a:r>
            <a:endParaRPr lang="zh-CN" altLang="en-US"/>
          </a:p>
        </p:txBody>
      </p:sp>
      <p:sp>
        <p:nvSpPr>
          <p:cNvPr id="3" name="内容占位符 2"/>
          <p:cNvSpPr>
            <a:spLocks noGrp="1"/>
          </p:cNvSpPr>
          <p:nvPr>
            <p:ph idx="1"/>
          </p:nvPr>
        </p:nvSpPr>
        <p:spPr/>
        <p:txBody>
          <a:bodyPr/>
          <a:p>
            <a:pPr marL="0" indent="0">
              <a:buNone/>
            </a:pPr>
            <a:r>
              <a:rPr lang="zh-CN" altLang="en-US"/>
              <a:t>数据库连接池的编写不是一件容易的事，涉及到许多因素，幸运的是，我们现在使用的这个微型服务器</a:t>
            </a:r>
            <a:r>
              <a:rPr lang="en-US" altLang="zh-CN"/>
              <a:t>Tomcat</a:t>
            </a:r>
            <a:r>
              <a:rPr lang="zh-CN" altLang="en-US"/>
              <a:t>就自带了数据库连接池，接下来，让我们一起手动配置一下数据库连接池，并在项目中运行它进行测试。</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2.2  </a:t>
            </a:r>
            <a:r>
              <a:rPr lang="zh-CN" altLang="en-US">
                <a:sym typeface="+mn-ea"/>
              </a:rPr>
              <a:t>配置</a:t>
            </a:r>
            <a:r>
              <a:rPr lang="zh-CN" altLang="en-US">
                <a:sym typeface="+mn-ea"/>
              </a:rPr>
              <a:t>数据库连接池</a:t>
            </a:r>
            <a:endParaRPr lang="zh-CN" altLang="en-US"/>
          </a:p>
        </p:txBody>
      </p:sp>
      <p:sp>
        <p:nvSpPr>
          <p:cNvPr id="3" name="内容占位符 2"/>
          <p:cNvSpPr>
            <a:spLocks noGrp="1"/>
          </p:cNvSpPr>
          <p:nvPr>
            <p:ph idx="1"/>
          </p:nvPr>
        </p:nvSpPr>
        <p:spPr/>
        <p:txBody>
          <a:bodyPr/>
          <a:p>
            <a:pPr marL="0" indent="0">
              <a:buNone/>
            </a:pPr>
            <a:r>
              <a:rPr lang="zh-CN" altLang="en-US"/>
              <a:t>第一步：</a:t>
            </a:r>
            <a:endParaRPr lang="zh-CN" altLang="en-US"/>
          </a:p>
          <a:p>
            <a:pPr marL="0" indent="0">
              <a:buNone/>
            </a:pPr>
            <a:r>
              <a:rPr lang="en-US" altLang="zh-CN"/>
              <a:t>	</a:t>
            </a:r>
            <a:r>
              <a:rPr lang="zh-CN" altLang="en-US"/>
              <a:t>在Web项目中的META-INF目录下新建一个文件context.xml</a:t>
            </a:r>
            <a:endParaRPr lang="zh-CN" altLang="en-US"/>
          </a:p>
        </p:txBody>
      </p:sp>
      <p:pic>
        <p:nvPicPr>
          <p:cNvPr id="4" name="图片 3"/>
          <p:cNvPicPr>
            <a:picLocks noChangeAspect="1"/>
          </p:cNvPicPr>
          <p:nvPr/>
        </p:nvPicPr>
        <p:blipFill>
          <a:blip r:embed="rId1"/>
          <a:stretch>
            <a:fillRect/>
          </a:stretch>
        </p:blipFill>
        <p:spPr>
          <a:xfrm>
            <a:off x="1725295" y="3494405"/>
            <a:ext cx="2647315" cy="1381125"/>
          </a:xfrm>
          <a:prstGeom prst="rect">
            <a:avLst/>
          </a:prstGeom>
        </p:spPr>
      </p:pic>
      <p:sp>
        <p:nvSpPr>
          <p:cNvPr id="17" name="矩形 16"/>
          <p:cNvSpPr/>
          <p:nvPr/>
        </p:nvSpPr>
        <p:spPr>
          <a:xfrm>
            <a:off x="2010410" y="4116705"/>
            <a:ext cx="1843405" cy="612140"/>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 to="" calcmode="lin" valueType="num">
                                      <p:cBhvr>
                                        <p:cTn id="22" dur="1" fill="hold"/>
                                        <p:tgtEl>
                                          <p:spTgt spid="1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2.2  </a:t>
            </a:r>
            <a:r>
              <a:rPr lang="zh-CN" altLang="en-US">
                <a:sym typeface="+mn-ea"/>
              </a:rPr>
              <a:t>配置数据库连接池</a:t>
            </a:r>
            <a:endParaRPr lang="zh-CN" altLang="en-US"/>
          </a:p>
        </p:txBody>
      </p:sp>
      <p:sp>
        <p:nvSpPr>
          <p:cNvPr id="3" name="内容占位符 2"/>
          <p:cNvSpPr>
            <a:spLocks noGrp="1"/>
          </p:cNvSpPr>
          <p:nvPr>
            <p:ph idx="1"/>
          </p:nvPr>
        </p:nvSpPr>
        <p:spPr/>
        <p:txBody>
          <a:bodyPr/>
          <a:p>
            <a:pPr marL="0" indent="0">
              <a:buNone/>
            </a:pPr>
            <a:r>
              <a:rPr lang="zh-CN" altLang="en-US"/>
              <a:t>第二步：</a:t>
            </a:r>
            <a:endParaRPr lang="zh-CN" altLang="en-US"/>
          </a:p>
          <a:p>
            <a:pPr marL="0" indent="0">
              <a:buNone/>
            </a:pPr>
            <a:r>
              <a:rPr lang="en-US" altLang="zh-CN"/>
              <a:t>	</a:t>
            </a:r>
            <a:r>
              <a:rPr lang="zh-CN" altLang="en-US"/>
              <a:t>编写配置文件。</a:t>
            </a:r>
            <a:endParaRPr lang="zh-CN" altLang="en-US"/>
          </a:p>
        </p:txBody>
      </p:sp>
      <p:pic>
        <p:nvPicPr>
          <p:cNvPr id="4" name="图片 3"/>
          <p:cNvPicPr>
            <a:picLocks noChangeAspect="1"/>
          </p:cNvPicPr>
          <p:nvPr/>
        </p:nvPicPr>
        <p:blipFill>
          <a:blip r:embed="rId1"/>
          <a:stretch>
            <a:fillRect/>
          </a:stretch>
        </p:blipFill>
        <p:spPr>
          <a:xfrm>
            <a:off x="264160" y="1935480"/>
            <a:ext cx="8615045" cy="45332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2.2  </a:t>
            </a:r>
            <a:r>
              <a:rPr lang="zh-CN" altLang="en-US">
                <a:sym typeface="+mn-ea"/>
              </a:rPr>
              <a:t>配置数据库连接池</a:t>
            </a:r>
            <a:endParaRPr lang="zh-CN" altLang="en-US"/>
          </a:p>
        </p:txBody>
      </p:sp>
      <p:sp>
        <p:nvSpPr>
          <p:cNvPr id="3" name="内容占位符 2"/>
          <p:cNvSpPr>
            <a:spLocks noGrp="1"/>
          </p:cNvSpPr>
          <p:nvPr>
            <p:ph idx="1"/>
          </p:nvPr>
        </p:nvSpPr>
        <p:spPr/>
        <p:txBody>
          <a:bodyPr/>
          <a:p>
            <a:pPr marL="0" indent="0">
              <a:buNone/>
            </a:pPr>
            <a:r>
              <a:rPr lang="zh-CN" altLang="en-US"/>
              <a:t>回到我们的数据库封装类，将</a:t>
            </a:r>
            <a:r>
              <a:rPr lang="en-US" altLang="zh-CN"/>
              <a:t>getConnection</a:t>
            </a:r>
            <a:r>
              <a:rPr lang="zh-CN" altLang="en-US"/>
              <a:t>方法改为从数据库连接池中获取连接，再次运行显示书名和作者那个例子。</a:t>
            </a:r>
            <a:endParaRPr lang="zh-CN" altLang="en-US"/>
          </a:p>
        </p:txBody>
      </p:sp>
      <p:pic>
        <p:nvPicPr>
          <p:cNvPr id="4" name="图片 3"/>
          <p:cNvPicPr>
            <a:picLocks noChangeAspect="1"/>
          </p:cNvPicPr>
          <p:nvPr/>
        </p:nvPicPr>
        <p:blipFill>
          <a:blip r:embed="rId1"/>
          <a:stretch>
            <a:fillRect/>
          </a:stretch>
        </p:blipFill>
        <p:spPr>
          <a:xfrm>
            <a:off x="27305" y="1417955"/>
            <a:ext cx="9089390" cy="49523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93090" y="293370"/>
            <a:ext cx="7802880" cy="460375"/>
          </a:xfrm>
          <a:prstGeom prst="rect">
            <a:avLst/>
          </a:prstGeom>
          <a:noFill/>
        </p:spPr>
        <p:txBody>
          <a:bodyPr wrap="none" rtlCol="0">
            <a:spAutoFit/>
          </a:bodyPr>
          <a:p>
            <a:r>
              <a:rPr lang="zh-CN" altLang="en-US" sz="2400"/>
              <a:t>这种方式有很多缺点，是不被建议的数据库操作的方法。</a:t>
            </a:r>
            <a:endParaRPr lang="zh-CN" altLang="en-US" sz="2400"/>
          </a:p>
        </p:txBody>
      </p:sp>
      <p:pic>
        <p:nvPicPr>
          <p:cNvPr id="5" name="图片 4"/>
          <p:cNvPicPr>
            <a:picLocks noChangeAspect="1"/>
          </p:cNvPicPr>
          <p:nvPr/>
        </p:nvPicPr>
        <p:blipFill>
          <a:blip r:embed="rId1"/>
          <a:stretch>
            <a:fillRect/>
          </a:stretch>
        </p:blipFill>
        <p:spPr>
          <a:xfrm>
            <a:off x="262890" y="753745"/>
            <a:ext cx="8458835" cy="5813425"/>
          </a:xfrm>
          <a:prstGeom prst="rect">
            <a:avLst/>
          </a:prstGeom>
        </p:spPr>
      </p:pic>
      <p:sp>
        <p:nvSpPr>
          <p:cNvPr id="6" name="矩形 5"/>
          <p:cNvSpPr/>
          <p:nvPr/>
        </p:nvSpPr>
        <p:spPr>
          <a:xfrm>
            <a:off x="593090" y="2690495"/>
            <a:ext cx="3672205" cy="1150620"/>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p:nvPr/>
        </p:nvCxnSpPr>
        <p:spPr>
          <a:xfrm flipH="1">
            <a:off x="4499610" y="2425700"/>
            <a:ext cx="491490" cy="57086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991100" y="2057400"/>
            <a:ext cx="1623060" cy="36830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加载驱动程序</a:t>
            </a:r>
            <a:endParaRPr lang="zh-CN" altLang="en-US">
              <a:solidFill>
                <a:srgbClr val="FF0000"/>
              </a:solidFill>
              <a:effectLst>
                <a:outerShdw blurRad="38100" dist="19050" dir="2700000" algn="tl" rotWithShape="0">
                  <a:schemeClr val="dk1">
                    <a:alpha val="40000"/>
                  </a:schemeClr>
                </a:outerShdw>
              </a:effectLst>
            </a:endParaRPr>
          </a:p>
        </p:txBody>
      </p:sp>
      <p:sp>
        <p:nvSpPr>
          <p:cNvPr id="10" name="矩形 9"/>
          <p:cNvSpPr/>
          <p:nvPr/>
        </p:nvSpPr>
        <p:spPr>
          <a:xfrm>
            <a:off x="1076960" y="5387975"/>
            <a:ext cx="4911090" cy="1013460"/>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nvCxnSpPr>
        <p:spPr>
          <a:xfrm flipH="1">
            <a:off x="5645785" y="4940935"/>
            <a:ext cx="726440" cy="33591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372225" y="4505325"/>
            <a:ext cx="1623060" cy="64516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对数据库进行连接</a:t>
            </a:r>
            <a:endParaRPr lang="zh-CN" altLang="en-US">
              <a:solidFill>
                <a:srgbClr val="FF0000"/>
              </a:solidFill>
              <a:effectLst>
                <a:outerShdw blurRad="38100" dist="19050" dir="2700000" algn="tl" rotWithShape="0">
                  <a:schemeClr val="dk1">
                    <a:alpha val="40000"/>
                  </a:schemeClr>
                </a:outerShdw>
              </a:effectLst>
            </a:endParaRPr>
          </a:p>
        </p:txBody>
      </p:sp>
      <p:sp>
        <p:nvSpPr>
          <p:cNvPr id="13" name="文本框 12"/>
          <p:cNvSpPr txBox="1"/>
          <p:nvPr/>
        </p:nvSpPr>
        <p:spPr>
          <a:xfrm>
            <a:off x="5118100" y="2527300"/>
            <a:ext cx="3277235" cy="1476375"/>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首先，这意味着每次加载</a:t>
            </a:r>
            <a:r>
              <a:rPr lang="en-US" altLang="zh-CN">
                <a:solidFill>
                  <a:srgbClr val="FF0000"/>
                </a:solidFill>
                <a:effectLst>
                  <a:outerShdw blurRad="38100" dist="19050" dir="2700000" algn="tl" rotWithShape="0">
                    <a:schemeClr val="dk1">
                      <a:alpha val="40000"/>
                    </a:schemeClr>
                  </a:outerShdw>
                </a:effectLst>
              </a:rPr>
              <a:t>JSP</a:t>
            </a:r>
            <a:r>
              <a:rPr lang="zh-CN" altLang="en-US">
                <a:solidFill>
                  <a:srgbClr val="FF0000"/>
                </a:solidFill>
                <a:effectLst>
                  <a:outerShdw blurRad="38100" dist="19050" dir="2700000" algn="tl" rotWithShape="0">
                    <a:schemeClr val="dk1">
                      <a:alpha val="40000"/>
                    </a:schemeClr>
                  </a:outerShdw>
                </a:effectLst>
              </a:rPr>
              <a:t>文件都要加载一次驱动程序，这是极其耗费时间的事，事实上，我们的驱动程序只需要加载一次就足够了</a:t>
            </a:r>
            <a:endParaRPr lang="zh-CN" altLang="en-US">
              <a:solidFill>
                <a:srgbClr val="FF0000"/>
              </a:solidFill>
              <a:effectLst>
                <a:outerShdw blurRad="38100" dist="19050" dir="2700000" algn="tl" rotWithShape="0">
                  <a:schemeClr val="dk1">
                    <a:alpha val="40000"/>
                  </a:scheme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to="" calcmode="lin" valueType="num">
                                      <p:cBhvr>
                                        <p:cTn id="22" dur="1" fill="hold"/>
                                        <p:tgtEl>
                                          <p:spTgt spid="10"/>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to="" calcmode="lin" valueType="num">
                                      <p:cBhvr>
                                        <p:cTn id="32" dur="1" fill="hold"/>
                                        <p:tgtEl>
                                          <p:spTgt spid="8"/>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to="" calcmode="lin" valueType="num">
                                      <p:cBhvr>
                                        <p:cTn id="37" dur="1" fill="hold"/>
                                        <p:tgtEl>
                                          <p:spTgt spid="13"/>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 to="" calcmode="lin" valueType="num">
                                      <p:cBhvr>
                                        <p:cTn id="42" dur="1" fill="hold"/>
                                        <p:tgtEl>
                                          <p:spTgt spid="11"/>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to="" calcmode="lin" valueType="num">
                                      <p:cBhvr>
                                        <p:cTn id="47" dur="1" fill="hold"/>
                                        <p:tgtEl>
                                          <p:spTgt spid="1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bldLvl="0" animBg="1"/>
      <p:bldP spid="8" grpId="0"/>
      <p:bldP spid="12" grpId="0"/>
      <p:bldP spid="1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封装数据库操作</a:t>
            </a:r>
            <a:endParaRPr lang="zh-CN" altLang="en-US"/>
          </a:p>
        </p:txBody>
      </p:sp>
      <p:sp>
        <p:nvSpPr>
          <p:cNvPr id="3" name="内容占位符 2"/>
          <p:cNvSpPr>
            <a:spLocks noGrp="1"/>
          </p:cNvSpPr>
          <p:nvPr>
            <p:ph idx="1"/>
          </p:nvPr>
        </p:nvSpPr>
        <p:spPr>
          <a:xfrm>
            <a:off x="457200" y="1610995"/>
            <a:ext cx="8229600" cy="4525963"/>
          </a:xfrm>
        </p:spPr>
        <p:txBody>
          <a:bodyPr/>
          <a:p>
            <a:pPr marL="0" indent="0">
              <a:buNone/>
            </a:pPr>
            <a:r>
              <a:rPr lang="zh-CN" altLang="en-US"/>
              <a:t>除了上面我们提到的那个问题，在</a:t>
            </a:r>
            <a:r>
              <a:rPr lang="en-US" altLang="zh-CN"/>
              <a:t>JSP</a:t>
            </a:r>
            <a:r>
              <a:rPr lang="zh-CN" altLang="en-US"/>
              <a:t>页面编写代码还有许多问题，下面我们一一提起。</a:t>
            </a:r>
            <a:endParaRPr lang="zh-CN" altLang="en-US"/>
          </a:p>
          <a:p>
            <a:pPr marL="0" indent="0">
              <a:buNone/>
            </a:pPr>
            <a:r>
              <a:rPr lang="en-US" altLang="zh-CN"/>
              <a:t>1.</a:t>
            </a:r>
            <a:r>
              <a:rPr lang="zh-CN" altLang="en-US"/>
              <a:t>结构混乱。</a:t>
            </a:r>
            <a:endParaRPr lang="zh-CN" altLang="en-US"/>
          </a:p>
          <a:p>
            <a:pPr marL="0" indent="0">
              <a:buNone/>
            </a:pPr>
            <a:r>
              <a:rPr lang="zh-CN" altLang="en-US"/>
              <a:t>在</a:t>
            </a:r>
            <a:r>
              <a:rPr lang="en-US" altLang="zh-CN"/>
              <a:t>JSP</a:t>
            </a:r>
            <a:r>
              <a:rPr lang="zh-CN" altLang="en-US"/>
              <a:t>页面编写</a:t>
            </a:r>
            <a:r>
              <a:rPr lang="en-US" altLang="zh-CN"/>
              <a:t>java</a:t>
            </a:r>
            <a:r>
              <a:rPr lang="zh-CN" altLang="en-US"/>
              <a:t>代码会导致页面结构混乱，大量的</a:t>
            </a:r>
            <a:r>
              <a:rPr lang="en-US" altLang="zh-CN"/>
              <a:t>HTML</a:t>
            </a:r>
            <a:r>
              <a:rPr lang="zh-CN" altLang="en-US"/>
              <a:t>代码和</a:t>
            </a:r>
            <a:r>
              <a:rPr lang="en-US" altLang="zh-CN"/>
              <a:t>java</a:t>
            </a:r>
            <a:r>
              <a:rPr lang="zh-CN" altLang="en-US"/>
              <a:t>代码杂糅在一起，让后期的维护、重构带来了许多困难。</a:t>
            </a:r>
            <a:endParaRPr lang="zh-CN" altLang="en-US"/>
          </a:p>
        </p:txBody>
      </p:sp>
      <p:sp>
        <p:nvSpPr>
          <p:cNvPr id="5" name="矩形 4"/>
          <p:cNvSpPr/>
          <p:nvPr/>
        </p:nvSpPr>
        <p:spPr>
          <a:xfrm rot="720000">
            <a:off x="671195" y="2672080"/>
            <a:ext cx="7528560" cy="1198880"/>
          </a:xfrm>
          <a:prstGeom prst="rect">
            <a:avLst/>
          </a:prstGeom>
          <a:solidFill>
            <a:schemeClr val="bg1">
              <a:lumMod val="50000"/>
            </a:schemeClr>
          </a:solidFill>
          <a:ln>
            <a:solidFill>
              <a:schemeClr val="accent2"/>
            </a:solidFill>
          </a:ln>
        </p:spPr>
        <p:txBody>
          <a:bodyPr wrap="none" rtlCol="0" anchor="t">
            <a:spAutoFit/>
          </a:bodyPr>
          <a:p>
            <a:pPr algn="ctr"/>
            <a:r>
              <a:rPr lang="zh-CN" altLang="en-US" sz="7200" b="1">
                <a:ln w="22225">
                  <a:solidFill>
                    <a:schemeClr val="accent2"/>
                  </a:solidFill>
                  <a:prstDash val="solid"/>
                </a:ln>
                <a:solidFill>
                  <a:schemeClr val="accent2">
                    <a:lumMod val="40000"/>
                    <a:lumOff val="60000"/>
                  </a:schemeClr>
                </a:solidFill>
                <a:effectLst/>
              </a:rPr>
              <a:t>下面请看一个例子</a:t>
            </a:r>
            <a:endParaRPr lang="zh-CN" altLang="en-US" sz="7200" b="1">
              <a:ln w="22225">
                <a:solidFill>
                  <a:schemeClr val="accent2"/>
                </a:solidFill>
                <a:prstDash val="solid"/>
              </a:ln>
              <a:solidFill>
                <a:schemeClr val="accent2">
                  <a:lumMod val="40000"/>
                  <a:lumOff val="60000"/>
                </a:schemeClr>
              </a:solidFill>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to="" calcmode="lin" valueType="num">
                                      <p:cBhvr>
                                        <p:cTn id="22"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8493</Words>
  <Application>WPS 演示</Application>
  <PresentationFormat>全屏显示(4:3)</PresentationFormat>
  <Paragraphs>414</Paragraphs>
  <Slides>73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73</vt:i4>
      </vt:variant>
    </vt:vector>
  </HeadingPairs>
  <TitlesOfParts>
    <vt:vector size="80" baseType="lpstr">
      <vt:lpstr>Arial</vt:lpstr>
      <vt:lpstr>宋体</vt:lpstr>
      <vt:lpstr>Wingdings</vt:lpstr>
      <vt:lpstr>Calibri</vt:lpstr>
      <vt:lpstr>微软雅黑</vt:lpstr>
      <vt:lpstr>Arial Unicode MS</vt:lpstr>
      <vt:lpstr>Office 主题</vt:lpstr>
      <vt:lpstr>封装数据库连接操作</vt:lpstr>
      <vt:lpstr>本部分预览</vt:lpstr>
      <vt:lpstr>本章讲述内容</vt:lpstr>
      <vt:lpstr>PowerPoint 演示文稿</vt:lpstr>
      <vt:lpstr>本章讲述内容</vt:lpstr>
      <vt:lpstr>那就让我们开始吧~</vt:lpstr>
      <vt:lpstr>封装数据库操作</vt:lpstr>
      <vt:lpstr>PowerPoint 演示文稿</vt:lpstr>
      <vt:lpstr>封装数据库操作</vt:lpstr>
      <vt:lpstr>封装数据库操作</vt:lpstr>
      <vt:lpstr>封装数据库操作</vt:lpstr>
      <vt:lpstr>封装数据库操作</vt:lpstr>
      <vt:lpstr>封装数据库操作</vt:lpstr>
      <vt:lpstr>封装数据库操作</vt:lpstr>
      <vt:lpstr>1.2  如何编写数据库封装类？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如何编写数据库封装类？</vt:lpstr>
      <vt:lpstr>1.2  如何编写数据库封装类？</vt:lpstr>
      <vt:lpstr>1.2  如何编写数据库封装类？</vt:lpstr>
      <vt:lpstr>1.2  如何编写数据库封装类？</vt:lpstr>
      <vt:lpstr>PowerPoint 演示文稿</vt:lpstr>
      <vt:lpstr>1.3  通用查询操作</vt:lpstr>
      <vt:lpstr>1.3  通用查询操作</vt:lpstr>
      <vt:lpstr>1.3  通用查询操作</vt:lpstr>
      <vt:lpstr>1.3  通用查询操作</vt:lpstr>
      <vt:lpstr>1.3  通用查询操作</vt:lpstr>
      <vt:lpstr>1.3  通用查询操作</vt:lpstr>
      <vt:lpstr>1.3  通用查询操作</vt:lpstr>
      <vt:lpstr>1.3  通用查询操作</vt:lpstr>
      <vt:lpstr>1.3  通用查询操作</vt:lpstr>
      <vt:lpstr>1.3  通用查询操作</vt:lpstr>
      <vt:lpstr>1.3  通用查询操作</vt:lpstr>
      <vt:lpstr>1.3  通用查询操作</vt:lpstr>
      <vt:lpstr>1.4  拓展：JSTL标签库与sql标签</vt:lpstr>
      <vt:lpstr>1.4  拓展：JSTL标签库与sql标签</vt:lpstr>
      <vt:lpstr>1.4  拓展：JSTL标签库与sql标签</vt:lpstr>
      <vt:lpstr>1.4  拓展：JSTL标签库与sql标签</vt:lpstr>
      <vt:lpstr>1.4  拓展：JSTL标签库与sql标签</vt:lpstr>
      <vt:lpstr>1.4  拓展：JSTL标签库与sql标签</vt:lpstr>
      <vt:lpstr>1.5  拓展：El表达式与XSS攻击</vt:lpstr>
      <vt:lpstr>1.5  拓展：El表达式与XSS攻击</vt:lpstr>
      <vt:lpstr>1.5  拓展：El表达式与XSS攻击</vt:lpstr>
      <vt:lpstr>1.5  拓展：El表达式与XSS攻击</vt:lpstr>
      <vt:lpstr>1.5  拓展：El表达式与XSS攻击</vt:lpstr>
      <vt:lpstr>1.5  拓展：El表达式与XSS攻击</vt:lpstr>
      <vt:lpstr>1.5  拓展：El表达式与XSS攻击</vt:lpstr>
      <vt:lpstr>1.5  拓展：El表达式与XSS攻击</vt:lpstr>
      <vt:lpstr>1.5  拓展：El表达式与XSS攻击</vt:lpstr>
      <vt:lpstr>2.  管理数据库连接的三种模式</vt:lpstr>
      <vt:lpstr>2.  管理数据库连接的三种模式</vt:lpstr>
      <vt:lpstr>2.1  单例模式</vt:lpstr>
      <vt:lpstr>2.1  单例模式</vt:lpstr>
      <vt:lpstr>2.1  单例模式</vt:lpstr>
      <vt:lpstr>2.1  单例模式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Administrator</cp:lastModifiedBy>
  <cp:revision>43</cp:revision>
  <dcterms:created xsi:type="dcterms:W3CDTF">2018-05-13T14:53:00Z</dcterms:created>
  <dcterms:modified xsi:type="dcterms:W3CDTF">2018-05-15T13:12:58Z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