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9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封装数据库连接操作</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封装数据库操作</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解决在</a:t>
            </a:r>
            <a:r>
              <a:rPr lang="en-US" altLang="zh-CN"/>
              <a:t>JSP</a:t>
            </a:r>
            <a:r>
              <a:rPr lang="zh-CN" altLang="en-US"/>
              <a:t>页面加载数据库驱动程序的问题。</a:t>
            </a:r>
            <a:endParaRPr lang="zh-CN" altLang="en-US"/>
          </a:p>
          <a:p>
            <a:pPr marL="0" indent="0">
              <a:buNone/>
            </a:pPr>
            <a:r>
              <a:rPr lang="zh-CN" altLang="en-US"/>
              <a:t>回到我们最初的问题，那么如何在</a:t>
            </a:r>
            <a:r>
              <a:rPr lang="en-US" altLang="zh-CN"/>
              <a:t>JSP</a:t>
            </a:r>
            <a:r>
              <a:rPr lang="zh-CN" altLang="en-US"/>
              <a:t>页面进行数据库的操作呢，一个简单的解决方法是</a:t>
            </a:r>
            <a:r>
              <a:rPr lang="zh-CN" altLang="en-US">
                <a:solidFill>
                  <a:schemeClr val="accent2"/>
                </a:solidFill>
              </a:rPr>
              <a:t>对数据库操作进行封装</a:t>
            </a:r>
            <a:r>
              <a:rPr lang="zh-CN" altLang="en-US"/>
              <a:t>，可以将数据库操作封装到一个</a:t>
            </a:r>
            <a:r>
              <a:rPr lang="en-US" altLang="zh-CN"/>
              <a:t>java</a:t>
            </a:r>
            <a:r>
              <a:rPr lang="zh-CN" altLang="en-US"/>
              <a:t>类中，这个</a:t>
            </a:r>
            <a:r>
              <a:rPr lang="en-US" altLang="zh-CN"/>
              <a:t>java</a:t>
            </a:r>
            <a:r>
              <a:rPr lang="zh-CN" altLang="en-US"/>
              <a:t>类只加载一次数据库驱动程序，同时，可以将一些用于增删改查的代码一起写入这个</a:t>
            </a:r>
            <a:r>
              <a:rPr lang="en-US" altLang="zh-CN"/>
              <a:t>java</a:t>
            </a:r>
            <a:r>
              <a:rPr lang="zh-CN" altLang="en-US"/>
              <a:t>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封装数据库操作</a:t>
            </a:r>
            <a:endParaRPr lang="zh-CN" altLang="en-US"/>
          </a:p>
        </p:txBody>
      </p:sp>
      <p:sp>
        <p:nvSpPr>
          <p:cNvPr id="3" name="内容占位符 2"/>
          <p:cNvSpPr>
            <a:spLocks noGrp="1"/>
          </p:cNvSpPr>
          <p:nvPr>
            <p:ph idx="1"/>
          </p:nvPr>
        </p:nvSpPr>
        <p:spPr/>
        <p:txBody>
          <a:bodyPr/>
          <a:p>
            <a:pPr marL="0" indent="0">
              <a:buNone/>
            </a:pPr>
            <a:r>
              <a:rPr lang="zh-CN" altLang="en-US"/>
              <a:t>这个解决方案同时也解决了</a:t>
            </a:r>
            <a:r>
              <a:rPr lang="en-US" altLang="zh-CN"/>
              <a:t>1.</a:t>
            </a:r>
            <a:r>
              <a:rPr lang="zh-CN" altLang="en-US"/>
              <a:t>结构混乱；</a:t>
            </a:r>
            <a:r>
              <a:rPr lang="en-US" altLang="zh-CN"/>
              <a:t>2.</a:t>
            </a:r>
            <a:r>
              <a:rPr lang="zh-CN" altLang="en-US"/>
              <a:t>难以调试的问题，下面让我们来看一下这个数据库封装类的编写。</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封装数据库操作</a:t>
            </a:r>
            <a:br>
              <a:rPr lang="zh-CN" altLang="en-US"/>
            </a:br>
            <a:endParaRPr lang="zh-CN" altLang="en-US"/>
          </a:p>
        </p:txBody>
      </p:sp>
      <p:pic>
        <p:nvPicPr>
          <p:cNvPr id="7" name="图片 6"/>
          <p:cNvPicPr>
            <a:picLocks noChangeAspect="1"/>
          </p:cNvPicPr>
          <p:nvPr/>
        </p:nvPicPr>
        <p:blipFill>
          <a:blip r:embed="rId1"/>
          <a:stretch>
            <a:fillRect/>
          </a:stretch>
        </p:blipFill>
        <p:spPr>
          <a:xfrm>
            <a:off x="457200" y="806450"/>
            <a:ext cx="8472170" cy="5847080"/>
          </a:xfrm>
          <a:prstGeom prst="rect">
            <a:avLst/>
          </a:prstGeom>
        </p:spPr>
      </p:pic>
      <p:sp>
        <p:nvSpPr>
          <p:cNvPr id="8" name="矩形 7"/>
          <p:cNvSpPr/>
          <p:nvPr/>
        </p:nvSpPr>
        <p:spPr>
          <a:xfrm>
            <a:off x="866140" y="1050290"/>
            <a:ext cx="5384165" cy="211582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6250305" y="1417955"/>
            <a:ext cx="491490" cy="57086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741795" y="1050290"/>
            <a:ext cx="206438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静态代码段，只加载驱动程序一次</a:t>
            </a:r>
            <a:endParaRPr lang="zh-CN" altLang="en-US">
              <a:solidFill>
                <a:srgbClr val="FF0000"/>
              </a:solidFill>
              <a:effectLst>
                <a:outerShdw blurRad="38100" dist="19050" dir="2700000" algn="tl" rotWithShape="0">
                  <a:schemeClr val="dk1">
                    <a:alpha val="40000"/>
                  </a:schemeClr>
                </a:outerShdw>
              </a:effectLst>
            </a:endParaRPr>
          </a:p>
        </p:txBody>
      </p:sp>
      <p:sp>
        <p:nvSpPr>
          <p:cNvPr id="11" name="矩形 10"/>
          <p:cNvSpPr/>
          <p:nvPr/>
        </p:nvSpPr>
        <p:spPr>
          <a:xfrm>
            <a:off x="866140" y="3435985"/>
            <a:ext cx="7939405" cy="3217545"/>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flipH="1">
            <a:off x="5558155" y="3789045"/>
            <a:ext cx="885825" cy="38544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522720" y="3407410"/>
            <a:ext cx="2064385"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编写进行数据库连接的方法</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to="" calcmode="lin" valueType="num">
                                      <p:cBhvr>
                                        <p:cTn id="17" dur="1" fill="hold"/>
                                        <p:tgtEl>
                                          <p:spTgt spid="9"/>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1" fill="hold"/>
                                        <p:tgtEl>
                                          <p:spTgt spid="10"/>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to="" calcmode="lin" valueType="num">
                                      <p:cBhvr>
                                        <p:cTn id="27" dur="1" fill="hold"/>
                                        <p:tgtEl>
                                          <p:spTgt spid="11"/>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to="" calcmode="lin" valueType="num">
                                      <p:cBhvr>
                                        <p:cTn id="32" dur="1" fill="hold"/>
                                        <p:tgtEl>
                                          <p:spTgt spid="12"/>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to="" calcmode="lin" valueType="num">
                                      <p:cBhvr>
                                        <p:cTn id="37" dur="1" fill="hold"/>
                                        <p:tgtEl>
                                          <p:spTgt spid="1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p:bldP spid="11" grpId="0" bldLvl="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封装数据库操作</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本部分预览</a:t>
            </a:r>
            <a:endParaRPr lang="zh-CN" altLang="zh-CN"/>
          </a:p>
        </p:txBody>
      </p:sp>
      <p:sp>
        <p:nvSpPr>
          <p:cNvPr id="3" name="内容占位符 2"/>
          <p:cNvSpPr>
            <a:spLocks noGrp="1"/>
          </p:cNvSpPr>
          <p:nvPr>
            <p:ph idx="1"/>
          </p:nvPr>
        </p:nvSpPr>
        <p:spPr>
          <a:xfrm>
            <a:off x="457200" y="1590040"/>
            <a:ext cx="8229600" cy="4525963"/>
          </a:xfrm>
        </p:spPr>
        <p:txBody>
          <a:bodyPr/>
          <a:lstStyle/>
          <a:p>
            <a:r>
              <a:rPr lang="zh-CN" altLang="en-US" dirty="0"/>
              <a:t>本章我主要为同学们查漏补缺和讲解封装数据库操作和管理数据库连接的三种模式，同时，如果有时间的话，以一个简单的网上书城作为例子进行收尾。</a:t>
            </a:r>
            <a:endParaRPr lang="zh-CN" altLang="en-US" dirty="0"/>
          </a:p>
          <a:p>
            <a:r>
              <a:rPr lang="zh-CN" altLang="en-US" dirty="0"/>
              <a:t>我主要采取的讲法是下面这种策略：</a:t>
            </a:r>
            <a:endParaRPr lang="zh-CN" altLang="en-US" dirty="0"/>
          </a:p>
          <a:p>
            <a:pPr marL="0" indent="0">
              <a:buNone/>
            </a:pPr>
            <a:endParaRPr lang="zh-CN" altLang="en-US" dirty="0"/>
          </a:p>
          <a:p>
            <a:pPr marL="457200" lvl="1" indent="0">
              <a:buNone/>
            </a:pPr>
            <a:r>
              <a:rPr lang="zh-CN" altLang="en-US" dirty="0"/>
              <a:t>提出问题</a:t>
            </a:r>
            <a:r>
              <a:rPr lang="en-US" altLang="zh-CN" dirty="0"/>
              <a:t>-----</a:t>
            </a:r>
            <a:r>
              <a:rPr lang="zh-CN" altLang="en-US" dirty="0"/>
              <a:t>分析问题</a:t>
            </a:r>
            <a:r>
              <a:rPr lang="en-US" altLang="zh-CN" dirty="0"/>
              <a:t>-----</a:t>
            </a:r>
            <a:r>
              <a:rPr lang="zh-CN" altLang="en-US" dirty="0"/>
              <a:t>解决问题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to="" calcmode="lin" valueType="num">
                                      <p:cBhvr>
                                        <p:cTn id="15" dur="1" fill="hold"/>
                                        <p:tgtEl>
                                          <p:spTgt spid="3">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631950"/>
            <a:ext cx="8229600" cy="4494530"/>
          </a:xfrm>
        </p:spPr>
        <p:txBody>
          <a:bodyPr/>
          <a:p>
            <a:r>
              <a:rPr lang="zh-CN" altLang="en-US"/>
              <a:t>管理数据库连接的三种方式：</a:t>
            </a:r>
            <a:endParaRPr lang="zh-CN" altLang="en-US"/>
          </a:p>
          <a:p>
            <a:pPr lvl="2"/>
            <a:r>
              <a:rPr lang="en-US" altLang="zh-CN"/>
              <a:t>1.</a:t>
            </a:r>
            <a:r>
              <a:rPr lang="zh-CN" altLang="en-US"/>
              <a:t>传统方式，每次使用数据库时，新建一条数据库连接，使用完连接后，立即对连接进行销毁</a:t>
            </a:r>
            <a:endParaRPr lang="zh-CN" altLang="en-US"/>
          </a:p>
          <a:p>
            <a:pPr lvl="2"/>
            <a:r>
              <a:rPr lang="en-US" altLang="zh-CN"/>
              <a:t>2.</a:t>
            </a:r>
            <a:r>
              <a:rPr lang="zh-CN" altLang="en-US"/>
              <a:t>单例模式，每次使用数据库时，使用以前创建的那条数据库连接，不对连接进行销毁操作，等待下一次数据库操作将这条连接唤醒</a:t>
            </a:r>
            <a:endParaRPr lang="zh-CN" altLang="en-US"/>
          </a:p>
          <a:p>
            <a:pPr lvl="2"/>
            <a:r>
              <a:rPr lang="en-US" altLang="zh-CN"/>
              <a:t>3.</a:t>
            </a:r>
            <a:r>
              <a:rPr lang="zh-CN" altLang="en-US"/>
              <a:t>数据库连接池模式，</a:t>
            </a:r>
            <a:r>
              <a:rPr lang="zh-CN" altLang="en-US">
                <a:sym typeface="+mn-ea"/>
              </a:rPr>
              <a:t>每次使用数据库时，从连接池取一条数据库连接，进行操作</a:t>
            </a:r>
            <a:endParaRPr lang="zh-CN" altLang="en-US">
              <a:sym typeface="+mn-ea"/>
            </a:endParaRPr>
          </a:p>
          <a:p>
            <a:pPr marL="914400" lvl="2" indent="0">
              <a:buNone/>
            </a:pPr>
            <a:endParaRPr lang="zh-CN" altLang="en-US"/>
          </a:p>
        </p:txBody>
      </p:sp>
      <p:sp>
        <p:nvSpPr>
          <p:cNvPr id="5" name="标题 4"/>
          <p:cNvSpPr>
            <a:spLocks noGrp="1"/>
          </p:cNvSpPr>
          <p:nvPr>
            <p:ph type="title"/>
          </p:nvPr>
        </p:nvSpPr>
        <p:spPr/>
        <p:txBody>
          <a:bodyPr/>
          <a:p>
            <a:r>
              <a:rPr lang="zh-CN" altLang="zh-CN"/>
              <a:t>本部分预览</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cBhvr>
                                    </p:anim>
                                  </p:childTnLst>
                                </p:cTn>
                              </p:par>
                              <p:par>
                                <p:cTn id="14" presetID="24"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to="" calcmode="lin" valueType="num">
                                      <p:cBhvr>
                                        <p:cTn id="16" dur="1" fill="hold"/>
                                        <p:tgtEl>
                                          <p:spTgt spid="3">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封装数据库操作</a:t>
            </a:r>
            <a:endParaRPr lang="en-US" altLang="zh-CN"/>
          </a:p>
        </p:txBody>
      </p:sp>
      <p:sp>
        <p:nvSpPr>
          <p:cNvPr id="3" name="内容占位符 2"/>
          <p:cNvSpPr>
            <a:spLocks noGrp="1"/>
          </p:cNvSpPr>
          <p:nvPr>
            <p:ph idx="1"/>
          </p:nvPr>
        </p:nvSpPr>
        <p:spPr/>
        <p:txBody>
          <a:bodyPr/>
          <a:p>
            <a:pPr marL="0" indent="0">
              <a:buNone/>
            </a:pPr>
            <a:r>
              <a:rPr lang="zh-CN" altLang="en-US" sz="2800"/>
              <a:t>大家平时都是如何编写数据库连接和数据库增删改查的操作的呢，有些同学可能喜欢在</a:t>
            </a:r>
            <a:r>
              <a:rPr lang="en-US" altLang="zh-CN" sz="2800"/>
              <a:t>JSP</a:t>
            </a:r>
            <a:r>
              <a:rPr lang="zh-CN" altLang="en-US" sz="2800"/>
              <a:t>页面下编写代码，例如下面这样，连接数据库，并将书籍显示出来。</a:t>
            </a:r>
            <a:endParaRPr lang="zh-CN" altLang="en-US" sz="2800"/>
          </a:p>
          <a:p>
            <a:pPr marL="0" indent="0">
              <a:buNone/>
            </a:pPr>
            <a:endParaRPr lang="en-US" altLang="zh-CN" sz="2800"/>
          </a:p>
        </p:txBody>
      </p:sp>
      <p:pic>
        <p:nvPicPr>
          <p:cNvPr id="4" name="图片 3"/>
          <p:cNvPicPr>
            <a:picLocks noChangeAspect="1"/>
          </p:cNvPicPr>
          <p:nvPr/>
        </p:nvPicPr>
        <p:blipFill>
          <a:blip r:embed="rId1"/>
          <a:stretch>
            <a:fillRect/>
          </a:stretch>
        </p:blipFill>
        <p:spPr>
          <a:xfrm>
            <a:off x="188595" y="324485"/>
            <a:ext cx="8766810" cy="6209665"/>
          </a:xfrm>
          <a:prstGeom prst="rect">
            <a:avLst/>
          </a:prstGeom>
        </p:spPr>
      </p:pic>
      <p:pic>
        <p:nvPicPr>
          <p:cNvPr id="5" name="图片 4"/>
          <p:cNvPicPr>
            <a:picLocks noChangeAspect="1"/>
          </p:cNvPicPr>
          <p:nvPr/>
        </p:nvPicPr>
        <p:blipFill>
          <a:blip r:embed="rId2"/>
          <a:stretch>
            <a:fillRect/>
          </a:stretch>
        </p:blipFill>
        <p:spPr>
          <a:xfrm>
            <a:off x="2137410" y="516255"/>
            <a:ext cx="6623050" cy="6209665"/>
          </a:xfrm>
          <a:prstGeom prst="rect">
            <a:avLst/>
          </a:prstGeom>
          <a:ln>
            <a:solidFill>
              <a:schemeClr val="bg1"/>
            </a:solidFill>
          </a:ln>
          <a:scene3d>
            <a:camera prst="perspectiveBelow"/>
            <a:lightRig rig="threePt" dir="t"/>
          </a:scene3d>
        </p:spPr>
      </p:pic>
      <p:pic>
        <p:nvPicPr>
          <p:cNvPr id="6" name="图片 5"/>
          <p:cNvPicPr>
            <a:picLocks noChangeAspect="1"/>
          </p:cNvPicPr>
          <p:nvPr/>
        </p:nvPicPr>
        <p:blipFill>
          <a:blip r:embed="rId3"/>
          <a:stretch>
            <a:fillRect/>
          </a:stretch>
        </p:blipFill>
        <p:spPr>
          <a:xfrm>
            <a:off x="2344420" y="1815465"/>
            <a:ext cx="6209665" cy="2114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93090" y="293370"/>
            <a:ext cx="7802880" cy="460375"/>
          </a:xfrm>
          <a:prstGeom prst="rect">
            <a:avLst/>
          </a:prstGeom>
          <a:noFill/>
        </p:spPr>
        <p:txBody>
          <a:bodyPr wrap="none" rtlCol="0">
            <a:spAutoFit/>
          </a:bodyPr>
          <a:p>
            <a:r>
              <a:rPr lang="zh-CN" altLang="en-US" sz="2400"/>
              <a:t>这种方式有很多缺点，是不被建议的数据库操作的方法。</a:t>
            </a:r>
            <a:endParaRPr lang="zh-CN" altLang="en-US" sz="2400"/>
          </a:p>
        </p:txBody>
      </p:sp>
      <p:pic>
        <p:nvPicPr>
          <p:cNvPr id="5" name="图片 4"/>
          <p:cNvPicPr>
            <a:picLocks noChangeAspect="1"/>
          </p:cNvPicPr>
          <p:nvPr/>
        </p:nvPicPr>
        <p:blipFill>
          <a:blip r:embed="rId1"/>
          <a:stretch>
            <a:fillRect/>
          </a:stretch>
        </p:blipFill>
        <p:spPr>
          <a:xfrm>
            <a:off x="262890" y="753745"/>
            <a:ext cx="8458835" cy="5813425"/>
          </a:xfrm>
          <a:prstGeom prst="rect">
            <a:avLst/>
          </a:prstGeom>
        </p:spPr>
      </p:pic>
      <p:sp>
        <p:nvSpPr>
          <p:cNvPr id="6" name="矩形 5"/>
          <p:cNvSpPr/>
          <p:nvPr/>
        </p:nvSpPr>
        <p:spPr>
          <a:xfrm>
            <a:off x="593090" y="2690495"/>
            <a:ext cx="3672205" cy="115062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p:nvPr/>
        </p:nvCxnSpPr>
        <p:spPr>
          <a:xfrm flipH="1">
            <a:off x="4499610" y="2425700"/>
            <a:ext cx="491490" cy="57086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991100" y="2057400"/>
            <a:ext cx="1623060" cy="368300"/>
          </a:xfrm>
          <a:prstGeom prst="rect">
            <a:avLst/>
          </a:prstGeom>
          <a:noFill/>
        </p:spPr>
        <p:txBody>
          <a:bodyPr wrap="square" rtlCol="0">
            <a:spAutoFit/>
            <a:scene3d>
              <a:camera prst="orthographicFront"/>
              <a:lightRig rig="threePt" dir="t"/>
            </a:scene3d>
          </a:bodyPr>
          <a:p>
            <a:r>
              <a:rPr lang="zh-CN" altLang="en-US">
                <a:ln/>
                <a:solidFill>
                  <a:srgbClr val="FF0000"/>
                </a:solidFill>
                <a:effectLst>
                  <a:outerShdw blurRad="38100" dist="19050" dir="2700000" algn="tl" rotWithShape="0">
                    <a:schemeClr val="dk1">
                      <a:alpha val="40000"/>
                    </a:schemeClr>
                  </a:outerShdw>
                </a:effectLst>
              </a:rPr>
              <a:t>加载驱动程序</a:t>
            </a:r>
            <a:endParaRPr lang="zh-CN" altLang="en-US">
              <a:ln/>
              <a:solidFill>
                <a:srgbClr val="FF0000"/>
              </a:solidFill>
              <a:effectLst>
                <a:outerShdw blurRad="38100" dist="19050" dir="2700000" algn="tl" rotWithShape="0">
                  <a:schemeClr val="dk1">
                    <a:alpha val="40000"/>
                  </a:schemeClr>
                </a:outerShdw>
              </a:effectLst>
            </a:endParaRPr>
          </a:p>
        </p:txBody>
      </p:sp>
      <p:sp>
        <p:nvSpPr>
          <p:cNvPr id="10" name="矩形 9"/>
          <p:cNvSpPr/>
          <p:nvPr/>
        </p:nvSpPr>
        <p:spPr>
          <a:xfrm>
            <a:off x="1076960" y="5387975"/>
            <a:ext cx="4911090" cy="1013460"/>
          </a:xfrm>
          <a:prstGeom prst="rect">
            <a:avLst/>
          </a:prstGeom>
          <a:noFill/>
          <a:ln>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a:off x="5645785" y="4940935"/>
            <a:ext cx="726440" cy="335915"/>
          </a:xfrm>
          <a:prstGeom prst="straightConnector1">
            <a:avLst/>
          </a:prstGeom>
          <a:ln w="476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72225" y="4505325"/>
            <a:ext cx="1623060" cy="645160"/>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对数据库进行连接</a:t>
            </a:r>
            <a:endParaRPr lang="zh-CN" altLang="en-US">
              <a:solidFill>
                <a:srgbClr val="FF0000"/>
              </a:solidFill>
              <a:effectLst>
                <a:outerShdw blurRad="38100" dist="19050" dir="2700000" algn="tl" rotWithShape="0">
                  <a:schemeClr val="dk1">
                    <a:alpha val="40000"/>
                  </a:schemeClr>
                </a:outerShdw>
              </a:effectLst>
            </a:endParaRPr>
          </a:p>
        </p:txBody>
      </p:sp>
      <p:sp>
        <p:nvSpPr>
          <p:cNvPr id="13" name="文本框 12"/>
          <p:cNvSpPr txBox="1"/>
          <p:nvPr/>
        </p:nvSpPr>
        <p:spPr>
          <a:xfrm>
            <a:off x="5118100" y="2527300"/>
            <a:ext cx="3277235" cy="1476375"/>
          </a:xfrm>
          <a:prstGeom prst="rect">
            <a:avLst/>
          </a:prstGeom>
          <a:noFill/>
        </p:spPr>
        <p:txBody>
          <a:bodyPr wrap="square" rtlCol="0">
            <a:spAutoFit/>
            <a:scene3d>
              <a:camera prst="orthographicFront"/>
              <a:lightRig rig="threePt" dir="t"/>
            </a:scene3d>
          </a:bodyPr>
          <a:p>
            <a:r>
              <a:rPr lang="zh-CN" altLang="en-US">
                <a:solidFill>
                  <a:srgbClr val="FF0000"/>
                </a:solidFill>
                <a:effectLst>
                  <a:outerShdw blurRad="38100" dist="19050" dir="2700000" algn="tl" rotWithShape="0">
                    <a:schemeClr val="dk1">
                      <a:alpha val="40000"/>
                    </a:schemeClr>
                  </a:outerShdw>
                </a:effectLst>
              </a:rPr>
              <a:t>首先，这意味着每次加载</a:t>
            </a:r>
            <a:r>
              <a:rPr lang="en-US" altLang="zh-CN">
                <a:solidFill>
                  <a:srgbClr val="FF0000"/>
                </a:solidFill>
                <a:effectLst>
                  <a:outerShdw blurRad="38100" dist="19050" dir="2700000" algn="tl" rotWithShape="0">
                    <a:schemeClr val="dk1">
                      <a:alpha val="40000"/>
                    </a:schemeClr>
                  </a:outerShdw>
                </a:effectLst>
              </a:rPr>
              <a:t>JSP</a:t>
            </a:r>
            <a:r>
              <a:rPr lang="zh-CN" altLang="en-US">
                <a:solidFill>
                  <a:srgbClr val="FF0000"/>
                </a:solidFill>
                <a:effectLst>
                  <a:outerShdw blurRad="38100" dist="19050" dir="2700000" algn="tl" rotWithShape="0">
                    <a:schemeClr val="dk1">
                      <a:alpha val="40000"/>
                    </a:schemeClr>
                  </a:outerShdw>
                </a:effectLst>
              </a:rPr>
              <a:t>文件都要加载一次驱动程序，这是极其耗费时间的事，事实上，我们的驱动程序只需要加载一次就足够了</a:t>
            </a:r>
            <a:endParaRPr lang="zh-CN" altLang="en-US">
              <a:solidFill>
                <a:srgbClr val="FF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1" fill="hold"/>
                                        <p:tgtEl>
                                          <p:spTgt spid="10"/>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to="" calcmode="lin" valueType="num">
                                      <p:cBhvr>
                                        <p:cTn id="37" dur="1" fill="hold"/>
                                        <p:tgtEl>
                                          <p:spTgt spid="13"/>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to="" calcmode="lin" valueType="num">
                                      <p:cBhvr>
                                        <p:cTn id="42" dur="1" fill="hold"/>
                                        <p:tgtEl>
                                          <p:spTgt spid="11"/>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to="" calcmode="lin" valueType="num">
                                      <p:cBhvr>
                                        <p:cTn id="47"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8" grpId="0"/>
      <p:bldP spid="12" grpId="0"/>
      <p:bldP spid="1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封装数据库操作</a:t>
            </a:r>
            <a:endParaRPr lang="zh-CN" altLang="en-US"/>
          </a:p>
        </p:txBody>
      </p:sp>
      <p:sp>
        <p:nvSpPr>
          <p:cNvPr id="3" name="内容占位符 2"/>
          <p:cNvSpPr>
            <a:spLocks noGrp="1"/>
          </p:cNvSpPr>
          <p:nvPr>
            <p:ph idx="1"/>
          </p:nvPr>
        </p:nvSpPr>
        <p:spPr>
          <a:xfrm>
            <a:off x="457200" y="1610995"/>
            <a:ext cx="8229600" cy="4525963"/>
          </a:xfrm>
        </p:spPr>
        <p:txBody>
          <a:bodyPr/>
          <a:p>
            <a:pPr marL="0" indent="0">
              <a:buNone/>
            </a:pPr>
            <a:r>
              <a:rPr lang="zh-CN" altLang="en-US"/>
              <a:t>除了上面我们提到的那个问题，在</a:t>
            </a:r>
            <a:r>
              <a:rPr lang="en-US" altLang="zh-CN"/>
              <a:t>JSP</a:t>
            </a:r>
            <a:r>
              <a:rPr lang="zh-CN" altLang="en-US"/>
              <a:t>页面编写代码还有许多问题，下面我们一一提起。</a:t>
            </a:r>
            <a:endParaRPr lang="zh-CN" altLang="en-US"/>
          </a:p>
          <a:p>
            <a:pPr marL="0" indent="0">
              <a:buNone/>
            </a:pPr>
            <a:r>
              <a:rPr lang="en-US" altLang="zh-CN"/>
              <a:t>1.</a:t>
            </a:r>
            <a:r>
              <a:rPr lang="zh-CN" altLang="en-US"/>
              <a:t>结构混乱。</a:t>
            </a:r>
            <a:endParaRPr lang="zh-CN" altLang="en-US"/>
          </a:p>
          <a:p>
            <a:pPr marL="0" indent="0">
              <a:buNone/>
            </a:pPr>
            <a:r>
              <a:rPr lang="zh-CN" altLang="en-US"/>
              <a:t>在</a:t>
            </a:r>
            <a:r>
              <a:rPr lang="en-US" altLang="zh-CN"/>
              <a:t>JSP</a:t>
            </a:r>
            <a:r>
              <a:rPr lang="zh-CN" altLang="en-US"/>
              <a:t>页面编写</a:t>
            </a:r>
            <a:r>
              <a:rPr lang="en-US" altLang="zh-CN"/>
              <a:t>java</a:t>
            </a:r>
            <a:r>
              <a:rPr lang="zh-CN" altLang="en-US"/>
              <a:t>代码会导致页面结构混乱，大量的</a:t>
            </a:r>
            <a:r>
              <a:rPr lang="en-US" altLang="zh-CN"/>
              <a:t>HTML</a:t>
            </a:r>
            <a:r>
              <a:rPr lang="zh-CN" altLang="en-US"/>
              <a:t>代码和</a:t>
            </a:r>
            <a:r>
              <a:rPr lang="en-US" altLang="zh-CN"/>
              <a:t>java</a:t>
            </a:r>
            <a:r>
              <a:rPr lang="zh-CN" altLang="en-US"/>
              <a:t>代码杂糅在一起，让后期的维护、重构带来了许多困难。</a:t>
            </a:r>
            <a:endParaRPr lang="zh-CN" altLang="en-US"/>
          </a:p>
        </p:txBody>
      </p:sp>
      <p:sp>
        <p:nvSpPr>
          <p:cNvPr id="5" name="矩形 4"/>
          <p:cNvSpPr/>
          <p:nvPr/>
        </p:nvSpPr>
        <p:spPr>
          <a:xfrm rot="720000">
            <a:off x="671195" y="2672080"/>
            <a:ext cx="7528560" cy="1198880"/>
          </a:xfrm>
          <a:prstGeom prst="rect">
            <a:avLst/>
          </a:prstGeom>
          <a:solidFill>
            <a:schemeClr val="bg1">
              <a:lumMod val="50000"/>
            </a:schemeClr>
          </a:solidFill>
          <a:ln>
            <a:solidFill>
              <a:schemeClr val="accent2"/>
            </a:solidFill>
          </a:ln>
        </p:spPr>
        <p:txBody>
          <a:bodyPr wrap="none" rtlCol="0" anchor="t">
            <a:spAutoFit/>
          </a:bodyPr>
          <a:p>
            <a:pPr algn="ctr"/>
            <a:r>
              <a:rPr lang="zh-CN" altLang="en-US" sz="7200" b="1">
                <a:ln w="22225">
                  <a:solidFill>
                    <a:schemeClr val="accent2"/>
                  </a:solidFill>
                  <a:prstDash val="solid"/>
                </a:ln>
                <a:solidFill>
                  <a:schemeClr val="accent2">
                    <a:lumMod val="40000"/>
                    <a:lumOff val="60000"/>
                  </a:schemeClr>
                </a:solidFill>
                <a:effectLst/>
              </a:rPr>
              <a:t>下面请看一个例子</a:t>
            </a:r>
            <a:endParaRPr lang="zh-CN" altLang="en-US" sz="7200" b="1">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3843"/>
            <a:ext cx="8229600" cy="1143000"/>
          </a:xfrm>
        </p:spPr>
        <p:txBody>
          <a:bodyPr/>
          <a:p>
            <a:r>
              <a:rPr lang="zh-CN" altLang="en-US"/>
              <a:t>封装数据库操作</a:t>
            </a:r>
            <a:endParaRPr lang="zh-CN" altLang="en-US"/>
          </a:p>
        </p:txBody>
      </p:sp>
      <p:sp>
        <p:nvSpPr>
          <p:cNvPr id="3" name="内容占位符 2"/>
          <p:cNvSpPr>
            <a:spLocks noGrp="1"/>
          </p:cNvSpPr>
          <p:nvPr>
            <p:ph idx="1"/>
          </p:nvPr>
        </p:nvSpPr>
        <p:spPr/>
        <p:txBody>
          <a:bodyPr/>
          <a:p>
            <a:pPr marL="0" indent="0">
              <a:buNone/>
            </a:pPr>
            <a:r>
              <a:rPr lang="en-US" altLang="zh-CN"/>
              <a:t>2.</a:t>
            </a:r>
            <a:r>
              <a:rPr lang="zh-CN" altLang="en-US"/>
              <a:t>难以调试，这个问题的本质在于</a:t>
            </a:r>
            <a:r>
              <a:rPr lang="en-US" altLang="zh-CN"/>
              <a:t>jsp</a:t>
            </a:r>
            <a:r>
              <a:rPr lang="zh-CN" altLang="en-US"/>
              <a:t>文件是转换成</a:t>
            </a:r>
            <a:r>
              <a:rPr lang="en-US" altLang="zh-CN"/>
              <a:t>Servelet</a:t>
            </a:r>
            <a:r>
              <a:rPr lang="zh-CN" altLang="en-US"/>
              <a:t>由服务器（如：</a:t>
            </a:r>
            <a:r>
              <a:rPr lang="en-US" altLang="zh-CN">
                <a:sym typeface="+mn-ea"/>
              </a:rPr>
              <a:t>Tomcat</a:t>
            </a:r>
            <a:r>
              <a:rPr lang="zh-CN" altLang="en-US"/>
              <a:t>）调用的，而如果</a:t>
            </a:r>
            <a:r>
              <a:rPr lang="en-US" altLang="zh-CN"/>
              <a:t>jsp</a:t>
            </a:r>
            <a:r>
              <a:rPr lang="zh-CN" altLang="en-US"/>
              <a:t>文件出现了异常，那么实际异常是出现在转换的</a:t>
            </a:r>
            <a:r>
              <a:rPr lang="en-US" altLang="zh-CN"/>
              <a:t>Servelet</a:t>
            </a:r>
            <a:r>
              <a:rPr lang="zh-CN" altLang="en-US"/>
              <a:t>中的，比如，如果我的异常</a:t>
            </a:r>
            <a:r>
              <a:rPr lang="en-US" altLang="zh-CN"/>
              <a:t>jsp</a:t>
            </a:r>
            <a:r>
              <a:rPr lang="zh-CN" altLang="en-US"/>
              <a:t>文件叫</a:t>
            </a:r>
            <a:r>
              <a:rPr lang="en-US" altLang="zh-CN"/>
              <a:t>test.jsp</a:t>
            </a:r>
            <a:r>
              <a:rPr lang="zh-CN" altLang="en-US"/>
              <a:t>，那么转换的</a:t>
            </a:r>
            <a:r>
              <a:rPr lang="en-US" altLang="zh-CN"/>
              <a:t>Servelet</a:t>
            </a:r>
            <a:r>
              <a:rPr lang="zh-CN" altLang="en-US"/>
              <a:t>名字是：</a:t>
            </a:r>
            <a:r>
              <a:rPr lang="en-US" altLang="zh-CN"/>
              <a:t>test_jsp.java</a:t>
            </a:r>
            <a:r>
              <a:rPr lang="zh-CN" altLang="en-US"/>
              <a:t>，如果出现异常，</a:t>
            </a:r>
            <a:r>
              <a:rPr lang="en-US" altLang="zh-CN"/>
              <a:t>IDE</a:t>
            </a:r>
            <a:r>
              <a:rPr lang="zh-CN" altLang="en-US"/>
              <a:t>会叫我们去这个</a:t>
            </a:r>
            <a:r>
              <a:rPr lang="en-US" altLang="zh-CN"/>
              <a:t>Servelet</a:t>
            </a:r>
            <a:r>
              <a:rPr lang="zh-CN" altLang="en-US"/>
              <a:t>找答案，这就是比较麻烦的事情了。</a:t>
            </a:r>
            <a:endParaRPr lang="zh-CN" altLang="en-US"/>
          </a:p>
        </p:txBody>
      </p:sp>
      <p:pic>
        <p:nvPicPr>
          <p:cNvPr id="4" name="图片 3"/>
          <p:cNvPicPr>
            <a:picLocks noChangeAspect="1"/>
          </p:cNvPicPr>
          <p:nvPr/>
        </p:nvPicPr>
        <p:blipFill>
          <a:blip r:embed="rId1"/>
          <a:stretch>
            <a:fillRect/>
          </a:stretch>
        </p:blipFill>
        <p:spPr>
          <a:xfrm>
            <a:off x="241300" y="3017520"/>
            <a:ext cx="8661400" cy="3448685"/>
          </a:xfrm>
          <a:prstGeom prst="rect">
            <a:avLst/>
          </a:prstGeom>
        </p:spPr>
      </p:pic>
      <p:sp>
        <p:nvSpPr>
          <p:cNvPr id="5" name="矩形 4"/>
          <p:cNvSpPr/>
          <p:nvPr/>
        </p:nvSpPr>
        <p:spPr>
          <a:xfrm>
            <a:off x="251460" y="3572510"/>
            <a:ext cx="8641080" cy="936625"/>
          </a:xfrm>
          <a:prstGeom prst="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2"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P spid="3" grpId="2"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封装数据库操作</a:t>
            </a:r>
            <a:endParaRPr lang="zh-CN" altLang="en-US"/>
          </a:p>
        </p:txBody>
      </p:sp>
      <p:sp>
        <p:nvSpPr>
          <p:cNvPr id="3" name="内容占位符 2"/>
          <p:cNvSpPr>
            <a:spLocks noGrp="1"/>
          </p:cNvSpPr>
          <p:nvPr>
            <p:ph idx="1"/>
          </p:nvPr>
        </p:nvSpPr>
        <p:spPr/>
        <p:txBody>
          <a:bodyPr/>
          <a:p>
            <a:pPr marL="0" indent="0">
              <a:buNone/>
            </a:pPr>
            <a:r>
              <a:rPr lang="en-US" altLang="zh-CN"/>
              <a:t>3.</a:t>
            </a:r>
            <a:r>
              <a:rPr lang="zh-CN" altLang="en-US"/>
              <a:t>难以防范</a:t>
            </a:r>
            <a:r>
              <a:rPr lang="en-US" altLang="zh-CN"/>
              <a:t>XSS</a:t>
            </a:r>
            <a:r>
              <a:rPr lang="zh-CN" altLang="en-US"/>
              <a:t>（跨站伪造脚本攻击）</a:t>
            </a:r>
            <a:r>
              <a:rPr lang="zh-CN" altLang="en-US"/>
              <a:t>攻击。</a:t>
            </a:r>
            <a:endParaRPr lang="zh-CN" altLang="en-US"/>
          </a:p>
          <a:p>
            <a:pPr marL="0" indent="0">
              <a:buNone/>
            </a:pPr>
            <a:r>
              <a:rPr lang="zh-CN" altLang="en-US"/>
              <a:t>直接在</a:t>
            </a:r>
            <a:r>
              <a:rPr lang="en-US" altLang="zh-CN"/>
              <a:t>JSP</a:t>
            </a:r>
            <a:r>
              <a:rPr lang="zh-CN" altLang="en-US"/>
              <a:t>页面编写代码并将一些参数进行输出，会有严重的</a:t>
            </a:r>
            <a:r>
              <a:rPr lang="en-US" altLang="zh-CN"/>
              <a:t>XSS</a:t>
            </a:r>
            <a:r>
              <a:rPr lang="zh-CN" altLang="en-US"/>
              <a:t>漏洞，很有可能遭到跨站脚本伪造攻击，在后面讲解</a:t>
            </a:r>
            <a:r>
              <a:rPr lang="en-US" altLang="zh-CN"/>
              <a:t>EL</a:t>
            </a:r>
            <a:r>
              <a:rPr lang="zh-CN" altLang="en-US"/>
              <a:t>表达式时，会详细的描述这个攻击的具体形式。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封装数据库操作</a:t>
            </a:r>
            <a:endParaRPr lang="zh-CN" altLang="en-US"/>
          </a:p>
        </p:txBody>
      </p:sp>
      <p:sp>
        <p:nvSpPr>
          <p:cNvPr id="3" name="内容占位符 2"/>
          <p:cNvSpPr>
            <a:spLocks noGrp="1"/>
          </p:cNvSpPr>
          <p:nvPr>
            <p:ph idx="1"/>
          </p:nvPr>
        </p:nvSpPr>
        <p:spPr/>
        <p:txBody>
          <a:bodyPr/>
          <a:p>
            <a:pPr marL="0" indent="0">
              <a:buNone/>
            </a:pPr>
            <a:r>
              <a:rPr lang="zh-CN" altLang="en-US"/>
              <a:t>那么，如何解决</a:t>
            </a:r>
            <a:r>
              <a:rPr lang="en-US" altLang="zh-CN"/>
              <a:t>JSP</a:t>
            </a:r>
            <a:r>
              <a:rPr lang="zh-CN" altLang="en-US"/>
              <a:t>页面上述这些弊端呢？</a:t>
            </a:r>
            <a:endParaRPr lang="zh-CN" altLang="en-US"/>
          </a:p>
          <a:p>
            <a:pPr marL="0" indent="0">
              <a:buNone/>
            </a:pPr>
            <a:r>
              <a:rPr lang="zh-CN" altLang="en-US"/>
              <a:t>一个良好的做法是，不在</a:t>
            </a:r>
            <a:r>
              <a:rPr lang="en-US" altLang="zh-CN"/>
              <a:t>JSP</a:t>
            </a:r>
            <a:r>
              <a:rPr lang="zh-CN" altLang="en-US"/>
              <a:t>页面编写一行</a:t>
            </a:r>
            <a:r>
              <a:rPr lang="en-US" altLang="zh-CN"/>
              <a:t>Java</a:t>
            </a:r>
            <a:r>
              <a:rPr lang="zh-CN" altLang="en-US"/>
              <a:t>代码，将</a:t>
            </a:r>
            <a:r>
              <a:rPr lang="en-US" altLang="zh-CN"/>
              <a:t>HTML</a:t>
            </a:r>
            <a:r>
              <a:rPr lang="zh-CN" altLang="en-US"/>
              <a:t>代码和</a:t>
            </a:r>
            <a:r>
              <a:rPr lang="en-US" altLang="zh-CN"/>
              <a:t>Java</a:t>
            </a:r>
            <a:r>
              <a:rPr lang="zh-CN" altLang="en-US"/>
              <a:t>代码分离开来（有趣的是，</a:t>
            </a:r>
            <a:r>
              <a:rPr lang="en-US" altLang="zh-CN"/>
              <a:t>JSP</a:t>
            </a:r>
            <a:r>
              <a:rPr lang="zh-CN" altLang="en-US"/>
              <a:t>就是为了在</a:t>
            </a:r>
            <a:r>
              <a:rPr lang="en-US" altLang="zh-CN"/>
              <a:t>HTML</a:t>
            </a:r>
            <a:r>
              <a:rPr lang="zh-CN" altLang="en-US"/>
              <a:t>编写</a:t>
            </a:r>
            <a:r>
              <a:rPr lang="en-US" altLang="zh-CN"/>
              <a:t>Java</a:t>
            </a:r>
            <a:r>
              <a:rPr lang="zh-CN" altLang="en-US"/>
              <a:t>代码而诞生的）。</a:t>
            </a:r>
            <a:endParaRPr lang="zh-CN" altLang="en-US"/>
          </a:p>
          <a:p>
            <a:pPr marL="0" indent="0">
              <a:buNone/>
            </a:pPr>
            <a:r>
              <a:rPr lang="zh-CN" altLang="en-US"/>
              <a:t>下面，我们一步一步引出解决方案。</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1244</Words>
  <Application>WPS 演示</Application>
  <PresentationFormat>全屏显示(4:3)</PresentationFormat>
  <Paragraphs>70</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Calibri</vt:lpstr>
      <vt:lpstr>微软雅黑</vt:lpstr>
      <vt:lpstr>Arial Unicode MS</vt:lpstr>
      <vt:lpstr>Office 主题</vt:lpstr>
      <vt:lpstr>封装数据库连接操作</vt:lpstr>
      <vt:lpstr>本部分预览</vt:lpstr>
      <vt:lpstr>本部分预览</vt:lpstr>
      <vt:lpstr>封装数据库操作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Administrator</cp:lastModifiedBy>
  <cp:revision>18</cp:revision>
  <dcterms:created xsi:type="dcterms:W3CDTF">2018-05-13T14:53:00Z</dcterms:created>
  <dcterms:modified xsi:type="dcterms:W3CDTF">2018-05-14T03:50:35Z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