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100" spc="-1" strike="noStrike">
              <a:solidFill>
                <a:srgbClr val="585858"/>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100" spc="-1" strike="noStrike">
              <a:solidFill>
                <a:srgbClr val="585858"/>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100" spc="-1" strike="noStrike">
              <a:solidFill>
                <a:srgbClr val="585858"/>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Title Text</a:t>
            </a:r>
            <a:endParaRPr b="0" lang="en-US" sz="5200" spc="-1" strike="noStrike">
              <a:solidFill>
                <a:srgbClr val="000000"/>
              </a:solidFill>
              <a:latin typeface="Arial"/>
            </a:endParaRPr>
          </a:p>
        </p:txBody>
      </p:sp>
      <p:sp>
        <p:nvSpPr>
          <p:cNvPr id="1" name="PlaceHolder 2"/>
          <p:cNvSpPr>
            <a:spLocks noGrp="1"/>
          </p:cNvSpPr>
          <p:nvPr>
            <p:ph type="body"/>
          </p:nvPr>
        </p:nvSpPr>
        <p:spPr>
          <a:xfrm>
            <a:off x="311760" y="2834280"/>
            <a:ext cx="8520120" cy="792360"/>
          </a:xfrm>
          <a:prstGeom prst="rect">
            <a:avLst/>
          </a:prstGeom>
        </p:spPr>
        <p:txBody>
          <a:bodyPr tIns="91440" bIns="91440">
            <a:noAutofit/>
          </a:bodyPr>
          <a:p>
            <a:pPr marL="343080" indent="-228240" algn="ctr">
              <a:lnSpc>
                <a:spcPct val="100000"/>
              </a:lnSpc>
              <a:buClr>
                <a:srgbClr val="000000"/>
              </a:buClr>
              <a:buSzPct val="45000"/>
              <a:buFont typeface="Wingdings" charset="2"/>
              <a:buChar char=""/>
              <a:tabLst>
                <a:tab algn="l" pos="0"/>
              </a:tabLst>
            </a:pPr>
            <a:r>
              <a:rPr b="0" lang="en-US" sz="2800" spc="-1" strike="noStrike">
                <a:solidFill>
                  <a:srgbClr val="585858"/>
                </a:solidFill>
                <a:latin typeface="Arial"/>
                <a:ea typeface="Arial"/>
              </a:rPr>
              <a:t>Body Level One</a:t>
            </a:r>
            <a:endParaRPr b="0" lang="en-US" sz="2800" spc="-1" strike="noStrike">
              <a:solidFill>
                <a:srgbClr val="585858"/>
              </a:solidFill>
              <a:latin typeface="Arial"/>
            </a:endParaRPr>
          </a:p>
          <a:p>
            <a:pPr lvl="1" marL="864000" indent="-324000">
              <a:spcBef>
                <a:spcPts val="1134"/>
              </a:spcBef>
              <a:buClr>
                <a:srgbClr val="000000"/>
              </a:buClr>
              <a:buSzPct val="75000"/>
              <a:buFont typeface="Symbol" charset="2"/>
              <a:buChar char=""/>
              <a:tabLst>
                <a:tab algn="l" pos="0"/>
              </a:tabLst>
            </a:pPr>
            <a:r>
              <a:rPr b="0" lang="en-US" sz="2800" spc="-1" strike="noStrike">
                <a:solidFill>
                  <a:srgbClr val="585858"/>
                </a:solidFill>
                <a:latin typeface="Arial"/>
                <a:ea typeface="Arial"/>
              </a:rPr>
              <a:t>Body Level Two</a:t>
            </a:r>
            <a:endParaRPr b="0" lang="en-US" sz="2800" spc="-1" strike="noStrike">
              <a:solidFill>
                <a:srgbClr val="585858"/>
              </a:solidFill>
              <a:latin typeface="Arial"/>
            </a:endParaRPr>
          </a:p>
          <a:p>
            <a:pPr lvl="2" marL="1296000" indent="-288000">
              <a:spcBef>
                <a:spcPts val="850"/>
              </a:spcBef>
              <a:buClr>
                <a:srgbClr val="000000"/>
              </a:buClr>
              <a:buSzPct val="45000"/>
              <a:buFont typeface="Wingdings" charset="2"/>
              <a:buChar char=""/>
              <a:tabLst>
                <a:tab algn="l" pos="0"/>
              </a:tabLst>
            </a:pPr>
            <a:r>
              <a:rPr b="0" lang="en-US" sz="2800" spc="-1" strike="noStrike">
                <a:solidFill>
                  <a:srgbClr val="585858"/>
                </a:solidFill>
                <a:latin typeface="Arial"/>
                <a:ea typeface="Arial"/>
              </a:rPr>
              <a:t>Body Level Three</a:t>
            </a:r>
            <a:endParaRPr b="0" lang="en-US" sz="2800" spc="-1" strike="noStrike">
              <a:solidFill>
                <a:srgbClr val="585858"/>
              </a:solidFill>
              <a:latin typeface="Arial"/>
            </a:endParaRPr>
          </a:p>
          <a:p>
            <a:pPr lvl="3" marL="1728000" indent="-216000">
              <a:spcBef>
                <a:spcPts val="567"/>
              </a:spcBef>
              <a:buClr>
                <a:srgbClr val="000000"/>
              </a:buClr>
              <a:buSzPct val="75000"/>
              <a:buFont typeface="Symbol" charset="2"/>
              <a:buChar char=""/>
              <a:tabLst>
                <a:tab algn="l" pos="0"/>
              </a:tabLst>
            </a:pPr>
            <a:r>
              <a:rPr b="0" lang="en-US" sz="2800" spc="-1" strike="noStrike">
                <a:solidFill>
                  <a:srgbClr val="585858"/>
                </a:solidFill>
                <a:latin typeface="Arial"/>
                <a:ea typeface="Arial"/>
              </a:rPr>
              <a:t>Body Level Four</a:t>
            </a:r>
            <a:endParaRPr b="0" lang="en-US" sz="2800" spc="-1" strike="noStrike">
              <a:solidFill>
                <a:srgbClr val="585858"/>
              </a:solidFill>
              <a:latin typeface="Arial"/>
            </a:endParaRPr>
          </a:p>
          <a:p>
            <a:pPr lvl="4" marL="2160000" indent="-216000">
              <a:spcBef>
                <a:spcPts val="283"/>
              </a:spcBef>
              <a:buClr>
                <a:srgbClr val="000000"/>
              </a:buClr>
              <a:buSzPct val="45000"/>
              <a:buFont typeface="Wingdings" charset="2"/>
              <a:buChar char=""/>
              <a:tabLst>
                <a:tab algn="l" pos="0"/>
              </a:tabLst>
            </a:pPr>
            <a:r>
              <a:rPr b="0" lang="en-US" sz="2800" spc="-1" strike="noStrike">
                <a:solidFill>
                  <a:srgbClr val="585858"/>
                </a:solidFill>
                <a:latin typeface="Arial"/>
                <a:ea typeface="Arial"/>
              </a:rPr>
              <a:t>Body Level Five</a:t>
            </a:r>
            <a:endParaRPr b="0" lang="en-US" sz="2800" spc="-1" strike="noStrike">
              <a:solidFill>
                <a:srgbClr val="585858"/>
              </a:solidFill>
              <a:latin typeface="Arial"/>
            </a:endParaRPr>
          </a:p>
        </p:txBody>
      </p:sp>
      <p:sp>
        <p:nvSpPr>
          <p:cNvPr id="2" name="PlaceHolder 3"/>
          <p:cNvSpPr>
            <a:spLocks noGrp="1"/>
          </p:cNvSpPr>
          <p:nvPr>
            <p:ph type="sldNum"/>
          </p:nvPr>
        </p:nvSpPr>
        <p:spPr>
          <a:xfrm>
            <a:off x="8684280" y="4700880"/>
            <a:ext cx="336600" cy="317880"/>
          </a:xfrm>
          <a:prstGeom prst="rect">
            <a:avLst/>
          </a:prstGeom>
        </p:spPr>
        <p:txBody>
          <a:bodyPr tIns="91440" bIns="91440" anchor="ctr">
            <a:noAutofit/>
          </a:bodyPr>
          <a:p>
            <a:pPr algn="r">
              <a:lnSpc>
                <a:spcPct val="100000"/>
              </a:lnSpc>
              <a:tabLst>
                <a:tab algn="l" pos="0"/>
              </a:tabLst>
            </a:pPr>
            <a:fld id="{94189331-3E04-4B5A-A5B5-290598BFB092}" type="slidenum">
              <a:rPr b="0" lang="en-US" sz="1000" spc="-1" strike="noStrike">
                <a:solidFill>
                  <a:srgbClr val="585858"/>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pPr>
              <a:lnSpc>
                <a:spcPct val="100000"/>
              </a:lnSpc>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nSpc>
                <a:spcPct val="115000"/>
              </a:lnSpc>
              <a:buClr>
                <a:srgbClr val="000000"/>
              </a:buClr>
              <a:buSzPct val="45000"/>
              <a:buFont typeface="Wingdings" charset="2"/>
              <a:buChar char=""/>
            </a:pPr>
            <a:r>
              <a:rPr b="0" lang="en-US" sz="1800" spc="-1" strike="noStrike">
                <a:solidFill>
                  <a:srgbClr val="585858"/>
                </a:solidFill>
                <a:latin typeface="Arial"/>
                <a:ea typeface="Arial"/>
              </a:rPr>
              <a:t>Body Level One</a:t>
            </a:r>
            <a:endParaRPr b="0" lang="en-US" sz="1800" spc="-1" strike="noStrike">
              <a:solidFill>
                <a:srgbClr val="585858"/>
              </a:solidFill>
              <a:latin typeface="Arial"/>
            </a:endParaRPr>
          </a:p>
          <a:p>
            <a:pPr lvl="1" marL="864000" indent="-324000">
              <a:lnSpc>
                <a:spcPct val="115000"/>
              </a:lnSpc>
              <a:buClr>
                <a:srgbClr val="000000"/>
              </a:buClr>
              <a:buSzPct val="75000"/>
              <a:buFont typeface="Symbol" charset="2"/>
              <a:buChar char=""/>
            </a:pPr>
            <a:r>
              <a:rPr b="0" lang="en-US" sz="1800" spc="-1" strike="noStrike">
                <a:solidFill>
                  <a:srgbClr val="585858"/>
                </a:solidFill>
                <a:latin typeface="Arial"/>
                <a:ea typeface="Arial"/>
              </a:rPr>
              <a:t>Body Level Two</a:t>
            </a:r>
            <a:endParaRPr b="0" lang="en-US" sz="1800" spc="-1" strike="noStrike">
              <a:solidFill>
                <a:srgbClr val="585858"/>
              </a:solidFill>
              <a:latin typeface="Arial"/>
            </a:endParaRPr>
          </a:p>
          <a:p>
            <a:pPr lvl="2" marL="1296000" indent="-288000">
              <a:lnSpc>
                <a:spcPct val="115000"/>
              </a:lnSpc>
              <a:buClr>
                <a:srgbClr val="000000"/>
              </a:buClr>
              <a:buSzPct val="45000"/>
              <a:buFont typeface="Wingdings" charset="2"/>
              <a:buChar char=""/>
            </a:pPr>
            <a:r>
              <a:rPr b="0" lang="en-US" sz="1800" spc="-1" strike="noStrike">
                <a:solidFill>
                  <a:srgbClr val="585858"/>
                </a:solidFill>
                <a:latin typeface="Arial"/>
                <a:ea typeface="Arial"/>
              </a:rPr>
              <a:t>Body Level Three</a:t>
            </a:r>
            <a:endParaRPr b="0" lang="en-US" sz="1800" spc="-1" strike="noStrike">
              <a:solidFill>
                <a:srgbClr val="585858"/>
              </a:solidFill>
              <a:latin typeface="Arial"/>
            </a:endParaRPr>
          </a:p>
          <a:p>
            <a:pPr lvl="3" marL="1728000" indent="-216000">
              <a:lnSpc>
                <a:spcPct val="115000"/>
              </a:lnSpc>
              <a:buClr>
                <a:srgbClr val="000000"/>
              </a:buClr>
              <a:buSzPct val="75000"/>
              <a:buFont typeface="Symbol" charset="2"/>
              <a:buChar char=""/>
            </a:pPr>
            <a:r>
              <a:rPr b="0" lang="en-US" sz="1800" spc="-1" strike="noStrike">
                <a:solidFill>
                  <a:srgbClr val="585858"/>
                </a:solidFill>
                <a:latin typeface="Arial"/>
                <a:ea typeface="Arial"/>
              </a:rPr>
              <a:t>Body Level Four</a:t>
            </a:r>
            <a:endParaRPr b="0" lang="en-US" sz="1800" spc="-1" strike="noStrike">
              <a:solidFill>
                <a:srgbClr val="585858"/>
              </a:solidFill>
              <a:latin typeface="Arial"/>
            </a:endParaRPr>
          </a:p>
          <a:p>
            <a:pPr lvl="4" marL="2160000" indent="-216000">
              <a:lnSpc>
                <a:spcPct val="115000"/>
              </a:lnSpc>
              <a:buClr>
                <a:srgbClr val="000000"/>
              </a:buClr>
              <a:buSzPct val="45000"/>
              <a:buFont typeface="Wingdings" charset="2"/>
              <a:buChar char=""/>
            </a:pPr>
            <a:r>
              <a:rPr b="0" lang="en-US" sz="1800" spc="-1" strike="noStrike">
                <a:solidFill>
                  <a:srgbClr val="585858"/>
                </a:solidFill>
                <a:latin typeface="Arial"/>
                <a:ea typeface="Arial"/>
              </a:rPr>
              <a:t>Body Level Five</a:t>
            </a:r>
            <a:endParaRPr b="0" lang="en-US" sz="1800" spc="-1" strike="noStrike">
              <a:solidFill>
                <a:srgbClr val="585858"/>
              </a:solidFill>
              <a:latin typeface="Arial"/>
            </a:endParaRPr>
          </a:p>
        </p:txBody>
      </p:sp>
      <p:sp>
        <p:nvSpPr>
          <p:cNvPr id="41" name="PlaceHolder 3"/>
          <p:cNvSpPr>
            <a:spLocks noGrp="1"/>
          </p:cNvSpPr>
          <p:nvPr>
            <p:ph type="sldNum"/>
          </p:nvPr>
        </p:nvSpPr>
        <p:spPr>
          <a:xfrm>
            <a:off x="8684280" y="4700880"/>
            <a:ext cx="336600" cy="317880"/>
          </a:xfrm>
          <a:prstGeom prst="rect">
            <a:avLst/>
          </a:prstGeom>
        </p:spPr>
        <p:txBody>
          <a:bodyPr tIns="91440" bIns="91440" anchor="ctr">
            <a:noAutofit/>
          </a:bodyPr>
          <a:p>
            <a:pPr algn="r">
              <a:lnSpc>
                <a:spcPct val="100000"/>
              </a:lnSpc>
              <a:tabLst>
                <a:tab algn="l" pos="0"/>
              </a:tabLst>
            </a:pPr>
            <a:fld id="{67EF6152-00DD-4860-AA56-77AD367C99AA}" type="slidenum">
              <a:rPr b="0" lang="en-US" sz="1000" spc="-1" strike="noStrike">
                <a:solidFill>
                  <a:srgbClr val="585858"/>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towardsdatascience.com/why-0-9-towards-better-momentum-strategies-in-deep-learning-827408503650"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w="12600">
            <a:noFill/>
          </a:ln>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Assignment 2 Writeup</a:t>
            </a:r>
            <a:endParaRPr b="0" lang="en-US"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w="12600">
            <a:noFill/>
          </a:ln>
        </p:spPr>
        <p:txBody>
          <a:bodyPr tIns="91440" bIns="91440">
            <a:noAutofit/>
          </a:bodyPr>
          <a:p>
            <a:pPr algn="ctr">
              <a:lnSpc>
                <a:spcPct val="100000"/>
              </a:lnSpc>
              <a:tabLst>
                <a:tab algn="l" pos="0"/>
              </a:tabLst>
            </a:pPr>
            <a:r>
              <a:rPr b="0" lang="en-US" sz="1490" spc="-1" strike="noStrike">
                <a:solidFill>
                  <a:srgbClr val="585858"/>
                </a:solidFill>
                <a:latin typeface="Arial"/>
                <a:ea typeface="Arial"/>
              </a:rPr>
              <a:t>Name:</a:t>
            </a:r>
            <a:endParaRPr b="0" lang="en-US" sz="1490" spc="-1" strike="noStrike">
              <a:latin typeface="Arial"/>
            </a:endParaRPr>
          </a:p>
          <a:p>
            <a:pPr algn="ctr">
              <a:lnSpc>
                <a:spcPct val="100000"/>
              </a:lnSpc>
              <a:tabLst>
                <a:tab algn="l" pos="0"/>
              </a:tabLst>
            </a:pPr>
            <a:r>
              <a:rPr b="0" lang="en-US" sz="1490" spc="-1" strike="noStrike">
                <a:solidFill>
                  <a:srgbClr val="585858"/>
                </a:solidFill>
                <a:latin typeface="Arial"/>
                <a:ea typeface="Arial"/>
              </a:rPr>
              <a:t>GT Email:</a:t>
            </a:r>
            <a:endParaRPr b="0" lang="en-US" sz="149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1152360"/>
            <a:ext cx="8520120" cy="3416040"/>
          </a:xfrm>
          <a:prstGeom prst="rect">
            <a:avLst/>
          </a:prstGeom>
          <a:noFill/>
          <a:ln w="12600">
            <a:noFill/>
          </a:ln>
        </p:spPr>
        <p:txBody>
          <a:bodyPr tIns="91440" bIns="91440">
            <a:noAutofit/>
          </a:bodyPr>
          <a:p>
            <a:pPr>
              <a:lnSpc>
                <a:spcPct val="115000"/>
              </a:lnSpc>
              <a:spcBef>
                <a:spcPts val="1599"/>
              </a:spcBef>
              <a:tabLst>
                <a:tab algn="l" pos="0"/>
              </a:tabLst>
            </a:pPr>
            <a:r>
              <a:rPr b="0" lang="en-US" sz="1800" spc="-1" strike="noStrike">
                <a:solidFill>
                  <a:srgbClr val="585858"/>
                </a:solidFill>
                <a:latin typeface="Arial"/>
                <a:ea typeface="Arial"/>
              </a:rPr>
              <a:t>Describe and explain your observation on the result:</a:t>
            </a:r>
            <a:endParaRPr b="0" lang="en-US" sz="1800" spc="-1" strike="noStrike">
              <a:solidFill>
                <a:srgbClr val="585858"/>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798920" y="2130120"/>
            <a:ext cx="5545800" cy="944280"/>
          </a:xfrm>
          <a:prstGeom prst="rect">
            <a:avLst/>
          </a:prstGeom>
          <a:noFill/>
          <a:ln w="12600">
            <a:noFill/>
          </a:ln>
        </p:spPr>
        <p:style>
          <a:lnRef idx="0"/>
          <a:fillRef idx="0"/>
          <a:effectRef idx="0"/>
          <a:fontRef idx="minor"/>
        </p:style>
        <p:txBody>
          <a:bodyPr tIns="91440" bIns="91440">
            <a:spAutoFit/>
          </a:bodyPr>
          <a:p>
            <a:pPr>
              <a:lnSpc>
                <a:spcPct val="100000"/>
              </a:lnSpc>
              <a:tabLst>
                <a:tab algn="l" pos="0"/>
              </a:tabLst>
            </a:pPr>
            <a:r>
              <a:rPr b="0" lang="en-US" sz="5000" spc="-1" strike="noStrike">
                <a:solidFill>
                  <a:srgbClr val="000000"/>
                </a:solidFill>
                <a:latin typeface="Arial"/>
                <a:ea typeface="Arial"/>
              </a:rPr>
              <a:t>Part-1 ConvNet</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65760" y="548640"/>
            <a:ext cx="8520120" cy="847440"/>
          </a:xfrm>
          <a:prstGeom prst="rect">
            <a:avLst/>
          </a:prstGeom>
          <a:noFill/>
          <a:ln w="12600">
            <a:noFill/>
          </a:ln>
        </p:spPr>
        <p:txBody>
          <a:bodyPr tIns="91440" bIns="91440">
            <a:noAutofit/>
          </a:bodyPr>
          <a:p>
            <a:pPr>
              <a:lnSpc>
                <a:spcPct val="115000"/>
              </a:lnSpc>
              <a:spcBef>
                <a:spcPts val="1599"/>
              </a:spcBef>
              <a:tabLst>
                <a:tab algn="l" pos="0"/>
              </a:tabLst>
            </a:pPr>
            <a:r>
              <a:rPr b="0" lang="en-US" sz="1800" spc="-1" strike="noStrike">
                <a:solidFill>
                  <a:srgbClr val="585858"/>
                </a:solidFill>
                <a:latin typeface="Arial"/>
                <a:ea typeface="Arial"/>
              </a:rPr>
              <a:t>Put your learning curve here:</a:t>
            </a:r>
            <a:endParaRPr b="0" lang="en-US" sz="1800" spc="-1" strike="noStrike">
              <a:solidFill>
                <a:srgbClr val="585858"/>
              </a:solidFill>
              <a:latin typeface="Arial"/>
            </a:endParaRPr>
          </a:p>
        </p:txBody>
      </p:sp>
      <p:pic>
        <p:nvPicPr>
          <p:cNvPr id="82" name="" descr=""/>
          <p:cNvPicPr/>
          <p:nvPr/>
        </p:nvPicPr>
        <p:blipFill>
          <a:blip r:embed="rId1"/>
          <a:stretch/>
        </p:blipFill>
        <p:spPr>
          <a:xfrm>
            <a:off x="1645920" y="1234440"/>
            <a:ext cx="4937760" cy="3703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798920" y="2130120"/>
            <a:ext cx="5545800" cy="944280"/>
          </a:xfrm>
          <a:prstGeom prst="rect">
            <a:avLst/>
          </a:prstGeom>
          <a:noFill/>
          <a:ln w="12600">
            <a:noFill/>
          </a:ln>
        </p:spPr>
        <p:style>
          <a:lnRef idx="0"/>
          <a:fillRef idx="0"/>
          <a:effectRef idx="0"/>
          <a:fontRef idx="minor"/>
        </p:style>
        <p:txBody>
          <a:bodyPr tIns="91440" bIns="91440">
            <a:spAutoFit/>
          </a:bodyPr>
          <a:p>
            <a:pPr>
              <a:lnSpc>
                <a:spcPct val="100000"/>
              </a:lnSpc>
              <a:tabLst>
                <a:tab algn="l" pos="0"/>
              </a:tabLst>
            </a:pPr>
            <a:r>
              <a:rPr b="0" lang="en-US" sz="5000" spc="-1" strike="noStrike">
                <a:solidFill>
                  <a:srgbClr val="000000"/>
                </a:solidFill>
                <a:latin typeface="Arial"/>
                <a:ea typeface="Arial"/>
              </a:rPr>
              <a:t>My CNN Model</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65760" y="182880"/>
            <a:ext cx="8520120" cy="847440"/>
          </a:xfrm>
          <a:prstGeom prst="rect">
            <a:avLst/>
          </a:prstGeom>
          <a:noFill/>
          <a:ln w="12600">
            <a:noFill/>
          </a:ln>
        </p:spPr>
        <p:txBody>
          <a:bodyPr tIns="91440" bIns="91440">
            <a:noAutofit/>
          </a:bodyPr>
          <a:p>
            <a:pPr>
              <a:lnSpc>
                <a:spcPct val="115000"/>
              </a:lnSpc>
              <a:spcBef>
                <a:spcPts val="1599"/>
              </a:spcBef>
              <a:tabLst>
                <a:tab algn="l" pos="0"/>
              </a:tabLst>
            </a:pPr>
            <a:r>
              <a:rPr b="0" lang="en-US" sz="1800" spc="-1" strike="noStrike">
                <a:solidFill>
                  <a:srgbClr val="585858"/>
                </a:solidFill>
                <a:latin typeface="Arial"/>
                <a:ea typeface="Arial"/>
              </a:rPr>
              <a:t>Describe your model design in plain text here:</a:t>
            </a:r>
            <a:endParaRPr b="0" lang="en-US" sz="1800" spc="-1" strike="noStrike">
              <a:solidFill>
                <a:srgbClr val="585858"/>
              </a:solidFill>
              <a:latin typeface="Arial"/>
            </a:endParaRPr>
          </a:p>
          <a:p>
            <a:pPr>
              <a:lnSpc>
                <a:spcPct val="115000"/>
              </a:lnSpc>
              <a:spcBef>
                <a:spcPts val="1599"/>
              </a:spcBef>
              <a:tabLst>
                <a:tab algn="l" pos="0"/>
              </a:tabLst>
            </a:pPr>
            <a:r>
              <a:rPr b="0" lang="en-US" sz="1200" spc="-1" strike="noStrike">
                <a:solidFill>
                  <a:srgbClr val="585858"/>
                </a:solidFill>
                <a:latin typeface="Arial"/>
                <a:ea typeface="Arial"/>
              </a:rPr>
              <a:t>My beginning of my model consists of 4 Conv/Max Pool layers chained together with increasing output channels in the Convolution layers. The initial out channel is 16, which doubles to 32, 64,128, and 256 to reflect larger and larger features, from clusters of pixels, to edges, to motifs. The final layers are linear layers which gradually decrease from 1024 to 512 to 256 to 128 to 10 which reflect the total number of classes, helps the gradient flow gradually into class probabilities. There also 2 ReLu layers, one after the final convolution layer and one after the 2</a:t>
            </a:r>
            <a:r>
              <a:rPr b="0" lang="en-US" sz="1200" spc="-1" strike="noStrike" baseline="14000000">
                <a:solidFill>
                  <a:srgbClr val="585858"/>
                </a:solidFill>
                <a:latin typeface="Arial"/>
                <a:ea typeface="Arial"/>
              </a:rPr>
              <a:t>nd</a:t>
            </a:r>
            <a:r>
              <a:rPr b="0" lang="en-US" sz="1200" spc="-1" strike="noStrike">
                <a:solidFill>
                  <a:srgbClr val="585858"/>
                </a:solidFill>
                <a:latin typeface="Arial"/>
                <a:ea typeface="Arial"/>
              </a:rPr>
              <a:t> to last linear layer. They serve as a sort of ‘on’ or ‘off’ switch to help the network decide if the input window of the image resembles close enough to the feature the convolution picked out by firing or remaining dormant. All c</a:t>
            </a:r>
            <a:r>
              <a:rPr b="0" lang="en-US" sz="1200" spc="-1" strike="noStrike">
                <a:solidFill>
                  <a:srgbClr val="585858"/>
                </a:solidFill>
                <a:latin typeface="Arial"/>
                <a:ea typeface="Arial"/>
              </a:rPr>
              <a:t>onvolution layers have 0 stride (for no information loss), padding of 1 and a kernel size of 2; it worked well enough in the Vanilla CNN, otherwise I would have scanned the CIFAR images in more detail for picking out a good window size. All max pool layers have a kernel size of 2 and 0 stride.</a:t>
            </a:r>
            <a:endParaRPr b="0" lang="en-US" sz="1200" spc="-1" strike="noStrike">
              <a:solidFill>
                <a:srgbClr val="585858"/>
              </a:solidFill>
              <a:latin typeface="Arial"/>
            </a:endParaRPr>
          </a:p>
        </p:txBody>
      </p:sp>
      <p:sp>
        <p:nvSpPr>
          <p:cNvPr id="85" name="CustomShape 2"/>
          <p:cNvSpPr/>
          <p:nvPr/>
        </p:nvSpPr>
        <p:spPr>
          <a:xfrm>
            <a:off x="311760" y="2516400"/>
            <a:ext cx="8520120" cy="964440"/>
          </a:xfrm>
          <a:prstGeom prst="rect">
            <a:avLst/>
          </a:prstGeom>
          <a:noFill/>
          <a:ln w="12600">
            <a:noFill/>
          </a:ln>
        </p:spPr>
        <p:style>
          <a:lnRef idx="0"/>
          <a:fillRef idx="0"/>
          <a:effectRef idx="0"/>
          <a:fontRef idx="minor"/>
        </p:style>
        <p:txBody>
          <a:bodyPr tIns="91440" bIns="91440">
            <a:normAutofit/>
          </a:bodyPr>
          <a:p>
            <a:pPr>
              <a:lnSpc>
                <a:spcPct val="115000"/>
              </a:lnSpc>
              <a:spcBef>
                <a:spcPts val="1599"/>
              </a:spcBef>
              <a:tabLst>
                <a:tab algn="l" pos="0"/>
              </a:tabLst>
            </a:pPr>
            <a:endParaRPr b="0" lang="en-US" sz="1800" spc="-1" strike="noStrike">
              <a:latin typeface="Arial"/>
            </a:endParaRPr>
          </a:p>
          <a:p>
            <a:pPr>
              <a:lnSpc>
                <a:spcPct val="115000"/>
              </a:lnSpc>
              <a:spcBef>
                <a:spcPts val="1599"/>
              </a:spcBef>
              <a:tabLst>
                <a:tab algn="l" pos="0"/>
              </a:tabLst>
            </a:pPr>
            <a:r>
              <a:rPr b="0" lang="en-US" sz="14060" spc="-1" strike="noStrike">
                <a:solidFill>
                  <a:srgbClr val="585858"/>
                </a:solidFill>
                <a:latin typeface="Arial"/>
                <a:ea typeface="Arial"/>
              </a:rPr>
              <a:t>Describe your choice of hyper-parameters:</a:t>
            </a:r>
            <a:endParaRPr b="0" lang="en-US" sz="14060" spc="-1" strike="noStrike">
              <a:latin typeface="Arial"/>
            </a:endParaRPr>
          </a:p>
          <a:p>
            <a:pPr>
              <a:lnSpc>
                <a:spcPct val="115000"/>
              </a:lnSpc>
              <a:spcBef>
                <a:spcPts val="1599"/>
              </a:spcBef>
              <a:tabLst>
                <a:tab algn="l" pos="0"/>
              </a:tabLst>
            </a:pPr>
            <a:r>
              <a:rPr b="0" lang="en-US" sz="18720" spc="-1" strike="noStrike">
                <a:solidFill>
                  <a:srgbClr val="585858"/>
                </a:solidFill>
                <a:latin typeface="Arial"/>
                <a:ea typeface="Arial"/>
              </a:rPr>
              <a:t>I chose a large batch size of 256 to decrease noise every training epoch. I decreased the regularization to 0 during my initial experiments and increased it slowly to a </a:t>
            </a:r>
            <a:r>
              <a:rPr b="1" lang="en-US" sz="18720" spc="-1" strike="noStrike">
                <a:solidFill>
                  <a:srgbClr val="585858"/>
                </a:solidFill>
                <a:latin typeface="Arial"/>
                <a:ea typeface="Arial"/>
              </a:rPr>
              <a:t>final value of 0.00005</a:t>
            </a:r>
            <a:r>
              <a:rPr b="0" lang="en-US" sz="18720" spc="-1" strike="noStrike">
                <a:solidFill>
                  <a:srgbClr val="585858"/>
                </a:solidFill>
                <a:latin typeface="Arial"/>
                <a:ea typeface="Arial"/>
              </a:rPr>
              <a:t> once I could see it was helping the validation accuracy as opposed to hurting it. I chose an initial learning rate of 0.01 after experimentation, 0.001 had almost no change after 10 epochs, and 0.1 had NaN’s show up in the loss function. I chose  a momentum of 0.9 as I read that it’s a good value for most networks (</a:t>
            </a:r>
            <a:r>
              <a:rPr b="0" lang="en-US" sz="18720" spc="-1" strike="noStrike">
                <a:solidFill>
                  <a:srgbClr val="585858"/>
                </a:solidFill>
                <a:latin typeface="Arial"/>
                <a:ea typeface="Arial"/>
                <a:hlinkClick r:id="rId1"/>
              </a:rPr>
              <a:t>link</a:t>
            </a:r>
            <a:r>
              <a:rPr b="0" lang="en-US" sz="18720" spc="-1" strike="noStrike">
                <a:solidFill>
                  <a:srgbClr val="585858"/>
                </a:solidFill>
                <a:latin typeface="Arial"/>
                <a:ea typeface="Arial"/>
              </a:rPr>
              <a:t>). I kept my step values at [22,25] which I also found by tuning – I kept increasing the left step up because I saw the loss function starting to slow down once the epoch hit the left most value, up until 22 which got the accuracy to over 80%. The right most value is the number of epochs which means it never hits the fast decay step.</a:t>
            </a:r>
            <a:endParaRPr b="0" lang="en-US" sz="18720" spc="-1" strike="noStrike">
              <a:latin typeface="Arial"/>
            </a:endParaRPr>
          </a:p>
          <a:p>
            <a:pPr>
              <a:lnSpc>
                <a:spcPct val="115000"/>
              </a:lnSpc>
              <a:spcBef>
                <a:spcPts val="1599"/>
              </a:spcBef>
              <a:tabLst>
                <a:tab algn="l" pos="0"/>
              </a:tabLst>
            </a:pPr>
            <a:endParaRPr b="0" lang="en-US" sz="18720" spc="-1" strike="noStrike">
              <a:latin typeface="Arial"/>
            </a:endParaRPr>
          </a:p>
        </p:txBody>
      </p:sp>
      <p:sp>
        <p:nvSpPr>
          <p:cNvPr id="86" name="CustomShape 3"/>
          <p:cNvSpPr/>
          <p:nvPr/>
        </p:nvSpPr>
        <p:spPr>
          <a:xfrm>
            <a:off x="311760" y="4114800"/>
            <a:ext cx="8009280" cy="700200"/>
          </a:xfrm>
          <a:prstGeom prst="rect">
            <a:avLst/>
          </a:prstGeom>
          <a:noFill/>
          <a:ln w="12600">
            <a:noFill/>
          </a:ln>
        </p:spPr>
        <p:style>
          <a:lnRef idx="0"/>
          <a:fillRef idx="0"/>
          <a:effectRef idx="0"/>
          <a:fontRef idx="minor"/>
        </p:style>
        <p:txBody>
          <a:bodyPr tIns="91440" bIns="91440">
            <a:normAutofit fontScale="66000"/>
          </a:bodyPr>
          <a:p>
            <a:pPr>
              <a:lnSpc>
                <a:spcPct val="115000"/>
              </a:lnSpc>
              <a:spcBef>
                <a:spcPts val="1599"/>
              </a:spcBef>
              <a:tabLst>
                <a:tab algn="l" pos="0"/>
              </a:tabLst>
            </a:pPr>
            <a:r>
              <a:rPr b="0" lang="en-US" sz="1800" spc="-1" strike="noStrike">
                <a:solidFill>
                  <a:srgbClr val="585858"/>
                </a:solidFill>
                <a:latin typeface="Arial"/>
                <a:ea typeface="Arial"/>
              </a:rPr>
              <a:t>What’s your final accuracy on validation set?</a:t>
            </a:r>
            <a:endParaRPr b="0" lang="en-US" sz="1800" spc="-1" strike="noStrike">
              <a:latin typeface="Arial"/>
            </a:endParaRPr>
          </a:p>
          <a:p>
            <a:pPr>
              <a:lnSpc>
                <a:spcPct val="115000"/>
              </a:lnSpc>
              <a:spcBef>
                <a:spcPts val="1599"/>
              </a:spcBef>
              <a:tabLst>
                <a:tab algn="l" pos="0"/>
              </a:tabLst>
            </a:pPr>
            <a:r>
              <a:rPr b="0" lang="en-US" sz="1100" spc="-1" strike="noStrike">
                <a:solidFill>
                  <a:srgbClr val="585858"/>
                </a:solidFill>
                <a:latin typeface="Arial"/>
                <a:ea typeface="Arial"/>
              </a:rPr>
              <a:t>0.81</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798920" y="2130120"/>
            <a:ext cx="5545800" cy="944280"/>
          </a:xfrm>
          <a:prstGeom prst="rect">
            <a:avLst/>
          </a:prstGeom>
          <a:noFill/>
          <a:ln w="12600">
            <a:noFill/>
          </a:ln>
        </p:spPr>
        <p:style>
          <a:lnRef idx="0"/>
          <a:fillRef idx="0"/>
          <a:effectRef idx="0"/>
          <a:fontRef idx="minor"/>
        </p:style>
        <p:txBody>
          <a:bodyPr tIns="91440" bIns="91440">
            <a:spAutoFit/>
          </a:bodyPr>
          <a:p>
            <a:pPr>
              <a:lnSpc>
                <a:spcPct val="100000"/>
              </a:lnSpc>
              <a:tabLst>
                <a:tab algn="l" pos="0"/>
              </a:tabLst>
            </a:pPr>
            <a:r>
              <a:rPr b="0" lang="en-US" sz="5000" spc="-1" strike="noStrike">
                <a:solidFill>
                  <a:srgbClr val="000000"/>
                </a:solidFill>
                <a:latin typeface="Arial"/>
                <a:ea typeface="Arial"/>
              </a:rPr>
              <a:t>Data Wrangling</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1152360"/>
            <a:ext cx="8520120" cy="3416040"/>
          </a:xfrm>
          <a:prstGeom prst="rect">
            <a:avLst/>
          </a:prstGeom>
          <a:noFill/>
          <a:ln w="12600">
            <a:noFill/>
          </a:ln>
        </p:spPr>
        <p:txBody>
          <a:bodyPr tIns="91440" bIns="91440">
            <a:noAutofit/>
          </a:bodyPr>
          <a:p>
            <a:pPr>
              <a:lnSpc>
                <a:spcPct val="115000"/>
              </a:lnSpc>
              <a:tabLst>
                <a:tab algn="l" pos="0"/>
              </a:tabLst>
            </a:pPr>
            <a:r>
              <a:rPr b="0" lang="en-US" sz="1800" spc="-1" strike="noStrike">
                <a:solidFill>
                  <a:srgbClr val="585858"/>
                </a:solidFill>
                <a:latin typeface="Arial"/>
                <a:ea typeface="Arial"/>
              </a:rPr>
              <a:t>What’s your result of training with regular CE loss on imbalanced CIFAR-10?</a:t>
            </a:r>
            <a:endParaRPr b="0" lang="en-US" sz="1800" spc="-1" strike="noStrike">
              <a:solidFill>
                <a:srgbClr val="585858"/>
              </a:solidFill>
              <a:latin typeface="Arial"/>
            </a:endParaRPr>
          </a:p>
          <a:p>
            <a:pPr>
              <a:lnSpc>
                <a:spcPct val="115000"/>
              </a:lnSpc>
              <a:spcBef>
                <a:spcPts val="1599"/>
              </a:spcBef>
              <a:tabLst>
                <a:tab algn="l" pos="0"/>
              </a:tabLst>
            </a:pPr>
            <a:r>
              <a:rPr b="0" lang="en-US" sz="1800" spc="-1" strike="noStrike">
                <a:solidFill>
                  <a:srgbClr val="585858"/>
                </a:solidFill>
                <a:latin typeface="Arial"/>
                <a:ea typeface="Arial"/>
              </a:rPr>
              <a:t>Fill in your per-class accuracy in the table</a:t>
            </a:r>
            <a:endParaRPr b="0" lang="en-US" sz="1800" spc="-1" strike="noStrike">
              <a:solidFill>
                <a:srgbClr val="585858"/>
              </a:solidFill>
              <a:latin typeface="Arial"/>
            </a:endParaRPr>
          </a:p>
        </p:txBody>
      </p:sp>
      <p:graphicFrame>
        <p:nvGraphicFramePr>
          <p:cNvPr id="89" name="Table 2"/>
          <p:cNvGraphicFramePr/>
          <p:nvPr/>
        </p:nvGraphicFramePr>
        <p:xfrm>
          <a:off x="430920" y="2400840"/>
          <a:ext cx="8067960" cy="1199880"/>
        </p:xfrm>
        <a:graphic>
          <a:graphicData uri="http://schemas.openxmlformats.org/drawingml/2006/table">
            <a:tbl>
              <a:tblPr/>
              <a:tblGrid>
                <a:gridCol w="876240"/>
                <a:gridCol w="668520"/>
                <a:gridCol w="629280"/>
                <a:gridCol w="655200"/>
                <a:gridCol w="811440"/>
                <a:gridCol w="759240"/>
                <a:gridCol w="733320"/>
                <a:gridCol w="733320"/>
                <a:gridCol w="733320"/>
                <a:gridCol w="733320"/>
                <a:gridCol w="735120"/>
              </a:tblGrid>
              <a:tr h="59400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r>
                        <a:rPr b="0" lang="en-US" sz="1400" spc="-1" strike="noStrike">
                          <a:solidFill>
                            <a:srgbClr val="000000"/>
                          </a:solidFill>
                          <a:latin typeface="Arial"/>
                          <a:ea typeface="Arial"/>
                        </a:rPr>
                        <a:t>Class </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r>
                        <a:rPr b="0" lang="en-US" sz="1400" spc="-1" strike="noStrike">
                          <a:solidFill>
                            <a:srgbClr val="000000"/>
                          </a:solidFill>
                          <a:latin typeface="Arial"/>
                          <a:ea typeface="Arial"/>
                        </a:rPr>
                        <a:t>Class</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8</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9</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06240">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CE Loss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1152360"/>
            <a:ext cx="8520120" cy="3416040"/>
          </a:xfrm>
          <a:prstGeom prst="rect">
            <a:avLst/>
          </a:prstGeom>
          <a:noFill/>
          <a:ln w="12600">
            <a:noFill/>
          </a:ln>
        </p:spPr>
        <p:txBody>
          <a:bodyPr tIns="91440" bIns="91440">
            <a:noAutofit/>
          </a:bodyPr>
          <a:p>
            <a:pPr>
              <a:lnSpc>
                <a:spcPct val="115000"/>
              </a:lnSpc>
              <a:tabLst>
                <a:tab algn="l" pos="0"/>
              </a:tabLst>
            </a:pPr>
            <a:r>
              <a:rPr b="0" lang="en-US" sz="1800" spc="-1" strike="noStrike">
                <a:solidFill>
                  <a:srgbClr val="585858"/>
                </a:solidFill>
                <a:latin typeface="Arial"/>
                <a:ea typeface="Arial"/>
              </a:rPr>
              <a:t>What’s your result of training with CB-Focal loss on imbalanced CIFAR-10?</a:t>
            </a:r>
            <a:endParaRPr b="0" lang="en-US" sz="1800" spc="-1" strike="noStrike">
              <a:solidFill>
                <a:srgbClr val="585858"/>
              </a:solidFill>
              <a:latin typeface="Arial"/>
            </a:endParaRPr>
          </a:p>
          <a:p>
            <a:pPr>
              <a:lnSpc>
                <a:spcPct val="115000"/>
              </a:lnSpc>
              <a:spcBef>
                <a:spcPts val="1599"/>
              </a:spcBef>
              <a:tabLst>
                <a:tab algn="l" pos="0"/>
              </a:tabLst>
            </a:pPr>
            <a:r>
              <a:rPr b="0" lang="en-US" sz="1800" spc="-1" strike="noStrike">
                <a:solidFill>
                  <a:srgbClr val="585858"/>
                </a:solidFill>
                <a:latin typeface="Arial"/>
                <a:ea typeface="Arial"/>
              </a:rPr>
              <a:t>Tune the hyper-parameter beta and fill in your per-class accuracy in the table</a:t>
            </a:r>
            <a:endParaRPr b="0" lang="en-US" sz="1800" spc="-1" strike="noStrike">
              <a:solidFill>
                <a:srgbClr val="585858"/>
              </a:solidFill>
              <a:latin typeface="Arial"/>
            </a:endParaRPr>
          </a:p>
        </p:txBody>
      </p:sp>
      <p:graphicFrame>
        <p:nvGraphicFramePr>
          <p:cNvPr id="91" name="Table 2"/>
          <p:cNvGraphicFramePr/>
          <p:nvPr/>
        </p:nvGraphicFramePr>
        <p:xfrm>
          <a:off x="125640" y="2400840"/>
          <a:ext cx="8372880" cy="1806480"/>
        </p:xfrm>
        <a:graphic>
          <a:graphicData uri="http://schemas.openxmlformats.org/drawingml/2006/table">
            <a:tbl>
              <a:tblPr/>
              <a:tblGrid>
                <a:gridCol w="909360"/>
                <a:gridCol w="693720"/>
                <a:gridCol w="653400"/>
                <a:gridCol w="680040"/>
                <a:gridCol w="842040"/>
                <a:gridCol w="788040"/>
                <a:gridCol w="761040"/>
                <a:gridCol w="761040"/>
                <a:gridCol w="761040"/>
                <a:gridCol w="761040"/>
                <a:gridCol w="762480"/>
              </a:tblGrid>
              <a:tr h="59400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r>
                        <a:rPr b="0" lang="en-US" sz="1400" spc="-1" strike="noStrike">
                          <a:solidFill>
                            <a:srgbClr val="000000"/>
                          </a:solidFill>
                          <a:latin typeface="Arial"/>
                          <a:ea typeface="Arial"/>
                        </a:rPr>
                        <a:t>Class </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r>
                        <a:rPr b="0" lang="en-US" sz="1400" spc="-1" strike="noStrike">
                          <a:solidFill>
                            <a:srgbClr val="000000"/>
                          </a:solidFill>
                          <a:latin typeface="Arial"/>
                          <a:ea typeface="Arial"/>
                        </a:rPr>
                        <a:t>Class</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8</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9</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06240">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beta=?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06600">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beta=?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1152360"/>
            <a:ext cx="8520120" cy="3416040"/>
          </a:xfrm>
          <a:prstGeom prst="rect">
            <a:avLst/>
          </a:prstGeom>
          <a:noFill/>
          <a:ln w="12600">
            <a:noFill/>
          </a:ln>
        </p:spPr>
        <p:txBody>
          <a:bodyPr tIns="91440" bIns="91440">
            <a:noAutofit/>
          </a:bodyPr>
          <a:p>
            <a:pPr>
              <a:lnSpc>
                <a:spcPct val="115000"/>
              </a:lnSpc>
              <a:tabLst>
                <a:tab algn="l" pos="0"/>
              </a:tabLst>
            </a:pPr>
            <a:r>
              <a:rPr b="0" lang="en-US" sz="1800" spc="-1" strike="noStrike">
                <a:solidFill>
                  <a:srgbClr val="585858"/>
                </a:solidFill>
                <a:latin typeface="Arial"/>
                <a:ea typeface="Arial"/>
              </a:rPr>
              <a:t>Put your results of CE loss and CB-Focal Loss(best) together:</a:t>
            </a:r>
            <a:endParaRPr b="0" lang="en-US" sz="1800" spc="-1" strike="noStrike">
              <a:solidFill>
                <a:srgbClr val="585858"/>
              </a:solidFill>
              <a:latin typeface="Arial"/>
            </a:endParaRPr>
          </a:p>
        </p:txBody>
      </p:sp>
      <p:graphicFrame>
        <p:nvGraphicFramePr>
          <p:cNvPr id="93" name="Table 2"/>
          <p:cNvGraphicFramePr/>
          <p:nvPr/>
        </p:nvGraphicFramePr>
        <p:xfrm>
          <a:off x="378720" y="2387880"/>
          <a:ext cx="8587440" cy="1806480"/>
        </p:xfrm>
        <a:graphic>
          <a:graphicData uri="http://schemas.openxmlformats.org/drawingml/2006/table">
            <a:tbl>
              <a:tblPr/>
              <a:tblGrid>
                <a:gridCol w="932760"/>
                <a:gridCol w="711360"/>
                <a:gridCol w="669960"/>
                <a:gridCol w="697680"/>
                <a:gridCol w="863640"/>
                <a:gridCol w="808200"/>
                <a:gridCol w="780480"/>
                <a:gridCol w="780480"/>
                <a:gridCol w="780480"/>
                <a:gridCol w="780480"/>
                <a:gridCol w="782280"/>
              </a:tblGrid>
              <a:tr h="59400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r>
                        <a:rPr b="0" lang="en-US" sz="1400" spc="-1" strike="noStrike">
                          <a:solidFill>
                            <a:srgbClr val="000000"/>
                          </a:solidFill>
                          <a:latin typeface="Arial"/>
                          <a:ea typeface="Arial"/>
                        </a:rPr>
                        <a:t>Class </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r>
                        <a:rPr b="0" lang="en-US" sz="1400" spc="-1" strike="noStrike">
                          <a:solidFill>
                            <a:srgbClr val="000000"/>
                          </a:solidFill>
                          <a:latin typeface="Arial"/>
                          <a:ea typeface="Arial"/>
                        </a:rPr>
                        <a:t>Class</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8</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Class 9</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06240">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CE Loss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06600">
                <a:tc>
                  <a:txBody>
                    <a:bodyPr lIns="91080" rIns="91080" tIns="91080" bIns="91080">
                      <a:noAutofit/>
                    </a:bodyPr>
                    <a:p>
                      <a:pPr>
                        <a:lnSpc>
                          <a:spcPct val="100000"/>
                        </a:lnSpc>
                        <a:tabLst>
                          <a:tab algn="l" pos="0"/>
                        </a:tabLst>
                      </a:pPr>
                      <a:r>
                        <a:rPr b="0" lang="en-US" sz="1400" spc="-1" strike="noStrike">
                          <a:solidFill>
                            <a:srgbClr val="000000"/>
                          </a:solidFill>
                          <a:latin typeface="Arial"/>
                          <a:ea typeface="Arial"/>
                        </a:rPr>
                        <a:t>CB-Focal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2021-10-05T01:43:02Z</dcterms:modified>
  <cp:revision>6</cp:revision>
  <dc:subject/>
  <dc:title>Assignment 2 Writeup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