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43891200" cy="329184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" d="100"/>
          <a:sy n="14" d="100"/>
        </p:scale>
        <p:origin x="152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move the slide</a:t>
            </a: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4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43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44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45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0C00F8E5-3894-4751-B318-C6DD93AD492E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661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62050"/>
            <a:ext cx="4179887" cy="3136900"/>
          </a:xfrm>
          <a:prstGeom prst="rect">
            <a:avLst/>
          </a:prstGeom>
        </p:spPr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700920" y="4473720"/>
            <a:ext cx="5607360" cy="3659400"/>
          </a:xfrm>
          <a:prstGeom prst="rect">
            <a:avLst/>
          </a:prstGeom>
        </p:spPr>
        <p:txBody>
          <a:bodyPr lIns="93240" tIns="46440" rIns="93240" bIns="4644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67" name="CustomShape 3"/>
          <p:cNvSpPr/>
          <p:nvPr/>
        </p:nvSpPr>
        <p:spPr>
          <a:xfrm>
            <a:off x="3970800" y="8830080"/>
            <a:ext cx="3036600" cy="465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3240" tIns="46440" rIns="93240" bIns="46440" anchor="b"/>
          <a:lstStyle/>
          <a:p>
            <a:pPr algn="r">
              <a:lnSpc>
                <a:spcPct val="100000"/>
              </a:lnSpc>
            </a:pPr>
            <a:fld id="{6562239E-94BB-4ECF-96D1-373F276CFAD9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69003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6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720" cy="910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2194560" y="17674920"/>
            <a:ext cx="39501720" cy="910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6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910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910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2194560" y="17674920"/>
            <a:ext cx="19276560" cy="910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22435200" y="17674920"/>
            <a:ext cx="19276560" cy="910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6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2719160" cy="910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15550200" y="7702560"/>
            <a:ext cx="12719160" cy="910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28905480" y="7702560"/>
            <a:ext cx="12719160" cy="910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2194560" y="17674920"/>
            <a:ext cx="12719160" cy="910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15550200" y="17674920"/>
            <a:ext cx="12719160" cy="910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28905480" y="17674920"/>
            <a:ext cx="12719160" cy="910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6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2194560" y="7702560"/>
            <a:ext cx="39501720" cy="19092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6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720" cy="19092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6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19092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19092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6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2194560" y="1313280"/>
            <a:ext cx="39501720" cy="25481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6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910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19092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2194560" y="17674920"/>
            <a:ext cx="19276560" cy="910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6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19092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910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22435200" y="17674920"/>
            <a:ext cx="19276560" cy="910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6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910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910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2194560" y="17674920"/>
            <a:ext cx="39501720" cy="910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0" y="0"/>
            <a:ext cx="43890120" cy="50281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CustomShape 2"/>
          <p:cNvSpPr/>
          <p:nvPr/>
        </p:nvSpPr>
        <p:spPr>
          <a:xfrm>
            <a:off x="0" y="3886200"/>
            <a:ext cx="43890120" cy="114192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Line 3"/>
          <p:cNvSpPr/>
          <p:nvPr/>
        </p:nvSpPr>
        <p:spPr>
          <a:xfrm>
            <a:off x="0" y="3886200"/>
            <a:ext cx="43891200" cy="360"/>
          </a:xfrm>
          <a:prstGeom prst="line">
            <a:avLst/>
          </a:prstGeom>
          <a:ln w="114480">
            <a:solidFill>
              <a:srgbClr val="00ACE4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44302680" y="0"/>
            <a:ext cx="12446280" cy="329173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274320" tIns="45000" rIns="274320" bIns="45000"/>
          <a:lstStyle/>
          <a:p>
            <a:pPr>
              <a:lnSpc>
                <a:spcPct val="100000"/>
              </a:lnSpc>
              <a:spcBef>
                <a:spcPts val="1199"/>
              </a:spcBef>
            </a:pPr>
            <a:r>
              <a:rPr lang="en-US" sz="9600" b="0" strike="noStrike" spc="-1">
                <a:solidFill>
                  <a:srgbClr val="808080"/>
                </a:solidFill>
                <a:latin typeface="Calibri Light"/>
                <a:ea typeface="DejaVu Sans"/>
              </a:rPr>
              <a:t>Printing:</a:t>
            </a:r>
            <a:endParaRPr lang="en-US" sz="96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lang="en-US" sz="6600" b="0" strike="noStrike" spc="-1">
                <a:solidFill>
                  <a:srgbClr val="808080"/>
                </a:solidFill>
                <a:latin typeface="Calibri Light"/>
                <a:ea typeface="DejaVu Sans"/>
              </a:rPr>
              <a:t>This poster is 48” wide by 36” high. It’s designed to be printed on a large-format printer.</a:t>
            </a:r>
            <a:endParaRPr lang="en-US" sz="66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lang="en-US" sz="66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lang="en-US" sz="8800" b="0" strike="noStrike" spc="-1">
                <a:solidFill>
                  <a:srgbClr val="808080"/>
                </a:solidFill>
                <a:latin typeface="Calibri Light"/>
                <a:ea typeface="DejaVu Sans"/>
              </a:rPr>
              <a:t>Customizing the Content:</a:t>
            </a:r>
            <a:endParaRPr lang="en-US" sz="8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lang="en-US" sz="6600" b="0" strike="noStrike" spc="-1">
                <a:solidFill>
                  <a:srgbClr val="808080"/>
                </a:solidFill>
                <a:latin typeface="Calibri Light"/>
                <a:ea typeface="DejaVu Sans"/>
              </a:rPr>
              <a:t>The placeholders in this poster are formatted for you. Type in the placeholders to add text, or click an icon to add a table, chart, SmartArt graphic, picture or multimedia file.</a:t>
            </a:r>
            <a:endParaRPr lang="en-US" sz="66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2401"/>
              </a:spcBef>
            </a:pPr>
            <a:r>
              <a:rPr lang="en-US" sz="6600" b="0" strike="noStrike" spc="-1">
                <a:solidFill>
                  <a:srgbClr val="808080"/>
                </a:solidFill>
                <a:latin typeface="Calibri Light"/>
                <a:ea typeface="DejaVu Sans"/>
              </a:rPr>
              <a:t>To add or remove bullet points from text, click the Bullets button on the Home tab.</a:t>
            </a:r>
            <a:endParaRPr lang="en-US" sz="66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2401"/>
              </a:spcBef>
            </a:pPr>
            <a:r>
              <a:rPr lang="en-US" sz="6600" b="0" strike="noStrike" spc="-1">
                <a:solidFill>
                  <a:srgbClr val="808080"/>
                </a:solidFill>
                <a:latin typeface="Calibri Light"/>
                <a:ea typeface="DejaVu Sans"/>
              </a:rPr>
              <a:t>If you need more placeholders for titles, content or body text, make a copy of what you need and drag it into place. PowerPoint’s Smart Guides will help you align it with everything else.</a:t>
            </a:r>
            <a:endParaRPr lang="en-US" sz="66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2401"/>
              </a:spcBef>
            </a:pPr>
            <a:r>
              <a:rPr lang="en-US" sz="6600" b="0" strike="noStrike" spc="-1">
                <a:solidFill>
                  <a:srgbClr val="808080"/>
                </a:solidFill>
                <a:latin typeface="Calibri Light"/>
                <a:ea typeface="DejaVu Sans"/>
              </a:rPr>
              <a:t>Want to use your own pictures instead of ours? No problem! Just click a picture, press the Delete key, then click the icon to add your picture.</a:t>
            </a:r>
            <a:endParaRPr lang="en-US" sz="6600" b="0" strike="noStrike" spc="-1"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1.pn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jpeg"/><Relationship Id="rId9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4311360" y="74880"/>
            <a:ext cx="34740000" cy="378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>
              <a:lnSpc>
                <a:spcPct val="90000"/>
              </a:lnSpc>
            </a:pPr>
            <a:r>
              <a:rPr lang="en-US" sz="96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Validation Study of Image Segmentation Algorithms </a:t>
            </a:r>
            <a:br>
              <a:rPr dirty="0"/>
            </a:br>
            <a:br>
              <a:rPr dirty="0"/>
            </a:br>
            <a:r>
              <a:rPr lang="en-US" sz="3600" b="0" strike="noStrike" spc="-1" dirty="0">
                <a:solidFill>
                  <a:srgbClr val="FFFFFF"/>
                </a:solidFill>
                <a:latin typeface="Arial Black"/>
                <a:ea typeface="DejaVu Sans"/>
              </a:rPr>
              <a:t>Southwestern Oklahoma State University </a:t>
            </a:r>
            <a:br>
              <a:rPr dirty="0"/>
            </a:br>
            <a:br>
              <a:rPr dirty="0"/>
            </a:br>
            <a:endParaRPr lang="en-US" sz="3600" b="0" strike="noStrike" spc="-1" dirty="0">
              <a:latin typeface="Arial"/>
            </a:endParaRPr>
          </a:p>
        </p:txBody>
      </p:sp>
      <p:sp>
        <p:nvSpPr>
          <p:cNvPr id="47" name="CustomShape 2"/>
          <p:cNvSpPr/>
          <p:nvPr/>
        </p:nvSpPr>
        <p:spPr>
          <a:xfrm>
            <a:off x="1158120" y="4093920"/>
            <a:ext cx="30173400" cy="645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BFBFBF"/>
                </a:solidFill>
                <a:latin typeface="Arial"/>
                <a:ea typeface="DejaVu Sans"/>
              </a:rPr>
              <a:t>Jacob Miller | Dr. Jeremy Evert | Department of Computer Science and Engineering Technology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49" name="CustomShape 4"/>
          <p:cNvSpPr/>
          <p:nvPr/>
        </p:nvSpPr>
        <p:spPr>
          <a:xfrm>
            <a:off x="972720" y="7164720"/>
            <a:ext cx="12800520" cy="12029064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5760" tIns="45000" rIns="365760" bIns="45000" anchor="ctr"/>
          <a:lstStyle/>
          <a:p>
            <a:pPr marL="685800" lvl="0" indent="-685800">
              <a:buFont typeface="Arial" panose="020B0604020202020204" pitchFamily="34" charset="0"/>
              <a:buChar char="•"/>
            </a:pPr>
            <a:r>
              <a:rPr lang="en-US" sz="5400" dirty="0"/>
              <a:t>Image Recognition: A subset of machine learning that classifies images</a:t>
            </a:r>
          </a:p>
          <a:p>
            <a:pPr marL="685800" lvl="0" indent="-685800">
              <a:buFont typeface="Arial" panose="020B0604020202020204" pitchFamily="34" charset="0"/>
              <a:buChar char="•"/>
            </a:pPr>
            <a:r>
              <a:rPr lang="en-US" sz="5400" dirty="0"/>
              <a:t>Machine Learning: A subject in computer science with the goal of teaching computers to learn</a:t>
            </a:r>
          </a:p>
          <a:p>
            <a:pPr marL="685800" lvl="0" indent="-685800">
              <a:buFont typeface="Arial" panose="020B0604020202020204" pitchFamily="34" charset="0"/>
              <a:buChar char="•"/>
            </a:pPr>
            <a:r>
              <a:rPr lang="en-US" sz="5400" dirty="0"/>
              <a:t>Image Segmentation: How a computer divides an image</a:t>
            </a:r>
          </a:p>
          <a:p>
            <a:pPr marL="685800" lvl="0" indent="-685800">
              <a:buFont typeface="Arial" panose="020B0604020202020204" pitchFamily="34" charset="0"/>
              <a:buChar char="•"/>
            </a:pPr>
            <a:r>
              <a:rPr lang="en-US" sz="5400" dirty="0"/>
              <a:t>Algorithm: A mathematical formula, performed in a particular set of steps</a:t>
            </a:r>
          </a:p>
          <a:p>
            <a:pPr marL="685800" lvl="0" indent="-685800">
              <a:buFont typeface="Arial" panose="020B0604020202020204" pitchFamily="34" charset="0"/>
              <a:buChar char="•"/>
            </a:pPr>
            <a:r>
              <a:rPr lang="en-US" sz="5400" dirty="0"/>
              <a:t>Python: A programming language</a:t>
            </a:r>
          </a:p>
          <a:p>
            <a:pPr marL="685800" lvl="0" indent="-685800">
              <a:buFont typeface="Arial" panose="020B0604020202020204" pitchFamily="34" charset="0"/>
              <a:buChar char="•"/>
            </a:pPr>
            <a:r>
              <a:rPr lang="en-US" sz="5400" dirty="0"/>
              <a:t>Programming Libraries: Code that is available for a wide variety of purposes.</a:t>
            </a:r>
          </a:p>
        </p:txBody>
      </p:sp>
      <p:sp>
        <p:nvSpPr>
          <p:cNvPr id="50" name="CustomShape 5"/>
          <p:cNvSpPr/>
          <p:nvPr/>
        </p:nvSpPr>
        <p:spPr>
          <a:xfrm>
            <a:off x="1158120" y="21877106"/>
            <a:ext cx="12615120" cy="944325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182880" rIns="90000" bIns="45000"/>
          <a:lstStyle/>
          <a:p>
            <a:pPr marL="685800" indent="-685800">
              <a:lnSpc>
                <a:spcPct val="100000"/>
              </a:lnSpc>
              <a:spcBef>
                <a:spcPts val="1199"/>
              </a:spcBef>
              <a:buFont typeface="Arial" panose="020B0604020202020204" pitchFamily="34" charset="0"/>
              <a:buChar char="•"/>
            </a:pPr>
            <a:r>
              <a:rPr lang="en-US" sz="5400" dirty="0"/>
              <a:t>Introduce machine learning and the research around image segmentation</a:t>
            </a:r>
          </a:p>
          <a:p>
            <a:pPr marL="685800" indent="-685800">
              <a:lnSpc>
                <a:spcPct val="100000"/>
              </a:lnSpc>
              <a:spcBef>
                <a:spcPts val="1199"/>
              </a:spcBef>
              <a:buFont typeface="Arial" panose="020B0604020202020204" pitchFamily="34" charset="0"/>
              <a:buChar char="•"/>
            </a:pPr>
            <a:r>
              <a:rPr lang="en-US" sz="5400" dirty="0"/>
              <a:t>Increase familiarity with tools and fundamental concepts </a:t>
            </a:r>
          </a:p>
          <a:p>
            <a:pPr marL="685800" indent="-685800">
              <a:lnSpc>
                <a:spcPct val="100000"/>
              </a:lnSpc>
              <a:spcBef>
                <a:spcPts val="1199"/>
              </a:spcBef>
              <a:buFont typeface="Arial" panose="020B0604020202020204" pitchFamily="34" charset="0"/>
              <a:buChar char="•"/>
            </a:pPr>
            <a:r>
              <a:rPr lang="en-US" sz="5400" dirty="0"/>
              <a:t>Emphasize projects related to current research trajectories for NASA, general robotics applications, and Southwest Research Institute </a:t>
            </a:r>
          </a:p>
          <a:p>
            <a:pPr marL="685800" indent="-685800">
              <a:lnSpc>
                <a:spcPct val="100000"/>
              </a:lnSpc>
              <a:spcBef>
                <a:spcPts val="1199"/>
              </a:spcBef>
              <a:buFont typeface="Arial" panose="020B0604020202020204" pitchFamily="34" charset="0"/>
              <a:buChar char="•"/>
            </a:pPr>
            <a:r>
              <a:rPr lang="en-US" sz="5400" dirty="0"/>
              <a:t>Make sophisticated code available to fellow undergraduates</a:t>
            </a:r>
          </a:p>
        </p:txBody>
      </p:sp>
      <p:sp>
        <p:nvSpPr>
          <p:cNvPr id="52" name="CustomShape 7"/>
          <p:cNvSpPr/>
          <p:nvPr/>
        </p:nvSpPr>
        <p:spPr>
          <a:xfrm>
            <a:off x="30117960" y="25255153"/>
            <a:ext cx="12800520" cy="591334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182880" rIns="90000" bIns="45000"/>
          <a:lstStyle/>
          <a:p>
            <a:pPr>
              <a:lnSpc>
                <a:spcPct val="100000"/>
              </a:lnSpc>
              <a:spcBef>
                <a:spcPts val="1199"/>
              </a:spcBef>
            </a:pPr>
            <a:r>
              <a:rPr lang="en-US" sz="3200" spc="-1" dirty="0">
                <a:solidFill>
                  <a:srgbClr val="000000"/>
                </a:solidFill>
                <a:latin typeface="Arial"/>
                <a:ea typeface="DejaVu Sans"/>
              </a:rPr>
              <a:t>Arbelaez, P., Maire, M., Fowlkes, C., &amp; Malik, J. (2010). Contour Detection and Hierarchical Image Segmentation. IEEE Transactions on Pattern Analysis and Machine Intelligence, 898 - 916</a:t>
            </a: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Christophe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Andrieu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, N. D. (2003). An Introduction to MCMC for Machine Learning. Machine Learning, 50, 5-43.</a:t>
            </a:r>
            <a:endParaRPr lang="en-US" sz="3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David Martin, C. F. (2001). A Database of Human Segmented Natural Images and its Application to Evaluating Segmentation Algorithms and Measuring Ecological Statistics. Vancouver: IEEE.</a:t>
            </a:r>
            <a:endParaRPr lang="en-US" sz="3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Larry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Matthies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, M. M. (2007). Computer Vision on Mars. International Journal of Computer Vision, Volume 75, Issue 1, 67-92.</a:t>
            </a:r>
            <a:endParaRPr lang="en-US" sz="3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P.C.H. Martens, e. a. (2012). Computer Vision for the Solar Dynamics Observatory (SDO). Solar Physics, Volume 275, Issue 1-2, 79-113.</a:t>
            </a:r>
            <a:endParaRPr lang="en-US" sz="3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endParaRPr lang="en-US" sz="3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endParaRPr lang="en-US" sz="3200" b="0" strike="noStrike" spc="-1" dirty="0">
              <a:latin typeface="Arial"/>
            </a:endParaRPr>
          </a:p>
        </p:txBody>
      </p:sp>
      <p:pic>
        <p:nvPicPr>
          <p:cNvPr id="53" name="Picture 4"/>
          <p:cNvPicPr/>
          <p:nvPr/>
        </p:nvPicPr>
        <p:blipFill>
          <a:blip r:embed="rId3"/>
          <a:stretch/>
        </p:blipFill>
        <p:spPr>
          <a:xfrm>
            <a:off x="661680" y="74880"/>
            <a:ext cx="4518720" cy="3427560"/>
          </a:xfrm>
          <a:prstGeom prst="rect">
            <a:avLst/>
          </a:prstGeom>
          <a:ln>
            <a:noFill/>
          </a:ln>
        </p:spPr>
      </p:pic>
      <p:sp>
        <p:nvSpPr>
          <p:cNvPr id="55" name="CustomShape 9"/>
          <p:cNvSpPr/>
          <p:nvPr/>
        </p:nvSpPr>
        <p:spPr>
          <a:xfrm>
            <a:off x="0" y="32197320"/>
            <a:ext cx="3861036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600" b="0" i="1" strike="noStrike" spc="-1">
                <a:solidFill>
                  <a:srgbClr val="000000"/>
                </a:solidFill>
                <a:latin typeface="Times New Roman"/>
                <a:ea typeface="DejaVu Sans"/>
              </a:rPr>
              <a:t>This material is based upon work supported by the National Aeronautics and Space Administration under Grant No.NNX15AK02H issued through NASA Education.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56" name="CustomShape 10"/>
          <p:cNvSpPr/>
          <p:nvPr/>
        </p:nvSpPr>
        <p:spPr>
          <a:xfrm>
            <a:off x="30117960" y="16759346"/>
            <a:ext cx="12709620" cy="64964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685800" lvl="0" indent="-685800">
              <a:buFont typeface="Arial" panose="020B0604020202020204" pitchFamily="34" charset="0"/>
              <a:buChar char="•"/>
            </a:pPr>
            <a:r>
              <a:rPr lang="en-US" sz="5400" dirty="0"/>
              <a:t>Sobel: Estimates derivative at each location </a:t>
            </a:r>
          </a:p>
          <a:p>
            <a:pPr marL="685800" lvl="0" indent="-685800">
              <a:buFont typeface="Arial" panose="020B0604020202020204" pitchFamily="34" charset="0"/>
              <a:buChar char="•"/>
            </a:pPr>
            <a:r>
              <a:rPr lang="en-US" sz="5400" dirty="0"/>
              <a:t>Laplacian: Estimates second derivate at each location</a:t>
            </a:r>
          </a:p>
          <a:p>
            <a:pPr marL="1143000" lvl="1" indent="-685800">
              <a:buFont typeface="Arial" panose="020B0604020202020204" pitchFamily="34" charset="0"/>
              <a:buChar char="•"/>
            </a:pPr>
            <a:r>
              <a:rPr lang="en-US" sz="5400" dirty="0"/>
              <a:t> Both Sobel and Laplacian are especially susceptible to image noise </a:t>
            </a:r>
          </a:p>
          <a:p>
            <a:pPr marL="685800" lvl="0" indent="-685800">
              <a:buFont typeface="Arial" panose="020B0604020202020204" pitchFamily="34" charset="0"/>
              <a:buChar char="•"/>
            </a:pPr>
            <a:r>
              <a:rPr lang="en-US" sz="5400" dirty="0"/>
              <a:t>Canny Edge: Applies a Gaussian Filter, then a Sobel Filter</a:t>
            </a:r>
          </a:p>
        </p:txBody>
      </p:sp>
      <p:sp>
        <p:nvSpPr>
          <p:cNvPr id="58" name="CustomShape 12"/>
          <p:cNvSpPr/>
          <p:nvPr/>
        </p:nvSpPr>
        <p:spPr>
          <a:xfrm>
            <a:off x="15615000" y="7098480"/>
            <a:ext cx="12800520" cy="8112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685800" lvl="0" indent="-685800">
              <a:buFont typeface="Arial" panose="020B0604020202020204" pitchFamily="34" charset="0"/>
              <a:buChar char="•"/>
            </a:pPr>
            <a:r>
              <a:rPr lang="en-US" sz="5400" dirty="0"/>
              <a:t>Selected articles that offered an approachable segmentation algorithm</a:t>
            </a:r>
          </a:p>
          <a:p>
            <a:pPr marL="685800" lvl="0" indent="-685800">
              <a:buFont typeface="Arial" panose="020B0604020202020204" pitchFamily="34" charset="0"/>
              <a:buChar char="•"/>
            </a:pPr>
            <a:r>
              <a:rPr lang="en-US" sz="5400" dirty="0"/>
              <a:t>Studied three algorithms: </a:t>
            </a:r>
          </a:p>
          <a:p>
            <a:pPr marL="1143000" lvl="1" indent="-685800">
              <a:buFont typeface="Arial" panose="020B0604020202020204" pitchFamily="34" charset="0"/>
              <a:buChar char="•"/>
            </a:pPr>
            <a:r>
              <a:rPr lang="en-US" sz="5400" dirty="0"/>
              <a:t>Sobel filter</a:t>
            </a:r>
          </a:p>
          <a:p>
            <a:pPr marL="1143000" lvl="1" indent="-685800">
              <a:buFont typeface="Arial" panose="020B0604020202020204" pitchFamily="34" charset="0"/>
              <a:buChar char="•"/>
            </a:pPr>
            <a:r>
              <a:rPr lang="en-US" sz="5400" dirty="0"/>
              <a:t>Laplacian filter</a:t>
            </a:r>
          </a:p>
          <a:p>
            <a:pPr marL="1143000" lvl="1" indent="-685800">
              <a:buFont typeface="Arial" panose="020B0604020202020204" pitchFamily="34" charset="0"/>
              <a:buChar char="•"/>
            </a:pPr>
            <a:r>
              <a:rPr lang="en-US" sz="5400" dirty="0"/>
              <a:t>Canny Edge Detector </a:t>
            </a:r>
          </a:p>
          <a:p>
            <a:pPr marL="685800" lvl="0" indent="-685800">
              <a:buFont typeface="Arial" panose="020B0604020202020204" pitchFamily="34" charset="0"/>
              <a:buChar char="•"/>
            </a:pPr>
            <a:r>
              <a:rPr lang="en-US" sz="5400" dirty="0"/>
              <a:t>Implemented algorithms in Python, using a </a:t>
            </a:r>
            <a:r>
              <a:rPr lang="en-US" sz="5400" dirty="0" err="1"/>
              <a:t>Jupyter</a:t>
            </a:r>
            <a:r>
              <a:rPr lang="en-US" sz="5400" dirty="0"/>
              <a:t> Notebook </a:t>
            </a:r>
          </a:p>
          <a:p>
            <a:pPr marL="685800" lvl="0" indent="-685800">
              <a:buFont typeface="Arial" panose="020B0604020202020204" pitchFamily="34" charset="0"/>
              <a:buChar char="•"/>
            </a:pPr>
            <a:r>
              <a:rPr lang="en-US" sz="5400" dirty="0"/>
              <a:t>Measured using scale of accuracy</a:t>
            </a:r>
          </a:p>
        </p:txBody>
      </p:sp>
      <p:pic>
        <p:nvPicPr>
          <p:cNvPr id="59" name="Picture 9"/>
          <p:cNvPicPr/>
          <p:nvPr/>
        </p:nvPicPr>
        <p:blipFill>
          <a:blip r:embed="rId4"/>
          <a:stretch/>
        </p:blipFill>
        <p:spPr>
          <a:xfrm>
            <a:off x="40102920" y="0"/>
            <a:ext cx="3787200" cy="3787200"/>
          </a:xfrm>
          <a:prstGeom prst="rect">
            <a:avLst/>
          </a:prstGeom>
          <a:ln>
            <a:noFill/>
          </a:ln>
        </p:spPr>
      </p:pic>
      <p:sp>
        <p:nvSpPr>
          <p:cNvPr id="60" name="CustomShape 13"/>
          <p:cNvSpPr/>
          <p:nvPr/>
        </p:nvSpPr>
        <p:spPr>
          <a:xfrm>
            <a:off x="15615000" y="15077363"/>
            <a:ext cx="12800520" cy="1218240"/>
          </a:xfrm>
          <a:prstGeom prst="rect">
            <a:avLst/>
          </a:prstGeom>
          <a:gradFill rotWithShape="0">
            <a:gsLst>
              <a:gs pos="0">
                <a:schemeClr val="tx1">
                  <a:lumMod val="65000"/>
                  <a:lumOff val="35000"/>
                </a:schemeClr>
              </a:gs>
              <a:gs pos="9000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100000">
                <a:schemeClr val="accent1"/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576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54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Project Effects</a:t>
            </a:r>
            <a:endParaRPr lang="en-US" sz="5400" b="0" strike="noStrike" spc="-1" dirty="0">
              <a:latin typeface="Arial"/>
            </a:endParaRPr>
          </a:p>
        </p:txBody>
      </p:sp>
      <p:sp>
        <p:nvSpPr>
          <p:cNvPr id="61" name="CustomShape 14"/>
          <p:cNvSpPr/>
          <p:nvPr/>
        </p:nvSpPr>
        <p:spPr>
          <a:xfrm>
            <a:off x="15615000" y="21522083"/>
            <a:ext cx="12800520" cy="1218240"/>
          </a:xfrm>
          <a:prstGeom prst="rect">
            <a:avLst/>
          </a:prstGeom>
          <a:gradFill rotWithShape="0">
            <a:gsLst>
              <a:gs pos="0">
                <a:schemeClr val="tx1">
                  <a:lumMod val="65000"/>
                  <a:lumOff val="35000"/>
                </a:schemeClr>
              </a:gs>
              <a:gs pos="9000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100000">
                <a:schemeClr val="accent1"/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576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54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Canny Edge Detector</a:t>
            </a:r>
            <a:endParaRPr lang="en-US" sz="5400" b="0" strike="noStrike" spc="-1" dirty="0">
              <a:latin typeface="Arial"/>
            </a:endParaRPr>
          </a:p>
        </p:txBody>
      </p:sp>
      <p:sp>
        <p:nvSpPr>
          <p:cNvPr id="62" name="CustomShape 15"/>
          <p:cNvSpPr/>
          <p:nvPr/>
        </p:nvSpPr>
        <p:spPr>
          <a:xfrm>
            <a:off x="15615000" y="16759346"/>
            <a:ext cx="12979080" cy="5117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685800" lvl="0" indent="-685800">
              <a:buFont typeface="Arial" panose="020B0604020202020204" pitchFamily="34" charset="0"/>
              <a:buChar char="•"/>
            </a:pPr>
            <a:r>
              <a:rPr lang="en-US" sz="5400" dirty="0"/>
              <a:t>Two main benefits: </a:t>
            </a:r>
          </a:p>
          <a:p>
            <a:pPr marL="1143000" lvl="1" indent="-685800">
              <a:buFont typeface="Arial" panose="020B0604020202020204" pitchFamily="34" charset="0"/>
              <a:buChar char="•"/>
            </a:pPr>
            <a:r>
              <a:rPr lang="en-US" sz="5400" dirty="0"/>
              <a:t>Prepares researcher to find other avenues of research </a:t>
            </a:r>
          </a:p>
          <a:p>
            <a:pPr marL="1143000" lvl="1" indent="-685800">
              <a:buFont typeface="Arial" panose="020B0604020202020204" pitchFamily="34" charset="0"/>
              <a:buChar char="•"/>
            </a:pPr>
            <a:r>
              <a:rPr lang="en-US" sz="5400" dirty="0"/>
              <a:t>Gives newer students in area resources</a:t>
            </a:r>
          </a:p>
        </p:txBody>
      </p:sp>
      <p:sp>
        <p:nvSpPr>
          <p:cNvPr id="63" name="CustomShape 16"/>
          <p:cNvSpPr/>
          <p:nvPr/>
        </p:nvSpPr>
        <p:spPr>
          <a:xfrm>
            <a:off x="15775594" y="26207314"/>
            <a:ext cx="12800520" cy="450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spcBef>
                <a:spcPts val="1199"/>
              </a:spcBef>
            </a:pPr>
            <a:endParaRPr lang="en-US" sz="4000" b="0" strike="noStrike" spc="-1" dirty="0">
              <a:latin typeface="Arial"/>
            </a:endParaRPr>
          </a:p>
        </p:txBody>
      </p:sp>
      <p:sp>
        <p:nvSpPr>
          <p:cNvPr id="64" name="CustomShape 17"/>
          <p:cNvSpPr/>
          <p:nvPr/>
        </p:nvSpPr>
        <p:spPr>
          <a:xfrm>
            <a:off x="30208860" y="23973280"/>
            <a:ext cx="12800520" cy="1218240"/>
          </a:xfrm>
          <a:prstGeom prst="rect">
            <a:avLst/>
          </a:prstGeom>
          <a:gradFill rotWithShape="0">
            <a:gsLst>
              <a:gs pos="0">
                <a:srgbClr val="00B0EA"/>
              </a:gs>
              <a:gs pos="100000">
                <a:srgbClr val="00B0EA"/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576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5400" b="0" strike="noStrike" spc="-1">
                <a:solidFill>
                  <a:srgbClr val="FFFFFF"/>
                </a:solidFill>
                <a:latin typeface="Arial"/>
                <a:ea typeface="DejaVu Sans"/>
              </a:rPr>
              <a:t>References</a:t>
            </a:r>
            <a:endParaRPr lang="en-US" sz="5400" b="0" strike="noStrike" spc="-1">
              <a:latin typeface="Arial"/>
            </a:endParaRPr>
          </a:p>
        </p:txBody>
      </p:sp>
      <p:pic>
        <p:nvPicPr>
          <p:cNvPr id="3" name="Picture 2" descr="A brown bear walking around in the ocean&#10;&#10;Description generated with very high confidence">
            <a:extLst>
              <a:ext uri="{FF2B5EF4-FFF2-40B4-BE49-F238E27FC236}">
                <a16:creationId xmlns:a16="http://schemas.microsoft.com/office/drawing/2014/main" id="{716B2FDC-A2D8-4AF1-A82A-6AD3C89024A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17960" y="7060713"/>
            <a:ext cx="6309360" cy="4210613"/>
          </a:xfrm>
          <a:prstGeom prst="rect">
            <a:avLst/>
          </a:prstGeom>
        </p:spPr>
      </p:pic>
      <p:pic>
        <p:nvPicPr>
          <p:cNvPr id="5" name="Picture 4" descr="A black and white photo of a field&#10;&#10;Description generated with high confidence">
            <a:extLst>
              <a:ext uri="{FF2B5EF4-FFF2-40B4-BE49-F238E27FC236}">
                <a16:creationId xmlns:a16="http://schemas.microsoft.com/office/drawing/2014/main" id="{BCF837E8-6DF0-401D-B691-6E72754979E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09120" y="7060713"/>
            <a:ext cx="6309360" cy="4210612"/>
          </a:xfrm>
          <a:prstGeom prst="rect">
            <a:avLst/>
          </a:prstGeom>
        </p:spPr>
      </p:pic>
      <p:pic>
        <p:nvPicPr>
          <p:cNvPr id="7" name="Picture 6" descr="A picture containing building, outdoor&#10;&#10;Description generated with very high confidence">
            <a:extLst>
              <a:ext uri="{FF2B5EF4-FFF2-40B4-BE49-F238E27FC236}">
                <a16:creationId xmlns:a16="http://schemas.microsoft.com/office/drawing/2014/main" id="{FEC6F722-4E67-4A55-BE08-E89949C8C44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17960" y="11962183"/>
            <a:ext cx="6309360" cy="4219385"/>
          </a:xfrm>
          <a:prstGeom prst="rect">
            <a:avLst/>
          </a:prstGeom>
        </p:spPr>
      </p:pic>
      <p:sp>
        <p:nvSpPr>
          <p:cNvPr id="30" name="CustomShape 10">
            <a:extLst>
              <a:ext uri="{FF2B5EF4-FFF2-40B4-BE49-F238E27FC236}">
                <a16:creationId xmlns:a16="http://schemas.microsoft.com/office/drawing/2014/main" id="{8FE31807-F52F-4B62-9F0B-723587D80A5B}"/>
              </a:ext>
            </a:extLst>
          </p:cNvPr>
          <p:cNvSpPr/>
          <p:nvPr/>
        </p:nvSpPr>
        <p:spPr>
          <a:xfrm>
            <a:off x="30117960" y="11271325"/>
            <a:ext cx="6309360" cy="68404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200" b="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Original Image </a:t>
            </a:r>
            <a:endParaRPr lang="en-US" sz="3200" b="0" i="1" strike="noStrike" spc="-1" dirty="0">
              <a:latin typeface="Arial"/>
            </a:endParaRPr>
          </a:p>
        </p:txBody>
      </p:sp>
      <p:sp>
        <p:nvSpPr>
          <p:cNvPr id="31" name="CustomShape 10">
            <a:extLst>
              <a:ext uri="{FF2B5EF4-FFF2-40B4-BE49-F238E27FC236}">
                <a16:creationId xmlns:a16="http://schemas.microsoft.com/office/drawing/2014/main" id="{103207A8-8DD7-4E6C-99DE-1763B5D4FA0E}"/>
              </a:ext>
            </a:extLst>
          </p:cNvPr>
          <p:cNvSpPr/>
          <p:nvPr/>
        </p:nvSpPr>
        <p:spPr>
          <a:xfrm>
            <a:off x="36609120" y="11242776"/>
            <a:ext cx="6309360" cy="68404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200" i="1" spc="-1" dirty="0">
                <a:solidFill>
                  <a:srgbClr val="000000"/>
                </a:solidFill>
                <a:latin typeface="Arial"/>
                <a:ea typeface="DejaVu Sans"/>
              </a:rPr>
              <a:t>Sobel Filter</a:t>
            </a:r>
            <a:endParaRPr lang="en-US" sz="3200" b="0" i="1" strike="noStrike" spc="-1" dirty="0">
              <a:latin typeface="Arial"/>
            </a:endParaRPr>
          </a:p>
        </p:txBody>
      </p:sp>
      <p:sp>
        <p:nvSpPr>
          <p:cNvPr id="32" name="CustomShape 10">
            <a:extLst>
              <a:ext uri="{FF2B5EF4-FFF2-40B4-BE49-F238E27FC236}">
                <a16:creationId xmlns:a16="http://schemas.microsoft.com/office/drawing/2014/main" id="{C7FF79B6-0B19-4954-A4ED-5A4BB6AA8FE6}"/>
              </a:ext>
            </a:extLst>
          </p:cNvPr>
          <p:cNvSpPr/>
          <p:nvPr/>
        </p:nvSpPr>
        <p:spPr>
          <a:xfrm>
            <a:off x="36609120" y="16181984"/>
            <a:ext cx="6309360" cy="68404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200" b="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Gaussian Filter</a:t>
            </a:r>
            <a:endParaRPr lang="en-US" sz="3200" b="0" i="1" strike="noStrike" spc="-1" dirty="0">
              <a:latin typeface="Arial"/>
            </a:endParaRPr>
          </a:p>
        </p:txBody>
      </p:sp>
      <p:sp>
        <p:nvSpPr>
          <p:cNvPr id="33" name="CustomShape 10">
            <a:extLst>
              <a:ext uri="{FF2B5EF4-FFF2-40B4-BE49-F238E27FC236}">
                <a16:creationId xmlns:a16="http://schemas.microsoft.com/office/drawing/2014/main" id="{5ED19ED0-83AA-44FC-BCA4-430194C77BE4}"/>
              </a:ext>
            </a:extLst>
          </p:cNvPr>
          <p:cNvSpPr/>
          <p:nvPr/>
        </p:nvSpPr>
        <p:spPr>
          <a:xfrm>
            <a:off x="30027060" y="16181568"/>
            <a:ext cx="6309360" cy="68404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200" b="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Laplacian Filter</a:t>
            </a:r>
            <a:endParaRPr lang="en-US" sz="3200" b="0" i="1" strike="noStrike" spc="-1" dirty="0">
              <a:latin typeface="Arial"/>
            </a:endParaRPr>
          </a:p>
        </p:txBody>
      </p:sp>
      <p:pic>
        <p:nvPicPr>
          <p:cNvPr id="11" name="Picture 10" descr="A bear that is standing in the dirt&#10;&#10;Description generated with very high confidence">
            <a:extLst>
              <a:ext uri="{FF2B5EF4-FFF2-40B4-BE49-F238E27FC236}">
                <a16:creationId xmlns:a16="http://schemas.microsoft.com/office/drawing/2014/main" id="{FE785608-BE93-4EBC-B6E9-7DCDCB3D516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97265" y="11926824"/>
            <a:ext cx="6230315" cy="4215384"/>
          </a:xfrm>
          <a:prstGeom prst="rect">
            <a:avLst/>
          </a:prstGeom>
        </p:spPr>
      </p:pic>
      <p:sp>
        <p:nvSpPr>
          <p:cNvPr id="12" name="Rectangle 1">
            <a:extLst>
              <a:ext uri="{FF2B5EF4-FFF2-40B4-BE49-F238E27FC236}">
                <a16:creationId xmlns:a16="http://schemas.microsoft.com/office/drawing/2014/main" id="{1F864123-EE25-4597-B0C9-00113F25B2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43891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Arbeaez, P., Maire, M., Fowlkes, C., &amp; Malik, J. (2010). Contour Detection and Hierarchical Image Segmentation. </a:t>
            </a:r>
            <a:r>
              <a:rPr kumimoji="0" lang="en-US" altLang="en-US" sz="11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IEEE Transactions on Pattern Analysis and Machine Intelligence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, 898 - 916.</a:t>
            </a:r>
            <a:endParaRPr kumimoji="0" lang="en-US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Picture 8" descr="A picture containing water, outdoor&#10;&#10;Description generated with very high confidence">
            <a:extLst>
              <a:ext uri="{FF2B5EF4-FFF2-40B4-BE49-F238E27FC236}">
                <a16:creationId xmlns:a16="http://schemas.microsoft.com/office/drawing/2014/main" id="{0D9CE361-7BE2-4A6A-B316-A9D57BDB5C6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6240" y="23145460"/>
            <a:ext cx="12683134" cy="8324437"/>
          </a:xfrm>
          <a:prstGeom prst="rect">
            <a:avLst/>
          </a:prstGeom>
        </p:spPr>
      </p:pic>
      <p:sp>
        <p:nvSpPr>
          <p:cNvPr id="34" name="CustomShape 14">
            <a:extLst>
              <a:ext uri="{FF2B5EF4-FFF2-40B4-BE49-F238E27FC236}">
                <a16:creationId xmlns:a16="http://schemas.microsoft.com/office/drawing/2014/main" id="{8FA66860-B7FC-452C-9924-BB6C14649525}"/>
              </a:ext>
            </a:extLst>
          </p:cNvPr>
          <p:cNvSpPr/>
          <p:nvPr/>
        </p:nvSpPr>
        <p:spPr>
          <a:xfrm>
            <a:off x="972719" y="5569343"/>
            <a:ext cx="12800519" cy="1288069"/>
          </a:xfrm>
          <a:prstGeom prst="rect">
            <a:avLst/>
          </a:prstGeom>
          <a:gradFill rotWithShape="0">
            <a:gsLst>
              <a:gs pos="0">
                <a:schemeClr val="tx1">
                  <a:lumMod val="65000"/>
                  <a:lumOff val="35000"/>
                </a:schemeClr>
              </a:gs>
              <a:gs pos="9000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100000">
                <a:schemeClr val="accent1"/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576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54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Definitions</a:t>
            </a:r>
            <a:endParaRPr lang="en-US" sz="5400" b="0" strike="noStrike" spc="-1" dirty="0">
              <a:latin typeface="Arial"/>
            </a:endParaRPr>
          </a:p>
        </p:txBody>
      </p:sp>
      <p:sp>
        <p:nvSpPr>
          <p:cNvPr id="35" name="CustomShape 14">
            <a:extLst>
              <a:ext uri="{FF2B5EF4-FFF2-40B4-BE49-F238E27FC236}">
                <a16:creationId xmlns:a16="http://schemas.microsoft.com/office/drawing/2014/main" id="{AB5C5140-96FA-486D-B47A-AC67E4917268}"/>
              </a:ext>
            </a:extLst>
          </p:cNvPr>
          <p:cNvSpPr/>
          <p:nvPr/>
        </p:nvSpPr>
        <p:spPr>
          <a:xfrm>
            <a:off x="15615000" y="5581948"/>
            <a:ext cx="12800519" cy="1288069"/>
          </a:xfrm>
          <a:prstGeom prst="rect">
            <a:avLst/>
          </a:prstGeom>
          <a:gradFill rotWithShape="0">
            <a:gsLst>
              <a:gs pos="0">
                <a:schemeClr val="tx1">
                  <a:lumMod val="65000"/>
                  <a:lumOff val="35000"/>
                </a:schemeClr>
              </a:gs>
              <a:gs pos="9000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100000">
                <a:schemeClr val="accent1"/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576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54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Methods</a:t>
            </a:r>
          </a:p>
        </p:txBody>
      </p:sp>
      <p:sp>
        <p:nvSpPr>
          <p:cNvPr id="36" name="CustomShape 14">
            <a:extLst>
              <a:ext uri="{FF2B5EF4-FFF2-40B4-BE49-F238E27FC236}">
                <a16:creationId xmlns:a16="http://schemas.microsoft.com/office/drawing/2014/main" id="{8AF069BC-82C6-4DB1-94B3-17C6C34EBAAA}"/>
              </a:ext>
            </a:extLst>
          </p:cNvPr>
          <p:cNvSpPr/>
          <p:nvPr/>
        </p:nvSpPr>
        <p:spPr>
          <a:xfrm>
            <a:off x="30117960" y="5450291"/>
            <a:ext cx="12800519" cy="1288069"/>
          </a:xfrm>
          <a:prstGeom prst="rect">
            <a:avLst/>
          </a:prstGeom>
          <a:gradFill rotWithShape="0">
            <a:gsLst>
              <a:gs pos="0">
                <a:schemeClr val="tx1">
                  <a:lumMod val="65000"/>
                  <a:lumOff val="35000"/>
                </a:schemeClr>
              </a:gs>
              <a:gs pos="9000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100000">
                <a:schemeClr val="accent1"/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576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54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Example Segmentations</a:t>
            </a:r>
          </a:p>
        </p:txBody>
      </p:sp>
      <p:sp>
        <p:nvSpPr>
          <p:cNvPr id="37" name="CustomShape 14">
            <a:extLst>
              <a:ext uri="{FF2B5EF4-FFF2-40B4-BE49-F238E27FC236}">
                <a16:creationId xmlns:a16="http://schemas.microsoft.com/office/drawing/2014/main" id="{7BE2FD7F-8964-48B1-8640-9852A5D86A25}"/>
              </a:ext>
            </a:extLst>
          </p:cNvPr>
          <p:cNvSpPr/>
          <p:nvPr/>
        </p:nvSpPr>
        <p:spPr>
          <a:xfrm>
            <a:off x="972719" y="19996722"/>
            <a:ext cx="12800519" cy="1288069"/>
          </a:xfrm>
          <a:prstGeom prst="rect">
            <a:avLst/>
          </a:prstGeom>
          <a:gradFill rotWithShape="0">
            <a:gsLst>
              <a:gs pos="0">
                <a:schemeClr val="tx1">
                  <a:lumMod val="65000"/>
                  <a:lumOff val="35000"/>
                </a:schemeClr>
              </a:gs>
              <a:gs pos="9000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100000">
                <a:schemeClr val="accent1"/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576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54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Objectives</a:t>
            </a:r>
            <a:endParaRPr lang="en-US" sz="54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521</TotalTime>
  <Words>465</Words>
  <Application>Microsoft Office PowerPoint</Application>
  <PresentationFormat>Custom</PresentationFormat>
  <Paragraphs>45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Yu Mincho</vt:lpstr>
      <vt:lpstr>Arial</vt:lpstr>
      <vt:lpstr>Arial Black</vt:lpstr>
      <vt:lpstr>Calibri</vt:lpstr>
      <vt:lpstr>Calibri Light</vt:lpstr>
      <vt:lpstr>DejaVu Sans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User</dc:creator>
  <dc:description/>
  <cp:lastModifiedBy>Justin</cp:lastModifiedBy>
  <cp:revision>26</cp:revision>
  <dcterms:created xsi:type="dcterms:W3CDTF">2016-03-03T22:12:54Z</dcterms:created>
  <dcterms:modified xsi:type="dcterms:W3CDTF">2019-03-03T20:47:31Z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Custom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</vt:i4>
  </property>
  <property fmtid="{D5CDD505-2E9C-101B-9397-08002B2CF9AE}" pid="12" name="_TemplateID">
    <vt:lpwstr>TC040013439991</vt:lpwstr>
  </property>
</Properties>
</file>