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64" autoAdjust="0"/>
    <p:restoredTop sz="92244" autoAdjust="0"/>
  </p:normalViewPr>
  <p:slideViewPr>
    <p:cSldViewPr snapToGrid="0">
      <p:cViewPr varScale="1">
        <p:scale>
          <a:sx n="22" d="100"/>
          <a:sy n="22" d="100"/>
        </p:scale>
        <p:origin x="1296" y="10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11/7/2018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11/7/2018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253476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298" y="74758"/>
            <a:ext cx="34741202" cy="4943816"/>
          </a:xfrm>
        </p:spPr>
        <p:txBody>
          <a:bodyPr>
            <a:noAutofit/>
          </a:bodyPr>
          <a:lstStyle/>
          <a:p>
            <a:pPr algn="ctr"/>
            <a:r>
              <a:rPr lang="en-US" sz="9600" dirty="0"/>
              <a:t>Validation Study of Image Recognition Algorithms </a:t>
            </a:r>
            <a:br>
              <a:rPr lang="en-US" sz="5200" dirty="0">
                <a:latin typeface="Arial Black" panose="020B0A04020102020204" pitchFamily="34" charset="0"/>
              </a:rPr>
            </a:br>
            <a:br>
              <a:rPr lang="en-US" sz="5200" dirty="0">
                <a:latin typeface="Arial Black" panose="020B0A04020102020204" pitchFamily="34" charset="0"/>
              </a:rPr>
            </a:br>
            <a:r>
              <a:rPr lang="en-US" sz="3600" dirty="0">
                <a:latin typeface="Arial Black" panose="020B0A04020102020204" pitchFamily="34" charset="0"/>
              </a:rPr>
              <a:t>Southwestern Oklahoma State University </a:t>
            </a:r>
            <a:br>
              <a:rPr lang="en-US" sz="5200" dirty="0">
                <a:latin typeface="Arial Black" panose="020B0A04020102020204" pitchFamily="34" charset="0"/>
              </a:rPr>
            </a:br>
            <a:br>
              <a:rPr lang="en-US" sz="5200" dirty="0">
                <a:latin typeface="Arial Black" panose="020B0A04020102020204" pitchFamily="34" charset="0"/>
              </a:rPr>
            </a:br>
            <a:endParaRPr lang="en-US" sz="5200" dirty="0">
              <a:latin typeface="Arial Black" panose="020B0A04020102020204" pitchFamily="34" charset="0"/>
            </a:endParaRPr>
          </a:p>
        </p:txBody>
      </p:sp>
      <p:sp>
        <p:nvSpPr>
          <p:cNvPr id="23" name="Text Placeholder 22"/>
          <p:cNvSpPr>
            <a:spLocks noGrp="1"/>
          </p:cNvSpPr>
          <p:nvPr>
            <p:ph type="body" sz="quarter" idx="36"/>
          </p:nvPr>
        </p:nvSpPr>
        <p:spPr/>
        <p:txBody>
          <a:bodyPr/>
          <a:lstStyle/>
          <a:p>
            <a:r>
              <a:rPr lang="en-US" dirty="0"/>
              <a:t>Jacob Miller | Dr. Jeremy Evert | Department of Computer Science and Engineering Technology</a:t>
            </a:r>
          </a:p>
        </p:txBody>
      </p:sp>
      <p:sp>
        <p:nvSpPr>
          <p:cNvPr id="67" name="Text Placeholder 66"/>
          <p:cNvSpPr>
            <a:spLocks noGrp="1"/>
          </p:cNvSpPr>
          <p:nvPr>
            <p:ph type="body" sz="quarter" idx="13"/>
          </p:nvPr>
        </p:nvSpPr>
        <p:spPr>
          <a:xfrm>
            <a:off x="972669" y="5579936"/>
            <a:ext cx="12801600" cy="1280160"/>
          </a:xfrm>
        </p:spPr>
        <p:txBody>
          <a:bodyPr/>
          <a:lstStyle/>
          <a:p>
            <a:r>
              <a:rPr lang="en-US" dirty="0"/>
              <a:t>Introduction</a:t>
            </a:r>
          </a:p>
        </p:txBody>
      </p:sp>
      <p:sp>
        <p:nvSpPr>
          <p:cNvPr id="69" name="Text Placeholder 68"/>
          <p:cNvSpPr>
            <a:spLocks noGrp="1"/>
          </p:cNvSpPr>
          <p:nvPr>
            <p:ph type="body" sz="quarter" idx="39"/>
          </p:nvPr>
        </p:nvSpPr>
        <p:spPr>
          <a:xfrm>
            <a:off x="1139314" y="7164693"/>
            <a:ext cx="12468309" cy="18589013"/>
          </a:xfrm>
        </p:spPr>
        <p:txBody>
          <a:bodyPr/>
          <a:lstStyle/>
          <a:p>
            <a:r>
              <a:rPr lang="en-US" sz="4000" dirty="0"/>
              <a:t>Developments in machine learning in recent years have created opportunities that previously never existed. One such field with an explosion of opportunity is image recognition, also known as computer vision; the process in which a machine analyzes a digital image. </a:t>
            </a:r>
            <a:br>
              <a:rPr lang="en-US" sz="4000" dirty="0"/>
            </a:br>
            <a:r>
              <a:rPr lang="en-US" sz="4000" dirty="0"/>
              <a:t>In order for a machine to ‘see’ as a human does, it must break down the image in a process called image segmentation. The way the machine goes about doing this is important, and many algorithms exist to determine just how a machine will decide to group the pixels in an image. </a:t>
            </a:r>
            <a:br>
              <a:rPr lang="en-US" sz="4000" dirty="0"/>
            </a:br>
            <a:r>
              <a:rPr lang="en-US" sz="4000" dirty="0"/>
              <a:t>This research is a validation study of related papers on image segmentation algorithms for machine learning.</a:t>
            </a:r>
            <a:br>
              <a:rPr lang="en-US" sz="4000" dirty="0"/>
            </a:br>
            <a:r>
              <a:rPr lang="en-US" sz="4000" dirty="0"/>
              <a:t>Algorithms for this study will be written in Python and tested on three different hardware environments: a laptop, a desktop, and a server. </a:t>
            </a:r>
            <a:br>
              <a:rPr lang="en-US" sz="4000" dirty="0"/>
            </a:br>
            <a:r>
              <a:rPr lang="en-US" sz="4000" dirty="0"/>
              <a:t>Many fields have great use for computer vision, and its improvement is a good sign that more possibilities will open up with its application. Additionally, this study opens opportunities for students to see sophisticated code first hand. </a:t>
            </a:r>
            <a:br>
              <a:rPr lang="en-US" sz="4000" dirty="0"/>
            </a:br>
            <a:r>
              <a:rPr lang="en-US" sz="4000" dirty="0"/>
              <a:t>This research was funded in part by the Dr. Snowden Memorial Scholarship with the NASA OKLAHOMA Space Grant Consortium. This material is based upon work supported by the National Aeronautics and Space Administration issued through the Oklahoma Space Grant Consortium.</a:t>
            </a:r>
          </a:p>
        </p:txBody>
      </p:sp>
      <p:sp>
        <p:nvSpPr>
          <p:cNvPr id="12" name="Content Placeholder 11"/>
          <p:cNvSpPr>
            <a:spLocks noGrp="1"/>
          </p:cNvSpPr>
          <p:nvPr>
            <p:ph sz="quarter" idx="25"/>
          </p:nvPr>
        </p:nvSpPr>
        <p:spPr>
          <a:xfrm>
            <a:off x="1158240" y="27099424"/>
            <a:ext cx="12616029" cy="5567414"/>
          </a:xfrm>
        </p:spPr>
        <p:txBody>
          <a:bodyPr>
            <a:noAutofit/>
          </a:bodyPr>
          <a:lstStyle/>
          <a:p>
            <a:pPr marL="0" indent="0">
              <a:buNone/>
            </a:pPr>
            <a:r>
              <a:rPr lang="en-US" sz="4000" dirty="0"/>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p>
        </p:txBody>
      </p:sp>
      <p:sp>
        <p:nvSpPr>
          <p:cNvPr id="16" name="Text Placeholder 15"/>
          <p:cNvSpPr>
            <a:spLocks noGrp="1"/>
          </p:cNvSpPr>
          <p:nvPr>
            <p:ph type="body" sz="quarter" idx="29"/>
          </p:nvPr>
        </p:nvSpPr>
        <p:spPr>
          <a:xfrm>
            <a:off x="30264652" y="5608925"/>
            <a:ext cx="12801600" cy="1219200"/>
          </a:xfrm>
        </p:spPr>
        <p:txBody>
          <a:bodyPr/>
          <a:lstStyle/>
          <a:p>
            <a:r>
              <a:rPr lang="en-US" dirty="0"/>
              <a:t>Data </a:t>
            </a:r>
          </a:p>
        </p:txBody>
      </p:sp>
      <p:sp>
        <p:nvSpPr>
          <p:cNvPr id="71" name="Text Placeholder 70"/>
          <p:cNvSpPr>
            <a:spLocks noGrp="1"/>
          </p:cNvSpPr>
          <p:nvPr>
            <p:ph type="body" sz="quarter" idx="41"/>
          </p:nvPr>
        </p:nvSpPr>
        <p:spPr>
          <a:xfrm>
            <a:off x="29946600" y="15656174"/>
            <a:ext cx="12801600" cy="1219200"/>
          </a:xfrm>
        </p:spPr>
        <p:txBody>
          <a:bodyPr/>
          <a:lstStyle/>
          <a:p>
            <a:r>
              <a:rPr lang="en-US" dirty="0"/>
              <a:t>Future</a:t>
            </a:r>
          </a:p>
        </p:txBody>
      </p:sp>
      <p:sp>
        <p:nvSpPr>
          <p:cNvPr id="15" name="Content Placeholder 14"/>
          <p:cNvSpPr>
            <a:spLocks noGrp="1"/>
          </p:cNvSpPr>
          <p:nvPr>
            <p:ph sz="quarter" idx="42"/>
          </p:nvPr>
        </p:nvSpPr>
        <p:spPr>
          <a:xfrm>
            <a:off x="29946600" y="25117665"/>
            <a:ext cx="12801600" cy="5849301"/>
          </a:xfrm>
        </p:spPr>
        <p:txBody>
          <a:bodyPr>
            <a:noAutofit/>
          </a:bodyPr>
          <a:lstStyle/>
          <a:p>
            <a:pPr marL="0" indent="0">
              <a:buNone/>
            </a:pPr>
            <a:r>
              <a:rPr lang="en-US" sz="4000" dirty="0"/>
              <a:t>Bhatia, R. (2018, April 10). Deeplearning.jpg [Digital image]. Retrieved November 7, 2018, from https://www.analyticsindiamag.com/how-to-build-a-career-in-computer-vision/</a:t>
            </a:r>
          </a:p>
        </p:txBody>
      </p:sp>
      <p:sp>
        <p:nvSpPr>
          <p:cNvPr id="21" name="Text Placeholder 20"/>
          <p:cNvSpPr>
            <a:spLocks noGrp="1"/>
          </p:cNvSpPr>
          <p:nvPr>
            <p:ph type="body" sz="quarter" idx="34"/>
          </p:nvPr>
        </p:nvSpPr>
        <p:spPr>
          <a:xfrm>
            <a:off x="29929817" y="23609129"/>
            <a:ext cx="12801600" cy="891342"/>
          </a:xfrm>
        </p:spPr>
        <p:txBody>
          <a:bodyPr/>
          <a:lstStyle/>
          <a:p>
            <a:r>
              <a:rPr lang="en-US" dirty="0"/>
              <a:t>Works Cited</a:t>
            </a:r>
          </a:p>
        </p:txBody>
      </p:sp>
      <p:pic>
        <p:nvPicPr>
          <p:cNvPr id="7" name="Content Placeholder 6">
            <a:extLst>
              <a:ext uri="{FF2B5EF4-FFF2-40B4-BE49-F238E27FC236}">
                <a16:creationId xmlns:a16="http://schemas.microsoft.com/office/drawing/2014/main" id="{46AECE15-8C68-4B43-9D63-DB63199404DE}"/>
              </a:ext>
            </a:extLst>
          </p:cNvPr>
          <p:cNvPicPr>
            <a:picLocks noGrp="1" noChangeAspect="1"/>
          </p:cNvPicPr>
          <p:nvPr>
            <p:ph sz="quarter" idx="35"/>
          </p:nvPr>
        </p:nvPicPr>
        <p:blipFill>
          <a:blip r:embed="rId3">
            <a:extLst>
              <a:ext uri="{28A0092B-C50C-407E-A947-70E740481C1C}">
                <a14:useLocalDpi xmlns:a14="http://schemas.microsoft.com/office/drawing/2010/main" val="0"/>
              </a:ext>
            </a:extLst>
          </a:blip>
          <a:stretch>
            <a:fillRect/>
          </a:stretch>
        </p:blipFill>
        <p:spPr>
          <a:xfrm>
            <a:off x="30450224" y="7027487"/>
            <a:ext cx="11760786" cy="661977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634" y="74756"/>
            <a:ext cx="4519966" cy="3428798"/>
          </a:xfrm>
          <a:prstGeom prst="rect">
            <a:avLst/>
          </a:prstGeom>
        </p:spPr>
      </p:pic>
      <p:sp>
        <p:nvSpPr>
          <p:cNvPr id="37" name="Text Placeholder 6"/>
          <p:cNvSpPr>
            <a:spLocks noGrp="1"/>
          </p:cNvSpPr>
          <p:nvPr>
            <p:ph type="body" sz="quarter" idx="17"/>
          </p:nvPr>
        </p:nvSpPr>
        <p:spPr>
          <a:xfrm>
            <a:off x="972669" y="25905367"/>
            <a:ext cx="12801600" cy="1219200"/>
          </a:xfrm>
        </p:spPr>
        <p:txBody>
          <a:bodyPr/>
          <a:lstStyle/>
          <a:p>
            <a:r>
              <a:rPr lang="en-US" dirty="0"/>
              <a:t>Objectives</a:t>
            </a:r>
          </a:p>
        </p:txBody>
      </p:sp>
      <p:sp>
        <p:nvSpPr>
          <p:cNvPr id="6" name="TextBox 5">
            <a:extLst>
              <a:ext uri="{FF2B5EF4-FFF2-40B4-BE49-F238E27FC236}">
                <a16:creationId xmlns:a16="http://schemas.microsoft.com/office/drawing/2014/main" id="{4437F3B8-4D68-4228-BA13-BE8579B8BD62}"/>
              </a:ext>
            </a:extLst>
          </p:cNvPr>
          <p:cNvSpPr txBox="1"/>
          <p:nvPr/>
        </p:nvSpPr>
        <p:spPr>
          <a:xfrm>
            <a:off x="0" y="32197311"/>
            <a:ext cx="38611277" cy="646331"/>
          </a:xfrm>
          <a:prstGeom prst="rect">
            <a:avLst/>
          </a:prstGeom>
          <a:noFill/>
        </p:spPr>
        <p:txBody>
          <a:bodyPr wrap="square" rtlCol="0">
            <a:spAutoFit/>
          </a:bodyPr>
          <a:lstStyle/>
          <a:p>
            <a:r>
              <a:rPr lang="en-US" sz="3600" i="1" dirty="0">
                <a:latin typeface="Times New Roman" panose="02020603050405020304" pitchFamily="18" charset="0"/>
                <a:cs typeface="Times New Roman" panose="02020603050405020304" pitchFamily="18" charset="0"/>
              </a:rPr>
              <a:t>This material is based upon work supported by the National Aeronautics and Space Administration under Grant No. NNX15AK02H issued through NASA Education.</a:t>
            </a:r>
          </a:p>
        </p:txBody>
      </p:sp>
      <p:sp>
        <p:nvSpPr>
          <p:cNvPr id="2" name="TextBox 1">
            <a:extLst>
              <a:ext uri="{FF2B5EF4-FFF2-40B4-BE49-F238E27FC236}">
                <a16:creationId xmlns:a16="http://schemas.microsoft.com/office/drawing/2014/main" id="{7985EFE8-A32F-476C-9807-9C32F720DCF0}"/>
              </a:ext>
            </a:extLst>
          </p:cNvPr>
          <p:cNvSpPr txBox="1"/>
          <p:nvPr/>
        </p:nvSpPr>
        <p:spPr>
          <a:xfrm>
            <a:off x="30079081" y="13632214"/>
            <a:ext cx="12669119" cy="1985159"/>
          </a:xfrm>
          <a:prstGeom prst="rect">
            <a:avLst/>
          </a:prstGeom>
          <a:noFill/>
        </p:spPr>
        <p:txBody>
          <a:bodyPr wrap="square" rtlCol="0">
            <a:spAutoFit/>
          </a:bodyPr>
          <a:lstStyle/>
          <a:p>
            <a:r>
              <a:rPr lang="en-US" sz="4100" dirty="0"/>
              <a:t>The above image is a good example of both Image Segmentation (the colored areas) and Computer Vision (shown through the labels). </a:t>
            </a:r>
            <a:endParaRPr lang="en-US" sz="6000" dirty="0"/>
          </a:p>
        </p:txBody>
      </p:sp>
      <p:sp>
        <p:nvSpPr>
          <p:cNvPr id="11" name="Text Placeholder 10"/>
          <p:cNvSpPr>
            <a:spLocks noGrp="1"/>
          </p:cNvSpPr>
          <p:nvPr>
            <p:ph type="body" sz="quarter" idx="21"/>
          </p:nvPr>
        </p:nvSpPr>
        <p:spPr>
          <a:xfrm>
            <a:off x="15459634" y="5579936"/>
            <a:ext cx="12801600" cy="1219200"/>
          </a:xfrm>
        </p:spPr>
        <p:txBody>
          <a:bodyPr/>
          <a:lstStyle/>
          <a:p>
            <a:r>
              <a:rPr lang="en-US" dirty="0"/>
              <a:t>Methods</a:t>
            </a:r>
          </a:p>
        </p:txBody>
      </p:sp>
      <p:sp>
        <p:nvSpPr>
          <p:cNvPr id="8" name="TextBox 7">
            <a:extLst>
              <a:ext uri="{FF2B5EF4-FFF2-40B4-BE49-F238E27FC236}">
                <a16:creationId xmlns:a16="http://schemas.microsoft.com/office/drawing/2014/main" id="{312A1506-90EB-4F96-8A8B-4DE68E9FEA51}"/>
              </a:ext>
            </a:extLst>
          </p:cNvPr>
          <p:cNvSpPr txBox="1"/>
          <p:nvPr/>
        </p:nvSpPr>
        <p:spPr>
          <a:xfrm>
            <a:off x="15459633" y="7138237"/>
            <a:ext cx="12801599" cy="10556736"/>
          </a:xfrm>
          <a:prstGeom prst="rect">
            <a:avLst/>
          </a:prstGeom>
          <a:noFill/>
        </p:spPr>
        <p:txBody>
          <a:bodyPr wrap="square" rtlCol="0">
            <a:spAutoFit/>
          </a:bodyPr>
          <a:lstStyle/>
          <a:p>
            <a:pPr defTabSz="4389120">
              <a:spcBef>
                <a:spcPts val="1200"/>
              </a:spcBef>
              <a:buClr>
                <a:schemeClr val="bg1">
                  <a:lumMod val="65000"/>
                </a:schemeClr>
              </a:buClr>
            </a:pPr>
            <a:r>
              <a:rPr lang="en-US" sz="4000" dirty="0"/>
              <a:t>This project will make use of open source software and segmentation algorithms from several journal articles to verify the results. </a:t>
            </a:r>
          </a:p>
          <a:p>
            <a:pPr defTabSz="4389120">
              <a:spcBef>
                <a:spcPts val="1200"/>
              </a:spcBef>
              <a:buClr>
                <a:schemeClr val="bg1">
                  <a:lumMod val="65000"/>
                </a:schemeClr>
              </a:buClr>
            </a:pPr>
            <a:r>
              <a:rPr lang="en-US" sz="4000" dirty="0"/>
              <a:t>To begin, articles were selected that offered a segmentation algorithm.</a:t>
            </a:r>
          </a:p>
          <a:p>
            <a:pPr defTabSz="4389120">
              <a:spcBef>
                <a:spcPts val="1200"/>
              </a:spcBef>
              <a:buClr>
                <a:schemeClr val="bg1">
                  <a:lumMod val="65000"/>
                </a:schemeClr>
              </a:buClr>
            </a:pPr>
            <a:r>
              <a:rPr lang="en-US" sz="4000" dirty="0"/>
              <a:t>Then, these algorithms will be implemented into independent builds of the same software, and be instructed to analyze the same set of images. The Corel database is widely used in Computer Vision and has more than 40,000 images to choose a large sample from. Currently, that is where the images are planned to come from.</a:t>
            </a:r>
          </a:p>
          <a:p>
            <a:pPr defTabSz="4389120">
              <a:spcBef>
                <a:spcPts val="1200"/>
              </a:spcBef>
              <a:buClr>
                <a:schemeClr val="bg1">
                  <a:lumMod val="65000"/>
                </a:schemeClr>
              </a:buClr>
            </a:pPr>
            <a:r>
              <a:rPr lang="en-US" sz="4000" dirty="0"/>
              <a:t>This process will be done three times: once on a laptop, a desktop, and then a server. </a:t>
            </a:r>
          </a:p>
          <a:p>
            <a:pPr defTabSz="4389120">
              <a:spcBef>
                <a:spcPts val="1200"/>
              </a:spcBef>
              <a:buClr>
                <a:schemeClr val="bg1">
                  <a:lumMod val="65000"/>
                </a:schemeClr>
              </a:buClr>
            </a:pPr>
            <a:r>
              <a:rPr lang="en-US" sz="4000" dirty="0"/>
              <a:t>Algorithms will be ranked against each other based on Accuracy, Efficiency, and Scalability. </a:t>
            </a:r>
          </a:p>
        </p:txBody>
      </p:sp>
      <p:pic>
        <p:nvPicPr>
          <p:cNvPr id="10" name="Picture 9">
            <a:extLst>
              <a:ext uri="{FF2B5EF4-FFF2-40B4-BE49-F238E27FC236}">
                <a16:creationId xmlns:a16="http://schemas.microsoft.com/office/drawing/2014/main" id="{B95DB2EC-79A4-4158-9433-1A68429E8D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02970" y="0"/>
            <a:ext cx="3788229" cy="3788229"/>
          </a:xfrm>
          <a:prstGeom prst="rect">
            <a:avLst/>
          </a:prstGeom>
        </p:spPr>
      </p:pic>
      <p:sp>
        <p:nvSpPr>
          <p:cNvPr id="19" name="Text Placeholder 70">
            <a:extLst>
              <a:ext uri="{FF2B5EF4-FFF2-40B4-BE49-F238E27FC236}">
                <a16:creationId xmlns:a16="http://schemas.microsoft.com/office/drawing/2014/main" id="{115D1275-1E66-441B-A3BB-CE52B25A692A}"/>
              </a:ext>
            </a:extLst>
          </p:cNvPr>
          <p:cNvSpPr txBox="1">
            <a:spLocks/>
          </p:cNvSpPr>
          <p:nvPr/>
        </p:nvSpPr>
        <p:spPr>
          <a:xfrm>
            <a:off x="15281098" y="17699904"/>
            <a:ext cx="12980133"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Project Effects</a:t>
            </a:r>
          </a:p>
        </p:txBody>
      </p:sp>
      <p:sp>
        <p:nvSpPr>
          <p:cNvPr id="22" name="Text Placeholder 70">
            <a:extLst>
              <a:ext uri="{FF2B5EF4-FFF2-40B4-BE49-F238E27FC236}">
                <a16:creationId xmlns:a16="http://schemas.microsoft.com/office/drawing/2014/main" id="{6B1E018D-0A5A-4CC1-B7A8-AADB43D76CC2}"/>
              </a:ext>
            </a:extLst>
          </p:cNvPr>
          <p:cNvSpPr txBox="1">
            <a:spLocks/>
          </p:cNvSpPr>
          <p:nvPr/>
        </p:nvSpPr>
        <p:spPr>
          <a:xfrm>
            <a:off x="15459633" y="2518421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Other Considerations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344</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Science Poster</vt:lpstr>
      <vt:lpstr>Validation Study of Image Recognition Algorithms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2018-11-08T00:06:14Z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