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5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4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lstStyle/>
          <a:p>
            <a:pPr algn="r"/>
            <a:fld id="{0C00F8E5-3894-4751-B318-C6DD93AD492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noRot="1" noChangeAspect="1"/>
          </p:cNvSpPr>
          <p:nvPr>
            <p:ph type="sldImg"/>
          </p:nvPr>
        </p:nvSpPr>
        <p:spPr>
          <a:xfrm>
            <a:off x="1414463" y="1162050"/>
            <a:ext cx="4179887" cy="3136900"/>
          </a:xfrm>
          <a:prstGeom prst="rect">
            <a:avLst/>
          </a:prstGeom>
        </p:spPr>
      </p:sp>
      <p:sp>
        <p:nvSpPr>
          <p:cNvPr id="66" name="PlaceHolder 2"/>
          <p:cNvSpPr>
            <a:spLocks noGrp="1"/>
          </p:cNvSpPr>
          <p:nvPr>
            <p:ph type="body"/>
          </p:nvPr>
        </p:nvSpPr>
        <p:spPr>
          <a:xfrm>
            <a:off x="700920" y="4473720"/>
            <a:ext cx="5607360" cy="3659400"/>
          </a:xfrm>
          <a:prstGeom prst="rect">
            <a:avLst/>
          </a:prstGeom>
        </p:spPr>
        <p:txBody>
          <a:bodyPr lIns="93240" tIns="46440" rIns="93240" bIns="46440"/>
          <a:lstStyle/>
          <a:p>
            <a:endParaRPr lang="en-US" sz="2000" b="0" strike="noStrike" spc="-1">
              <a:latin typeface="Arial"/>
            </a:endParaRPr>
          </a:p>
        </p:txBody>
      </p:sp>
      <p:sp>
        <p:nvSpPr>
          <p:cNvPr id="67" name="CustomShape 3"/>
          <p:cNvSpPr/>
          <p:nvPr/>
        </p:nvSpPr>
        <p:spPr>
          <a:xfrm>
            <a:off x="3970800" y="8830080"/>
            <a:ext cx="3036600" cy="465480"/>
          </a:xfrm>
          <a:prstGeom prst="rect">
            <a:avLst/>
          </a:prstGeom>
          <a:noFill/>
          <a:ln>
            <a:noFill/>
          </a:ln>
        </p:spPr>
        <p:style>
          <a:lnRef idx="0">
            <a:scrgbClr r="0" g="0" b="0"/>
          </a:lnRef>
          <a:fillRef idx="0">
            <a:scrgbClr r="0" g="0" b="0"/>
          </a:fillRef>
          <a:effectRef idx="0">
            <a:scrgbClr r="0" g="0" b="0"/>
          </a:effectRef>
          <a:fontRef idx="minor"/>
        </p:style>
        <p:txBody>
          <a:bodyPr lIns="93240" tIns="46440" rIns="93240" bIns="46440" anchor="b"/>
          <a:lstStyle/>
          <a:p>
            <a:pPr algn="r">
              <a:lnSpc>
                <a:spcPct val="100000"/>
              </a:lnSpc>
            </a:pPr>
            <a:fld id="{6562239E-94BB-4ECF-96D1-373F276CFAD9}" type="slidenum">
              <a:rPr lang="en-US"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43890120" cy="502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3886200"/>
            <a:ext cx="43890120" cy="114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a:solidFill>
              <a:srgbClr val="00ACE4"/>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6280" cy="32917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tIns="45000" rIns="274320" bIns="45000"/>
          <a:lstStyle/>
          <a:p>
            <a:pPr>
              <a:lnSpc>
                <a:spcPct val="100000"/>
              </a:lnSpc>
              <a:spcBef>
                <a:spcPts val="1199"/>
              </a:spcBef>
            </a:pPr>
            <a:r>
              <a:rPr lang="en-US" sz="9600" b="0" strike="noStrike" spc="-1">
                <a:solidFill>
                  <a:srgbClr val="808080"/>
                </a:solidFill>
                <a:latin typeface="Calibri Light"/>
                <a:ea typeface="DejaVu Sans"/>
              </a:rPr>
              <a:t>Printing:</a:t>
            </a:r>
            <a:endParaRPr lang="en-US" sz="96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This poster is 48” wide by 36” high. It’s designed to be printed on a large-format printer.</a:t>
            </a:r>
            <a:endParaRPr lang="en-US" sz="6600" b="0" strike="noStrike" spc="-1">
              <a:latin typeface="Arial"/>
            </a:endParaRPr>
          </a:p>
          <a:p>
            <a:pPr>
              <a:lnSpc>
                <a:spcPct val="100000"/>
              </a:lnSpc>
              <a:spcBef>
                <a:spcPts val="300"/>
              </a:spcBef>
            </a:pPr>
            <a:endParaRPr lang="en-US" sz="6600" b="0" strike="noStrike" spc="-1">
              <a:latin typeface="Arial"/>
            </a:endParaRPr>
          </a:p>
          <a:p>
            <a:pPr>
              <a:lnSpc>
                <a:spcPct val="100000"/>
              </a:lnSpc>
              <a:spcBef>
                <a:spcPts val="1199"/>
              </a:spcBef>
            </a:pPr>
            <a:r>
              <a:rPr lang="en-US" sz="8800" b="0" strike="noStrike" spc="-1">
                <a:solidFill>
                  <a:srgbClr val="808080"/>
                </a:solidFill>
                <a:latin typeface="Calibri Light"/>
                <a:ea typeface="DejaVu Sans"/>
              </a:rPr>
              <a:t>Customizing the Content:</a:t>
            </a:r>
            <a:endParaRPr lang="en-US" sz="88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The placeholders in this poster are formatted for you. Type in the placeholders to add text, or click an icon to add a table, chart, SmartArt graphic, picture or multimedia file.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To add or remove bullet points from text, click the Bullets button on the Home tab.</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If you need more placeholders for titles, content or body text, make a copy of what you need and drag it into place. PowerPoint’s Smart Guides will help you align it with everything else.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Want to use your own pictures instead of ours? No problem! Just click a picture, press the Delete key, then click the icon to add your picture.</a:t>
            </a:r>
            <a:endParaRPr lang="en-US" sz="6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311360" y="74880"/>
            <a:ext cx="34740000" cy="37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9600" b="0" strike="noStrike" spc="-1" dirty="0">
                <a:solidFill>
                  <a:srgbClr val="FFFFFF"/>
                </a:solidFill>
                <a:latin typeface="Arial"/>
                <a:ea typeface="DejaVu Sans"/>
              </a:rPr>
              <a:t>Validation Study of Image Segmentation Algorithms </a:t>
            </a:r>
            <a:br>
              <a:rPr dirty="0"/>
            </a:br>
            <a:br>
              <a:rPr dirty="0"/>
            </a:br>
            <a:r>
              <a:rPr lang="en-US" sz="3600" b="0" strike="noStrike" spc="-1" dirty="0">
                <a:solidFill>
                  <a:srgbClr val="FFFFFF"/>
                </a:solidFill>
                <a:latin typeface="Arial Black"/>
                <a:ea typeface="DejaVu Sans"/>
              </a:rPr>
              <a:t>Southwestern Oklahoma State University </a:t>
            </a:r>
            <a:br>
              <a:rPr dirty="0"/>
            </a:br>
            <a:br>
              <a:rPr dirty="0"/>
            </a:br>
            <a:endParaRPr lang="en-US" sz="3600" b="0" strike="noStrike" spc="-1" dirty="0">
              <a:latin typeface="Arial"/>
            </a:endParaRPr>
          </a:p>
        </p:txBody>
      </p:sp>
      <p:sp>
        <p:nvSpPr>
          <p:cNvPr id="47" name="CustomShape 2"/>
          <p:cNvSpPr/>
          <p:nvPr/>
        </p:nvSpPr>
        <p:spPr>
          <a:xfrm>
            <a:off x="1158120" y="4093920"/>
            <a:ext cx="30173400" cy="64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BFBFBF"/>
                </a:solidFill>
                <a:latin typeface="Arial"/>
                <a:ea typeface="DejaVu Sans"/>
              </a:rPr>
              <a:t>Jacob Miller | Dr. Jeremy Evert | Department of Computer Science and Engineering Technology</a:t>
            </a:r>
            <a:endParaRPr lang="en-US" sz="3600" b="0" strike="noStrike" spc="-1">
              <a:latin typeface="Arial"/>
            </a:endParaRPr>
          </a:p>
        </p:txBody>
      </p:sp>
      <p:sp>
        <p:nvSpPr>
          <p:cNvPr id="48" name="CustomShape 3"/>
          <p:cNvSpPr/>
          <p:nvPr/>
        </p:nvSpPr>
        <p:spPr>
          <a:xfrm>
            <a:off x="972720" y="5580000"/>
            <a:ext cx="12800520" cy="127908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Introduction</a:t>
            </a:r>
            <a:endParaRPr lang="en-US" sz="5400" b="0" strike="noStrike" spc="-1">
              <a:latin typeface="Arial"/>
            </a:endParaRPr>
          </a:p>
        </p:txBody>
      </p:sp>
      <p:sp>
        <p:nvSpPr>
          <p:cNvPr id="49" name="CustomShape 4"/>
          <p:cNvSpPr/>
          <p:nvPr/>
        </p:nvSpPr>
        <p:spPr>
          <a:xfrm>
            <a:off x="972720" y="7164720"/>
            <a:ext cx="12800520" cy="18587880"/>
          </a:xfrm>
          <a:prstGeom prst="rect">
            <a:avLst/>
          </a:prstGeom>
          <a:solidFill>
            <a:srgbClr val="E8E8E8"/>
          </a:solidFill>
          <a:ln>
            <a:noFill/>
          </a:ln>
        </p:spPr>
        <p:style>
          <a:lnRef idx="0">
            <a:scrgbClr r="0" g="0" b="0"/>
          </a:lnRef>
          <a:fillRef idx="0">
            <a:scrgbClr r="0" g="0" b="0"/>
          </a:fillRef>
          <a:effectRef idx="0">
            <a:scrgbClr r="0" g="0" b="0"/>
          </a:effectRef>
          <a:fontRef idx="minor"/>
        </p:style>
        <p:txBody>
          <a:bodyPr lIns="365760" tIns="45000" rIns="365760" bIns="45000" anchor="ctr"/>
          <a:lstStyle/>
          <a:p>
            <a:r>
              <a:rPr lang="en-US" sz="4000" dirty="0"/>
              <a:t>Developments in machine learning and computing </a:t>
            </a:r>
            <a:r>
              <a:rPr lang="en-US" sz="4000" spc="-1" dirty="0">
                <a:solidFill>
                  <a:srgbClr val="000000"/>
                </a:solidFill>
                <a:latin typeface="Arial"/>
                <a:ea typeface="DejaVu Sans"/>
              </a:rPr>
              <a:t>capability in recent years have created opportunities that were previously not cost effective. One such area is image recognition and computer vision, where a machine analyzes an image and classifies it. After classification, the machine can pass the information off to a different algorithm for decision making. Before a machine can classify parts of an image as a human does, it must break down the image in a process called image segmentation. This task is an open research area. Many algorithms exist to determine how pixels are grouped. This research poster details a validation study of related papers on image segmentation algorithms for machine learning. The first author has selected three different image segmentation approaches. Algorithms for this study will be reproduced in Python and utilize many pre-existing libraries. Our team has acquired a small robotic research platform to provide evaluation of our research. A Robot Operating System based robot will be assembled and tested with the three different algorithms to assess their real-world effectiveness. This study may lead to more research platforms. Additionally, this undergraduate research study opens opportunities for students to work with sophisticated code first-hand. This research was funded in part by the Dr. Snowden Memorial Scholarship with the NASA Oklahoma Space Grant Consortium. This material is based upon work supported by NASA issued through the OSGC. </a:t>
            </a:r>
          </a:p>
        </p:txBody>
      </p:sp>
      <p:sp>
        <p:nvSpPr>
          <p:cNvPr id="50" name="CustomShape 5"/>
          <p:cNvSpPr/>
          <p:nvPr/>
        </p:nvSpPr>
        <p:spPr>
          <a:xfrm>
            <a:off x="1158120" y="27099360"/>
            <a:ext cx="12615120" cy="5566320"/>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4000" b="0" strike="noStrike" spc="-1">
                <a:solidFill>
                  <a:srgbClr val="000000"/>
                </a:solidFill>
                <a:latin typeface="Arial"/>
                <a:ea typeface="DejaVu Sans"/>
              </a:rPr>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endParaRPr lang="en-US" sz="4000" b="0" strike="noStrike" spc="-1">
              <a:latin typeface="Arial"/>
            </a:endParaRPr>
          </a:p>
        </p:txBody>
      </p:sp>
      <p:sp>
        <p:nvSpPr>
          <p:cNvPr id="52" name="CustomShape 7"/>
          <p:cNvSpPr/>
          <p:nvPr/>
        </p:nvSpPr>
        <p:spPr>
          <a:xfrm>
            <a:off x="30117960" y="25255153"/>
            <a:ext cx="12800520" cy="5913347"/>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3200" spc="-1" dirty="0">
                <a:solidFill>
                  <a:srgbClr val="000000"/>
                </a:solidFill>
                <a:latin typeface="Arial"/>
                <a:ea typeface="DejaVu Sans"/>
              </a:rPr>
              <a:t>Arbelaez, P., Maire, M., Fowlkes, C., &amp; Malik, J. (2010). Contour Detection and Hierarchical Image Segmentation. IEEE Transactions on Pattern Analysis and Machine Intelligence, 898 - 916</a:t>
            </a:r>
          </a:p>
          <a:p>
            <a:pPr>
              <a:lnSpc>
                <a:spcPct val="100000"/>
              </a:lnSpc>
              <a:spcBef>
                <a:spcPts val="1199"/>
              </a:spcBef>
            </a:pPr>
            <a:r>
              <a:rPr lang="en-US" sz="3200" b="0" strike="noStrike" spc="-1" dirty="0">
                <a:solidFill>
                  <a:srgbClr val="000000"/>
                </a:solidFill>
                <a:latin typeface="Arial"/>
                <a:ea typeface="DejaVu Sans"/>
              </a:rPr>
              <a:t>Christophe </a:t>
            </a:r>
            <a:r>
              <a:rPr lang="en-US" sz="3200" b="0" strike="noStrike" spc="-1" dirty="0" err="1">
                <a:solidFill>
                  <a:srgbClr val="000000"/>
                </a:solidFill>
                <a:latin typeface="Arial"/>
                <a:ea typeface="DejaVu Sans"/>
              </a:rPr>
              <a:t>Andrieu</a:t>
            </a:r>
            <a:r>
              <a:rPr lang="en-US" sz="3200" b="0" strike="noStrike" spc="-1" dirty="0">
                <a:solidFill>
                  <a:srgbClr val="000000"/>
                </a:solidFill>
                <a:latin typeface="Arial"/>
                <a:ea typeface="DejaVu Sans"/>
              </a:rPr>
              <a:t>, N. D. (2003). An Introduction to MCMC for Machine Learning. Machine Learning, 50, 5-43.</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David Martin, C. F. (2001). A Database of Human Segmented Natural Images and its Application to Evaluating Segmentation Algorithms and Measuring Ecological Statistics. Vancouver: IEEE.</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Larry </a:t>
            </a:r>
            <a:r>
              <a:rPr lang="en-US" sz="3200" b="0" strike="noStrike" spc="-1" dirty="0" err="1">
                <a:solidFill>
                  <a:srgbClr val="000000"/>
                </a:solidFill>
                <a:latin typeface="Arial"/>
                <a:ea typeface="DejaVu Sans"/>
              </a:rPr>
              <a:t>Matthies</a:t>
            </a:r>
            <a:r>
              <a:rPr lang="en-US" sz="3200" b="0" strike="noStrike" spc="-1" dirty="0">
                <a:solidFill>
                  <a:srgbClr val="000000"/>
                </a:solidFill>
                <a:latin typeface="Arial"/>
                <a:ea typeface="DejaVu Sans"/>
              </a:rPr>
              <a:t>, M. M. (2007). Computer Vision on Mars. International Journal of Computer Vision, Volume 75, Issue 1, 67-92.</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P.C.H. Martens, e. a. (2012). Computer Vision for the Solar Dynamics Observatory (SDO). Solar Physics, Volume 275, Issue 1-2, 79-113.</a:t>
            </a:r>
            <a:endParaRPr lang="en-US" sz="3200" b="0" strike="noStrike" spc="-1" dirty="0">
              <a:latin typeface="Arial"/>
            </a:endParaRPr>
          </a:p>
          <a:p>
            <a:pPr>
              <a:lnSpc>
                <a:spcPct val="100000"/>
              </a:lnSpc>
              <a:spcBef>
                <a:spcPts val="1199"/>
              </a:spcBef>
            </a:pPr>
            <a:endParaRPr lang="en-US" sz="3200" b="0" strike="noStrike" spc="-1" dirty="0">
              <a:latin typeface="Arial"/>
            </a:endParaRPr>
          </a:p>
          <a:p>
            <a:pPr>
              <a:lnSpc>
                <a:spcPct val="100000"/>
              </a:lnSpc>
              <a:spcBef>
                <a:spcPts val="1199"/>
              </a:spcBef>
            </a:pPr>
            <a:endParaRPr lang="en-US" sz="3200" b="0" strike="noStrike" spc="-1" dirty="0">
              <a:latin typeface="Arial"/>
            </a:endParaRPr>
          </a:p>
        </p:txBody>
      </p:sp>
      <p:pic>
        <p:nvPicPr>
          <p:cNvPr id="53" name="Picture 4"/>
          <p:cNvPicPr/>
          <p:nvPr/>
        </p:nvPicPr>
        <p:blipFill>
          <a:blip r:embed="rId3"/>
          <a:stretch/>
        </p:blipFill>
        <p:spPr>
          <a:xfrm>
            <a:off x="661680" y="74880"/>
            <a:ext cx="4518720" cy="3427560"/>
          </a:xfrm>
          <a:prstGeom prst="rect">
            <a:avLst/>
          </a:prstGeom>
          <a:ln>
            <a:noFill/>
          </a:ln>
        </p:spPr>
      </p:pic>
      <p:sp>
        <p:nvSpPr>
          <p:cNvPr id="54" name="CustomShape 8"/>
          <p:cNvSpPr/>
          <p:nvPr/>
        </p:nvSpPr>
        <p:spPr>
          <a:xfrm>
            <a:off x="972720" y="2589444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Objectives</a:t>
            </a:r>
            <a:endParaRPr lang="en-US" sz="5400" b="0" strike="noStrike" spc="-1">
              <a:latin typeface="Arial"/>
            </a:endParaRPr>
          </a:p>
        </p:txBody>
      </p:sp>
      <p:sp>
        <p:nvSpPr>
          <p:cNvPr id="55" name="CustomShape 9"/>
          <p:cNvSpPr/>
          <p:nvPr/>
        </p:nvSpPr>
        <p:spPr>
          <a:xfrm>
            <a:off x="0" y="32197320"/>
            <a:ext cx="38610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i="1" strike="noStrike" spc="-1">
                <a:solidFill>
                  <a:srgbClr val="000000"/>
                </a:solidFill>
                <a:latin typeface="Times New Roman"/>
                <a:ea typeface="DejaVu Sans"/>
              </a:rPr>
              <a:t>This material is based upon work supported by the National Aeronautics and Space Administration under Grant No.NNX15AK02H issued through NASA Education.</a:t>
            </a:r>
            <a:endParaRPr lang="en-US" sz="3600" b="0" strike="noStrike" spc="-1">
              <a:latin typeface="Arial"/>
            </a:endParaRPr>
          </a:p>
        </p:txBody>
      </p:sp>
      <p:sp>
        <p:nvSpPr>
          <p:cNvPr id="56" name="CustomShape 10"/>
          <p:cNvSpPr/>
          <p:nvPr/>
        </p:nvSpPr>
        <p:spPr>
          <a:xfrm>
            <a:off x="30117960" y="16759346"/>
            <a:ext cx="12709620" cy="64964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100" b="0" strike="noStrike" spc="-1" dirty="0">
                <a:solidFill>
                  <a:srgbClr val="000000"/>
                </a:solidFill>
                <a:latin typeface="Arial"/>
                <a:ea typeface="DejaVu Sans"/>
              </a:rPr>
              <a:t>Shown above is an example image with each segmentation algorithm considered in this project applied to it. The Sobel filter estimates the derivative at each pixel location in the image, and draws a line at all places where the derivative changes. The Laplacian filter is similar, however it estimates the second derivative at each location. Both the Sobel and Laplacian ar</a:t>
            </a:r>
            <a:r>
              <a:rPr lang="en-US" sz="4100" spc="-1" dirty="0">
                <a:solidFill>
                  <a:srgbClr val="000000"/>
                </a:solidFill>
                <a:latin typeface="Arial"/>
                <a:ea typeface="DejaVu Sans"/>
              </a:rPr>
              <a:t>e especially susceptible to image noise. The Canny Edge Detector addresses this by applying a Gaussian Filter to it, then applying a Sobel Filter. </a:t>
            </a:r>
            <a:endParaRPr lang="en-US" sz="4100" b="0" strike="noStrike" spc="-1" dirty="0">
              <a:latin typeface="Arial"/>
            </a:endParaRPr>
          </a:p>
        </p:txBody>
      </p:sp>
      <p:sp>
        <p:nvSpPr>
          <p:cNvPr id="57" name="CustomShape 11"/>
          <p:cNvSpPr/>
          <p:nvPr/>
        </p:nvSpPr>
        <p:spPr>
          <a:xfrm>
            <a:off x="15615000" y="558000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Methods</a:t>
            </a:r>
            <a:endParaRPr lang="en-US" sz="5400" b="0" strike="noStrike" spc="-1">
              <a:latin typeface="Arial"/>
            </a:endParaRPr>
          </a:p>
        </p:txBody>
      </p:sp>
      <p:sp>
        <p:nvSpPr>
          <p:cNvPr id="58" name="CustomShape 12"/>
          <p:cNvSpPr/>
          <p:nvPr/>
        </p:nvSpPr>
        <p:spPr>
          <a:xfrm>
            <a:off x="15615000" y="7098480"/>
            <a:ext cx="12800520" cy="1045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dirty="0">
                <a:solidFill>
                  <a:srgbClr val="000000"/>
                </a:solidFill>
                <a:latin typeface="Arial"/>
                <a:ea typeface="DejaVu Sans"/>
              </a:rPr>
              <a:t>To begin, articles were selected that offered an approachable segmentation algorithm. </a:t>
            </a:r>
          </a:p>
          <a:p>
            <a:pPr>
              <a:lnSpc>
                <a:spcPct val="100000"/>
              </a:lnSpc>
              <a:spcBef>
                <a:spcPts val="1199"/>
              </a:spcBef>
            </a:pPr>
            <a:r>
              <a:rPr lang="en-US" sz="4000" spc="-1" dirty="0">
                <a:solidFill>
                  <a:srgbClr val="000000"/>
                </a:solidFill>
                <a:latin typeface="Arial"/>
                <a:ea typeface="DejaVu Sans"/>
              </a:rPr>
              <a:t>The research team set aside time to research and understand three algorithms. These three are a Sobel filter, a Laplacian filter, and a Canny Edge Detector. </a:t>
            </a:r>
            <a:endParaRPr lang="en-US" sz="4000" b="0" strike="noStrike" spc="-1" dirty="0">
              <a:latin typeface="Arial"/>
            </a:endParaRPr>
          </a:p>
          <a:p>
            <a:pPr>
              <a:lnSpc>
                <a:spcPct val="100000"/>
              </a:lnSpc>
              <a:spcBef>
                <a:spcPts val="1199"/>
              </a:spcBef>
            </a:pPr>
            <a:r>
              <a:rPr lang="en-US" sz="4000" b="0" strike="noStrike" spc="-1" dirty="0">
                <a:solidFill>
                  <a:srgbClr val="000000"/>
                </a:solidFill>
                <a:latin typeface="Arial"/>
                <a:ea typeface="DejaVu Sans"/>
              </a:rPr>
              <a:t>Then, these algorithms were implemented in Python, using a </a:t>
            </a:r>
            <a:r>
              <a:rPr lang="en-US" sz="4000" b="0" strike="noStrike" spc="-1" dirty="0" err="1">
                <a:solidFill>
                  <a:srgbClr val="000000"/>
                </a:solidFill>
                <a:latin typeface="Arial"/>
                <a:ea typeface="DejaVu Sans"/>
              </a:rPr>
              <a:t>Jupyter</a:t>
            </a:r>
            <a:r>
              <a:rPr lang="en-US" sz="4000" b="0" strike="noStrike" spc="-1" dirty="0">
                <a:solidFill>
                  <a:srgbClr val="000000"/>
                </a:solidFill>
                <a:latin typeface="Arial"/>
                <a:ea typeface="DejaVu Sans"/>
              </a:rPr>
              <a:t> Notebook. </a:t>
            </a:r>
            <a:r>
              <a:rPr lang="en-US" sz="4000" spc="-1" dirty="0">
                <a:solidFill>
                  <a:srgbClr val="000000"/>
                </a:solidFill>
                <a:latin typeface="Arial"/>
                <a:ea typeface="DejaVu Sans"/>
              </a:rPr>
              <a:t>Each algorithm will include a implementation by the researcher and with an open source library known as OpenCV. </a:t>
            </a:r>
            <a:endParaRPr lang="en-US" sz="4000" b="0" strike="noStrike" spc="-1" dirty="0">
              <a:latin typeface="Arial"/>
            </a:endParaRPr>
          </a:p>
          <a:p>
            <a:pPr>
              <a:lnSpc>
                <a:spcPct val="100000"/>
              </a:lnSpc>
              <a:spcBef>
                <a:spcPts val="1199"/>
              </a:spcBef>
            </a:pPr>
            <a:r>
              <a:rPr lang="en-US" sz="4000" b="0" strike="noStrike" spc="-1" dirty="0">
                <a:solidFill>
                  <a:srgbClr val="000000"/>
                </a:solidFill>
                <a:latin typeface="Arial"/>
                <a:ea typeface="DejaVu Sans"/>
              </a:rPr>
              <a:t>Each algorithm will be measured against one another using a measure of accuracy and efficiency. Accuracy will be tested through an open source resource detailed in Arbelaez's paper. Efficiency will be verified on a machine with a better CPU and again on a machine with a better GPU.</a:t>
            </a:r>
            <a:endParaRPr lang="en-US" sz="4000" b="0" strike="noStrike" spc="-1" dirty="0">
              <a:latin typeface="Arial"/>
            </a:endParaRPr>
          </a:p>
        </p:txBody>
      </p:sp>
      <p:pic>
        <p:nvPicPr>
          <p:cNvPr id="59" name="Picture 9"/>
          <p:cNvPicPr/>
          <p:nvPr/>
        </p:nvPicPr>
        <p:blipFill>
          <a:blip r:embed="rId4"/>
          <a:stretch/>
        </p:blipFill>
        <p:spPr>
          <a:xfrm>
            <a:off x="40102920" y="0"/>
            <a:ext cx="3787200" cy="3787200"/>
          </a:xfrm>
          <a:prstGeom prst="rect">
            <a:avLst/>
          </a:prstGeom>
          <a:ln>
            <a:noFill/>
          </a:ln>
        </p:spPr>
      </p:pic>
      <p:sp>
        <p:nvSpPr>
          <p:cNvPr id="60" name="CustomShape 13"/>
          <p:cNvSpPr/>
          <p:nvPr/>
        </p:nvSpPr>
        <p:spPr>
          <a:xfrm>
            <a:off x="15615000" y="17939880"/>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Project Effects</a:t>
            </a:r>
            <a:endParaRPr lang="en-US" sz="5400" b="0" strike="noStrike" spc="-1">
              <a:latin typeface="Arial"/>
            </a:endParaRPr>
          </a:p>
        </p:txBody>
      </p:sp>
      <p:sp>
        <p:nvSpPr>
          <p:cNvPr id="61" name="CustomShape 14"/>
          <p:cNvSpPr/>
          <p:nvPr/>
        </p:nvSpPr>
        <p:spPr>
          <a:xfrm>
            <a:off x="15615000" y="24036913"/>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Gaussian Filter</a:t>
            </a:r>
            <a:endParaRPr lang="en-US" sz="5400" b="0" strike="noStrike" spc="-1" dirty="0">
              <a:latin typeface="Arial"/>
            </a:endParaRPr>
          </a:p>
        </p:txBody>
      </p:sp>
      <p:sp>
        <p:nvSpPr>
          <p:cNvPr id="62" name="CustomShape 15"/>
          <p:cNvSpPr/>
          <p:nvPr/>
        </p:nvSpPr>
        <p:spPr>
          <a:xfrm>
            <a:off x="15615000" y="19492920"/>
            <a:ext cx="12979080" cy="511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dirty="0">
                <a:solidFill>
                  <a:srgbClr val="000000"/>
                </a:solidFill>
                <a:latin typeface="Arial"/>
                <a:ea typeface="DejaVu Sans"/>
              </a:rPr>
              <a:t>One of the goals of this project is for the team to familiarize themselves with machine learning concepts and tools. This has two main benefits: it prepares the researcher to potentially find other avenues of research in this area and gives newer students interested in this research area a resource for them to get started. </a:t>
            </a:r>
            <a:endParaRPr lang="en-US" sz="4000" b="0" strike="noStrike" spc="-1" dirty="0">
              <a:latin typeface="Arial"/>
            </a:endParaRPr>
          </a:p>
        </p:txBody>
      </p:sp>
      <p:sp>
        <p:nvSpPr>
          <p:cNvPr id="63" name="CustomShape 16"/>
          <p:cNvSpPr/>
          <p:nvPr/>
        </p:nvSpPr>
        <p:spPr>
          <a:xfrm>
            <a:off x="15775594" y="26207314"/>
            <a:ext cx="12800520" cy="45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endParaRPr lang="en-US" sz="4000" b="0" strike="noStrike" spc="-1" dirty="0">
              <a:latin typeface="Arial"/>
            </a:endParaRPr>
          </a:p>
        </p:txBody>
      </p:sp>
      <p:sp>
        <p:nvSpPr>
          <p:cNvPr id="64" name="CustomShape 17"/>
          <p:cNvSpPr/>
          <p:nvPr/>
        </p:nvSpPr>
        <p:spPr>
          <a:xfrm>
            <a:off x="30208860" y="2397328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References</a:t>
            </a:r>
            <a:endParaRPr lang="en-US" sz="5400" b="0" strike="noStrike" spc="-1">
              <a:latin typeface="Arial"/>
            </a:endParaRPr>
          </a:p>
        </p:txBody>
      </p:sp>
      <p:pic>
        <p:nvPicPr>
          <p:cNvPr id="3" name="Picture 2" descr="A brown bear walking around in the ocean&#10;&#10;Description generated with very high confidence">
            <a:extLst>
              <a:ext uri="{FF2B5EF4-FFF2-40B4-BE49-F238E27FC236}">
                <a16:creationId xmlns:a16="http://schemas.microsoft.com/office/drawing/2014/main" id="{716B2FDC-A2D8-4AF1-A82A-6AD3C8902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7960" y="7060713"/>
            <a:ext cx="6309360" cy="4210613"/>
          </a:xfrm>
          <a:prstGeom prst="rect">
            <a:avLst/>
          </a:prstGeom>
        </p:spPr>
      </p:pic>
      <p:pic>
        <p:nvPicPr>
          <p:cNvPr id="5" name="Picture 4" descr="A black and white photo of a field&#10;&#10;Description generated with high confidence">
            <a:extLst>
              <a:ext uri="{FF2B5EF4-FFF2-40B4-BE49-F238E27FC236}">
                <a16:creationId xmlns:a16="http://schemas.microsoft.com/office/drawing/2014/main" id="{BCF837E8-6DF0-401D-B691-6E7275497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9120" y="7060713"/>
            <a:ext cx="6309360" cy="4210612"/>
          </a:xfrm>
          <a:prstGeom prst="rect">
            <a:avLst/>
          </a:prstGeom>
        </p:spPr>
      </p:pic>
      <p:pic>
        <p:nvPicPr>
          <p:cNvPr id="7" name="Picture 6" descr="A picture containing building, outdoor&#10;&#10;Description generated with very high confidence">
            <a:extLst>
              <a:ext uri="{FF2B5EF4-FFF2-40B4-BE49-F238E27FC236}">
                <a16:creationId xmlns:a16="http://schemas.microsoft.com/office/drawing/2014/main" id="{FEC6F722-4E67-4A55-BE08-E89949C8C4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17960" y="11962183"/>
            <a:ext cx="6309360" cy="4219385"/>
          </a:xfrm>
          <a:prstGeom prst="rect">
            <a:avLst/>
          </a:prstGeom>
        </p:spPr>
      </p:pic>
      <p:pic>
        <p:nvPicPr>
          <p:cNvPr id="9" name="Picture 8" descr="A picture containing water, outdoor&#10;&#10;Description generated with very high confidence">
            <a:extLst>
              <a:ext uri="{FF2B5EF4-FFF2-40B4-BE49-F238E27FC236}">
                <a16:creationId xmlns:a16="http://schemas.microsoft.com/office/drawing/2014/main" id="{0D9CE361-7BE2-4A6A-B316-A9D57BDB5C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09120" y="11962709"/>
            <a:ext cx="6309360" cy="4219385"/>
          </a:xfrm>
          <a:prstGeom prst="rect">
            <a:avLst/>
          </a:prstGeom>
        </p:spPr>
      </p:pic>
      <p:sp>
        <p:nvSpPr>
          <p:cNvPr id="29" name="CustomShape 11">
            <a:extLst>
              <a:ext uri="{FF2B5EF4-FFF2-40B4-BE49-F238E27FC236}">
                <a16:creationId xmlns:a16="http://schemas.microsoft.com/office/drawing/2014/main" id="{F6FFDA46-C90E-4361-83FC-57F636BF147D}"/>
              </a:ext>
            </a:extLst>
          </p:cNvPr>
          <p:cNvSpPr/>
          <p:nvPr/>
        </p:nvSpPr>
        <p:spPr>
          <a:xfrm>
            <a:off x="30117960" y="5639173"/>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Example Segmentations</a:t>
            </a:r>
            <a:endParaRPr lang="en-US" sz="5400" b="0" strike="noStrike" spc="-1" dirty="0">
              <a:latin typeface="Arial"/>
            </a:endParaRPr>
          </a:p>
        </p:txBody>
      </p:sp>
      <p:sp>
        <p:nvSpPr>
          <p:cNvPr id="30" name="CustomShape 10">
            <a:extLst>
              <a:ext uri="{FF2B5EF4-FFF2-40B4-BE49-F238E27FC236}">
                <a16:creationId xmlns:a16="http://schemas.microsoft.com/office/drawing/2014/main" id="{8FE31807-F52F-4B62-9F0B-723587D80A5B}"/>
              </a:ext>
            </a:extLst>
          </p:cNvPr>
          <p:cNvSpPr/>
          <p:nvPr/>
        </p:nvSpPr>
        <p:spPr>
          <a:xfrm>
            <a:off x="30117960" y="11271325"/>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Original Image </a:t>
            </a:r>
            <a:endParaRPr lang="en-US" sz="3200" b="0" i="1" strike="noStrike" spc="-1" dirty="0">
              <a:latin typeface="Arial"/>
            </a:endParaRPr>
          </a:p>
        </p:txBody>
      </p:sp>
      <p:sp>
        <p:nvSpPr>
          <p:cNvPr id="31" name="CustomShape 10">
            <a:extLst>
              <a:ext uri="{FF2B5EF4-FFF2-40B4-BE49-F238E27FC236}">
                <a16:creationId xmlns:a16="http://schemas.microsoft.com/office/drawing/2014/main" id="{103207A8-8DD7-4E6C-99DE-1763B5D4FA0E}"/>
              </a:ext>
            </a:extLst>
          </p:cNvPr>
          <p:cNvSpPr/>
          <p:nvPr/>
        </p:nvSpPr>
        <p:spPr>
          <a:xfrm>
            <a:off x="36609120" y="11242776"/>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i="1" spc="-1" dirty="0">
                <a:solidFill>
                  <a:srgbClr val="000000"/>
                </a:solidFill>
                <a:latin typeface="Arial"/>
                <a:ea typeface="DejaVu Sans"/>
              </a:rPr>
              <a:t>Sobel Filter</a:t>
            </a:r>
            <a:endParaRPr lang="en-US" sz="3200" b="0" i="1" strike="noStrike" spc="-1" dirty="0">
              <a:latin typeface="Arial"/>
            </a:endParaRPr>
          </a:p>
        </p:txBody>
      </p:sp>
      <p:sp>
        <p:nvSpPr>
          <p:cNvPr id="32" name="CustomShape 10">
            <a:extLst>
              <a:ext uri="{FF2B5EF4-FFF2-40B4-BE49-F238E27FC236}">
                <a16:creationId xmlns:a16="http://schemas.microsoft.com/office/drawing/2014/main" id="{C7FF79B6-0B19-4954-A4ED-5A4BB6AA8FE6}"/>
              </a:ext>
            </a:extLst>
          </p:cNvPr>
          <p:cNvSpPr/>
          <p:nvPr/>
        </p:nvSpPr>
        <p:spPr>
          <a:xfrm>
            <a:off x="36609120" y="16181984"/>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Canny Edge Detector</a:t>
            </a:r>
            <a:endParaRPr lang="en-US" sz="3200" b="0" i="1" strike="noStrike" spc="-1" dirty="0">
              <a:latin typeface="Arial"/>
            </a:endParaRPr>
          </a:p>
        </p:txBody>
      </p:sp>
      <p:sp>
        <p:nvSpPr>
          <p:cNvPr id="33" name="CustomShape 10">
            <a:extLst>
              <a:ext uri="{FF2B5EF4-FFF2-40B4-BE49-F238E27FC236}">
                <a16:creationId xmlns:a16="http://schemas.microsoft.com/office/drawing/2014/main" id="{5ED19ED0-83AA-44FC-BCA4-430194C77BE4}"/>
              </a:ext>
            </a:extLst>
          </p:cNvPr>
          <p:cNvSpPr/>
          <p:nvPr/>
        </p:nvSpPr>
        <p:spPr>
          <a:xfrm>
            <a:off x="30027060" y="16181568"/>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Laplacian Filter</a:t>
            </a:r>
            <a:endParaRPr lang="en-US" sz="3200" b="0" i="1" strike="noStrike" spc="-1" dirty="0">
              <a:latin typeface="Arial"/>
            </a:endParaRPr>
          </a:p>
        </p:txBody>
      </p:sp>
      <p:pic>
        <p:nvPicPr>
          <p:cNvPr id="11" name="Picture 10" descr="A bear that is standing in the dirt&#10;&#10;Description generated with very high confidence">
            <a:extLst>
              <a:ext uri="{FF2B5EF4-FFF2-40B4-BE49-F238E27FC236}">
                <a16:creationId xmlns:a16="http://schemas.microsoft.com/office/drawing/2014/main" id="{FE785608-BE93-4EBC-B6E9-7DCDCB3D51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37594" y="25593733"/>
            <a:ext cx="9333891" cy="6242040"/>
          </a:xfrm>
          <a:prstGeom prst="rect">
            <a:avLst/>
          </a:prstGeom>
        </p:spPr>
      </p:pic>
      <p:sp>
        <p:nvSpPr>
          <p:cNvPr id="12" name="Rectangle 1">
            <a:extLst>
              <a:ext uri="{FF2B5EF4-FFF2-40B4-BE49-F238E27FC236}">
                <a16:creationId xmlns:a16="http://schemas.microsoft.com/office/drawing/2014/main" id="{1F864123-EE25-4597-B0C9-00113F25B27B}"/>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Arbeaez, P., Maire, M., Fowlkes, C., &amp; Malik, J. (2010). Contour Detection and Hierarchical Image Segmentation. </a:t>
            </a:r>
            <a:r>
              <a:rPr kumimoji="0" lang="en-US" altLang="en-US" sz="1100" b="0" i="1"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IEEE Transactions on Pattern Analysis and Machine Intelligence</a:t>
            </a: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898 - 916.</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843</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Yu Mincho</vt:lpstr>
      <vt:lpstr>Arial</vt:lpstr>
      <vt:lpstr>Arial Black</vt:lpstr>
      <vt:lpstr>Calibri</vt:lpstr>
      <vt:lpstr>Calibri Light</vt:lpstr>
      <vt:lpstr>DejaVu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jacob miller</cp:lastModifiedBy>
  <cp:revision>19</cp:revision>
  <dcterms:created xsi:type="dcterms:W3CDTF">2016-03-03T22:12:54Z</dcterms:created>
  <dcterms:modified xsi:type="dcterms:W3CDTF">2019-03-01T14:57:59Z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y fmtid="{D5CDD505-2E9C-101B-9397-08002B2CF9AE}" pid="12" name="_TemplateID">
    <vt:lpwstr>TC040013439991</vt:lpwstr>
  </property>
</Properties>
</file>